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8" r:id="rId3"/>
    <p:sldId id="257" r:id="rId4"/>
    <p:sldId id="259" r:id="rId5"/>
    <p:sldId id="261" r:id="rId6"/>
    <p:sldId id="262" r:id="rId7"/>
    <p:sldId id="260" r:id="rId8"/>
    <p:sldId id="264" r:id="rId9"/>
    <p:sldId id="265" r:id="rId10"/>
    <p:sldId id="266" r:id="rId11"/>
    <p:sldId id="270" r:id="rId12"/>
    <p:sldId id="263" r:id="rId13"/>
    <p:sldId id="271" r:id="rId14"/>
    <p:sldId id="267" r:id="rId15"/>
    <p:sldId id="273" r:id="rId16"/>
    <p:sldId id="268" r:id="rId17"/>
    <p:sldId id="274" r:id="rId18"/>
    <p:sldId id="269" r:id="rId19"/>
    <p:sldId id="275" r:id="rId20"/>
    <p:sldId id="277" r:id="rId21"/>
    <p:sldId id="278" r:id="rId22"/>
    <p:sldId id="279" r:id="rId23"/>
    <p:sldId id="280" r:id="rId24"/>
    <p:sldId id="281" r:id="rId25"/>
    <p:sldId id="285" r:id="rId26"/>
    <p:sldId id="287" r:id="rId27"/>
    <p:sldId id="276" r:id="rId28"/>
    <p:sldId id="282" r:id="rId29"/>
    <p:sldId id="283" r:id="rId30"/>
    <p:sldId id="284" r:id="rId31"/>
    <p:sldId id="288" r:id="rId32"/>
    <p:sldId id="289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091" autoAdjust="0"/>
  </p:normalViewPr>
  <p:slideViewPr>
    <p:cSldViewPr snapToGrid="0">
      <p:cViewPr varScale="1">
        <p:scale>
          <a:sx n="61" d="100"/>
          <a:sy n="61" d="100"/>
        </p:scale>
        <p:origin x="107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5256E-B0A7-4F3E-90D7-C02EACD009E7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75DC3-ADF6-4893-8DB1-971B6F8F1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74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17477-2DF5-4D8D-BA04-E45A64A3389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776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5DC3-ADF6-4893-8DB1-971B6F8F10D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62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1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1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জ্ঞানী</a:t>
            </a:r>
            <a:r>
              <a:rPr lang="en-US" sz="1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1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</a:t>
            </a:r>
            <a:r>
              <a:rPr lang="en-US" sz="1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সম্পন্ন</a:t>
            </a:r>
            <a:r>
              <a:rPr lang="en-US" sz="1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r>
              <a:rPr lang="en-US" sz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5DC3-ADF6-4893-8DB1-971B6F8F10D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27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6BB9-5F94-48D9-900F-50594DDDE97A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971A5-4EB4-41F7-A330-A481479B3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27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6BB9-5F94-48D9-900F-50594DDDE97A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971A5-4EB4-41F7-A330-A481479B3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99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6BB9-5F94-48D9-900F-50594DDDE97A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971A5-4EB4-41F7-A330-A481479B3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33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6BB9-5F94-48D9-900F-50594DDDE97A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971A5-4EB4-41F7-A330-A481479B3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4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6BB9-5F94-48D9-900F-50594DDDE97A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971A5-4EB4-41F7-A330-A481479B3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9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6BB9-5F94-48D9-900F-50594DDDE97A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971A5-4EB4-41F7-A330-A481479B3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89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6BB9-5F94-48D9-900F-50594DDDE97A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971A5-4EB4-41F7-A330-A481479B3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1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6BB9-5F94-48D9-900F-50594DDDE97A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971A5-4EB4-41F7-A330-A481479B3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94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6BB9-5F94-48D9-900F-50594DDDE97A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971A5-4EB4-41F7-A330-A481479B3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9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6BB9-5F94-48D9-900F-50594DDDE97A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971A5-4EB4-41F7-A330-A481479B3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73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6BB9-5F94-48D9-900F-50594DDDE97A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971A5-4EB4-41F7-A330-A481479B3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32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7000">
              <a:srgbClr val="00B050"/>
            </a:gs>
            <a:gs pos="69000">
              <a:schemeClr val="accent1">
                <a:lumMod val="45000"/>
                <a:lumOff val="55000"/>
              </a:schemeClr>
            </a:gs>
            <a:gs pos="38000">
              <a:schemeClr val="accent1">
                <a:lumMod val="45000"/>
                <a:lumOff val="55000"/>
              </a:schemeClr>
            </a:gs>
            <a:gs pos="16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F6BB9-5F94-48D9-900F-50594DDDE97A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971A5-4EB4-41F7-A330-A481479B3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58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fakhrulbilkis@gmail.co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2198"/>
            <a:ext cx="12192000" cy="543162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12192000" cy="8721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8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ক্লাশে</a:t>
            </a:r>
            <a:r>
              <a:rPr lang="en-US" sz="88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800" b="1" i="1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557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9545" y="304800"/>
            <a:ext cx="11698014" cy="6248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sz="3200" b="1" i="1" dirty="0">
              <a:latin typeface="NikoshBAN" pitchFamily="2" charset="0"/>
              <a:cs typeface="NikoshBAN" pitchFamily="2" charset="0"/>
            </a:endParaRPr>
          </a:p>
          <a:p>
            <a:pPr algn="just"/>
            <a:endParaRPr lang="en-GB" sz="3200" b="1" i="1" dirty="0">
              <a:latin typeface="NikoshBAN" pitchFamily="2" charset="0"/>
              <a:cs typeface="NikoshBAN" pitchFamily="2" charset="0"/>
            </a:endParaRPr>
          </a:p>
          <a:p>
            <a:pPr algn="just"/>
            <a:endParaRPr lang="en-GB" sz="3200" b="1" i="1" dirty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গ্রিক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দার্শনিক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এরিস্টটল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বলেন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সার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সত্তা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শব্দসমূহ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যোসেফ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বলেন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কিছুর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সারসত্তা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প্রকাশক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উক্তি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প্রধানের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আসন্নতম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জাতি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বিভেদক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লক্ষন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আবার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পূর্ণ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জাত্যর্থের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সুস্পষ্ট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প্রকাশই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200" b="1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GB" sz="3200" b="1" i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GB" sz="3200" b="1" i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জানি</a:t>
            </a:r>
            <a:r>
              <a:rPr lang="en-GB" sz="3200" b="1" i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b="1" i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আসন্নতম</a:t>
            </a:r>
            <a:r>
              <a:rPr lang="en-GB" sz="3200" b="1" i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জাতি</a:t>
            </a:r>
            <a:r>
              <a:rPr lang="en-GB" sz="3200" b="1" i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GB" sz="3200" b="1" i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b="1" i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উপজাতির</a:t>
            </a:r>
            <a:r>
              <a:rPr lang="en-GB" sz="3200" b="1" i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GB" sz="3200" b="1" i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নিকটতম</a:t>
            </a:r>
            <a:r>
              <a:rPr lang="en-GB" sz="3200" b="1" i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জাতি</a:t>
            </a:r>
            <a:r>
              <a:rPr lang="en-GB" sz="3200" b="1" i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b="1" i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en-GB" sz="3200" b="1" i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3200" b="1" i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গুণের</a:t>
            </a:r>
            <a:r>
              <a:rPr lang="en-GB" sz="3200" b="1" i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GB" sz="3200" b="1" i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একই</a:t>
            </a:r>
            <a:r>
              <a:rPr lang="en-GB" sz="3200" b="1" i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জাতির</a:t>
            </a:r>
            <a:r>
              <a:rPr lang="en-GB" sz="3200" b="1" i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অন্তর্ভূক্ত</a:t>
            </a:r>
            <a:r>
              <a:rPr lang="en-GB" sz="3200" b="1" i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3200" b="1" i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জাতি</a:t>
            </a:r>
            <a:r>
              <a:rPr lang="en-GB" sz="3200" b="1" i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GB" sz="3200" b="1" i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সমজাতীয়</a:t>
            </a:r>
            <a:r>
              <a:rPr lang="en-GB" sz="3200" b="1" i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b="1" i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অন্যান্য</a:t>
            </a:r>
            <a:r>
              <a:rPr lang="en-GB" sz="3200" b="1" i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উপজাতি</a:t>
            </a:r>
            <a:r>
              <a:rPr lang="en-GB" sz="3200" b="1" i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GB" sz="3200" b="1" i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আলাদা</a:t>
            </a:r>
            <a:r>
              <a:rPr lang="en-GB" sz="3200" b="1" i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b="1" i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GB" sz="3200" b="1" i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GB" sz="3200" b="1" i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বিভেদক</a:t>
            </a:r>
            <a:r>
              <a:rPr lang="en-GB" sz="3200" b="1" i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লক্ষন</a:t>
            </a:r>
            <a:r>
              <a:rPr lang="en-GB" sz="3200" b="1" i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endParaRPr lang="en-GB" sz="32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uble Wave 3"/>
          <p:cNvSpPr/>
          <p:nvPr/>
        </p:nvSpPr>
        <p:spPr>
          <a:xfrm>
            <a:off x="3276600" y="304800"/>
            <a:ext cx="6248400" cy="762000"/>
          </a:xfrm>
          <a:prstGeom prst="doubleWave">
            <a:avLst>
              <a:gd name="adj1" fmla="val 6250"/>
              <a:gd name="adj2" fmla="val 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NikoshBAN" pitchFamily="2" charset="0"/>
                <a:cs typeface="NikoshBAN" pitchFamily="2" charset="0"/>
              </a:rPr>
              <a:t>Nature of Logical </a:t>
            </a:r>
            <a:r>
              <a:rPr lang="en-GB" sz="3200" b="1" i="1" dirty="0">
                <a:latin typeface="NikoshBAN" pitchFamily="2" charset="0"/>
                <a:cs typeface="NikoshBAN" pitchFamily="2" charset="0"/>
              </a:rPr>
              <a:t>Definition</a:t>
            </a:r>
          </a:p>
        </p:txBody>
      </p:sp>
    </p:spTree>
    <p:extLst>
      <p:ext uri="{BB962C8B-B14F-4D97-AF65-F5344CB8AC3E}">
        <p14:creationId xmlns:p14="http://schemas.microsoft.com/office/powerpoint/2010/main" val="112263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irect Access Storage 3"/>
          <p:cNvSpPr/>
          <p:nvPr/>
        </p:nvSpPr>
        <p:spPr>
          <a:xfrm>
            <a:off x="0" y="304800"/>
            <a:ext cx="12192000" cy="990600"/>
          </a:xfrm>
          <a:prstGeom prst="flowChartMagneticDrum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Rules of Logical Definition</a:t>
            </a:r>
          </a:p>
        </p:txBody>
      </p:sp>
      <p:sp>
        <p:nvSpPr>
          <p:cNvPr id="10" name="Pentagon 9"/>
          <p:cNvSpPr/>
          <p:nvPr/>
        </p:nvSpPr>
        <p:spPr>
          <a:xfrm>
            <a:off x="0" y="4645573"/>
            <a:ext cx="12192000" cy="914400"/>
          </a:xfrm>
          <a:prstGeom prst="homePlat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চতুর্থতঃ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সদর্থক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ইতিবাচক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সম্ভব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হলে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নঞর্থক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নেতিবাচকভাবে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7" name="Pentagon 6"/>
          <p:cNvSpPr/>
          <p:nvPr/>
        </p:nvSpPr>
        <p:spPr>
          <a:xfrm>
            <a:off x="0" y="1371600"/>
            <a:ext cx="12192000" cy="990600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নিয়মঃ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তার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পুর্ন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জাত্যর্থ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পুর্ন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জাত্যর্থের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কম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8" name="Pentagon 7"/>
          <p:cNvSpPr/>
          <p:nvPr/>
        </p:nvSpPr>
        <p:spPr>
          <a:xfrm>
            <a:off x="0" y="2438400"/>
            <a:ext cx="12192000" cy="914400"/>
          </a:xfrm>
          <a:prstGeom prst="homePlat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নিয়মঃ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সংজ্ঞাটি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সেই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অপেক্ষা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স্পষ্টতর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সংজ্ঞায়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রুপক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দুর্বোধ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9" name="Pentagon 8"/>
          <p:cNvSpPr/>
          <p:nvPr/>
        </p:nvSpPr>
        <p:spPr>
          <a:xfrm>
            <a:off x="0" y="3429000"/>
            <a:ext cx="12192000" cy="914400"/>
          </a:xfrm>
          <a:prstGeom prst="homePlat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তৃতীয়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নিয়মঃ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সংজ্ঞায়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সেই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সমার্থক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11" name="Pentagon 10"/>
          <p:cNvSpPr/>
          <p:nvPr/>
        </p:nvSpPr>
        <p:spPr>
          <a:xfrm>
            <a:off x="0" y="5615152"/>
            <a:ext cx="12192000" cy="914400"/>
          </a:xfrm>
          <a:prstGeom prst="homePlat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পঞ্চমতঃ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সংজ্ঞায়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সংজ্ঞেয়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ব্যক্ত্যর্থ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কম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বেশী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79659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1999" cy="86710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40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সংজ্ঞাটিতে</a:t>
            </a:r>
            <a:r>
              <a:rPr lang="en-US" sz="40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40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লংঘন</a:t>
            </a:r>
            <a:r>
              <a:rPr lang="en-US" sz="40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40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সংক্ষেপে</a:t>
            </a:r>
            <a:r>
              <a:rPr lang="en-US" sz="40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b="1" i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282" y="1008994"/>
            <a:ext cx="1187143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জ্ঞানী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just"/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সম্পন্ন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endParaRPr lang="en-US" sz="4400" b="1" i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পাখা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</a:p>
          <a:p>
            <a:pPr algn="just"/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জ্ঞানী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বুদ্ধিবৃত্তিসম্পন্ন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পাখা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</a:p>
          <a:p>
            <a:pPr algn="just"/>
            <a:endParaRPr lang="en-US" sz="4400" b="1" i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44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উক্তিটিতে</a:t>
            </a:r>
            <a:r>
              <a:rPr lang="en-US" sz="44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যৌক্তিক</a:t>
            </a:r>
            <a:r>
              <a:rPr lang="en-US" sz="44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সংজ্ঞার</a:t>
            </a:r>
            <a:r>
              <a:rPr lang="en-US" sz="44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পঞ্চম</a:t>
            </a:r>
            <a:r>
              <a:rPr lang="en-US" sz="44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নিয়মটি</a:t>
            </a:r>
            <a:r>
              <a:rPr lang="en-US" sz="44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লংঘন</a:t>
            </a:r>
            <a:r>
              <a:rPr lang="en-US" sz="44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44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18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282" y="1008994"/>
            <a:ext cx="11871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‘</a:t>
            </a:r>
            <a:endParaRPr lang="en-US" sz="4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Bevel 5"/>
          <p:cNvSpPr/>
          <p:nvPr/>
        </p:nvSpPr>
        <p:spPr>
          <a:xfrm>
            <a:off x="70945" y="47297"/>
            <a:ext cx="12050108" cy="7015655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জানি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সংজ্ঞার</a:t>
            </a:r>
            <a:r>
              <a:rPr lang="en-GB" sz="4000" b="1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পঞ্চম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অনুযায়ী-কোনো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দানের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সেই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সংজ্ঞেয়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সংজ্ঞার্থ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ব্যক্ত্যর্থ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সমপরিমান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উক্তিটিতে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দিতে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গিয়ে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বুদ্ধিবৃত্তি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সম্পন্ন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‘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’ 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ব্যক্ত্যর্থ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GB" sz="4000" b="1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বুদ্ধিবৃত্তি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সম্পন্ন</a:t>
            </a:r>
            <a:r>
              <a:rPr lang="en-GB" sz="4000" b="1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প্রাণী’এর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ব্যক্ত্যর্থ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en-GB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4000" b="1" i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16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"/>
            <a:ext cx="12192000" cy="122420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 </a:t>
            </a:r>
            <a:r>
              <a:rPr lang="en-US" sz="44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44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লংঘনের</a:t>
            </a:r>
            <a:r>
              <a:rPr lang="en-US" sz="44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44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4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4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অনুপপত্তির</a:t>
            </a:r>
            <a:r>
              <a:rPr lang="en-US" sz="44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44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4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4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4400" b="1" i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931" y="751240"/>
            <a:ext cx="1182413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যৌক্তিক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পঞ্চম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নিয়মটি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লংঘন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অনুপপত্তি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b="1" i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404199"/>
            <a:ext cx="1182413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অতিব্যাপক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সংজ্ঞেয়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আংশিক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অতিব্যাপক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‘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জ্ঞানী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সম্পন্ন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সুস্পষ্ট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অসম্পন্ন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গেছে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31136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024760"/>
            <a:ext cx="12192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অব্যাপক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সংজ্ঞেয়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অতিরিক্ত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অনুপপত্তি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অব্যাপক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উদ্দীপকে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অতিরিক্ত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পাখা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পাখা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অবিচ্ছেদ্দ্য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অবান্তর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প্রযোজ্য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অব্যাপক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সংজ্ঞাজনিত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অনুপপত্তি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ঘটেছে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21808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86710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  </a:t>
            </a:r>
            <a:r>
              <a:rPr lang="en-US" sz="48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48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48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48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8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8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প্রক্রিয়াটি</a:t>
            </a:r>
            <a:r>
              <a:rPr lang="en-US" sz="48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8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b="1" i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654" y="1024760"/>
            <a:ext cx="1190296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সংজ্ঞাঃ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জ্ঞানী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সম্পন্ন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</a:p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যৌক্তিক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অপরিহার্য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গুণাবলী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আসন্নতম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বিভেদক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আসন্নতম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শ্রেনির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অর্ন্তভূক্ত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বিভেদক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পদটিকে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সমজাতীয়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উপজাতি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654" y="4968069"/>
            <a:ext cx="119029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স্বরুপ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সম্পন্ন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আসন্নতম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প্রাণী’এবং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বুদ্ধিবৃত্তি’পদটি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বিভেদক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অর্ন্তভূক্ত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মানুষঅকে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উপজাতি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হয়েছে।যেমনঃ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গরু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ছাগল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হাস-মুরগী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ঘোড়া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065450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635" y="1748090"/>
            <a:ext cx="1191873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সুনিদিষ্ট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সুস্পষ্ট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সুনিদিষ্ট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সুস্পষতকে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যৌক্তিক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আধুনিক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সহজবোধ্য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গ্রহণযোগ্য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11742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4188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ঘ) 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সংজ্ঞাটির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নিয়মানুসারে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(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পাখি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পশু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200" b="1" i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ধারণার</a:t>
            </a:r>
            <a:r>
              <a:rPr lang="en-US" sz="3200" b="1" i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b="1" i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b="1" i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02827"/>
            <a:ext cx="12192000" cy="255926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b="1" i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বিষয়কে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সুস্পষ্ট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পদ্ধতিকে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যৌক্তিক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যথার্থ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প্রদানের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পাঁচটি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যৌক্তিক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নিয়মগুলো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লংঘন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ভ্রান্তির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উতপত্তি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Fallacy 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অনুপপত্তি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যৌক্তিক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সংজ্ঞার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লংগনজনিত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অনুপপত্তি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endParaRPr lang="en-US" sz="3200" b="1" i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93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0-Point Star 1"/>
          <p:cNvSpPr/>
          <p:nvPr/>
        </p:nvSpPr>
        <p:spPr>
          <a:xfrm>
            <a:off x="0" y="152400"/>
            <a:ext cx="12192000" cy="1219200"/>
          </a:xfrm>
          <a:prstGeom prst="star10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The Fallacies of the Violation of Rules of Definition</a:t>
            </a:r>
            <a:endParaRPr lang="en-GB" sz="2800" b="1" i="1" dirty="0">
              <a:solidFill>
                <a:schemeClr val="accent3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352800" y="2438400"/>
            <a:ext cx="4572000" cy="609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লঙ্ঘনজনিত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GB" sz="2800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334000" y="3048000"/>
            <a:ext cx="381000" cy="3048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entagon 4"/>
          <p:cNvSpPr/>
          <p:nvPr/>
        </p:nvSpPr>
        <p:spPr>
          <a:xfrm>
            <a:off x="0" y="1447800"/>
            <a:ext cx="12192000" cy="990600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নিয়মঃ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পুর্ন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জাত্যর্থ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পুর্ন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জাত্যর্থের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কম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28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 flipV="1">
            <a:off x="152400" y="3276600"/>
            <a:ext cx="12039600" cy="3048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own Arrow 6"/>
          <p:cNvSpPr/>
          <p:nvPr/>
        </p:nvSpPr>
        <p:spPr>
          <a:xfrm>
            <a:off x="1143000" y="3581400"/>
            <a:ext cx="381000" cy="3048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own Arrow 8"/>
          <p:cNvSpPr/>
          <p:nvPr/>
        </p:nvSpPr>
        <p:spPr>
          <a:xfrm>
            <a:off x="7581900" y="3528848"/>
            <a:ext cx="381000" cy="3048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6743700" y="3833648"/>
            <a:ext cx="1905000" cy="16764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অব্যাপক</a:t>
            </a:r>
            <a:endParaRPr lang="en-GB" sz="3200" i="1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32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সংজ্ঞাজনিত</a:t>
            </a:r>
            <a:r>
              <a:rPr lang="en-GB" sz="32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GB" sz="3200" i="1" dirty="0">
              <a:solidFill>
                <a:schemeClr val="accent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11163300" y="3505200"/>
            <a:ext cx="381000" cy="3048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10248900" y="3810000"/>
            <a:ext cx="1828800" cy="16764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অতিব্যাপকসংজ্ঞাজনিত</a:t>
            </a:r>
            <a:r>
              <a:rPr lang="en-GB" sz="3200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GB" sz="3200" i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4533900" y="3555124"/>
            <a:ext cx="381000" cy="3048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3695700" y="3859924"/>
            <a:ext cx="1905000" cy="1676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আপতিক</a:t>
            </a:r>
            <a:r>
              <a:rPr lang="en-GB" sz="3200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সংজ্ঞাজনিত</a:t>
            </a:r>
            <a:r>
              <a:rPr lang="en-GB" sz="3200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GB" sz="3200" i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11066" y="3886200"/>
            <a:ext cx="1905000" cy="1676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বাহুল্য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সংজ্ঞাজনিত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GB" sz="3200" b="1" i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66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-10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64798"/>
            <a:ext cx="2819400" cy="304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340927" y="1464798"/>
            <a:ext cx="6477000" cy="1905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Mohammed </a:t>
            </a:r>
            <a:r>
              <a:rPr lang="en-GB" sz="3200" b="1" dirty="0" err="1"/>
              <a:t>Fakhrul</a:t>
            </a:r>
            <a:r>
              <a:rPr lang="en-GB" sz="3200" b="1" dirty="0"/>
              <a:t> </a:t>
            </a:r>
            <a:r>
              <a:rPr lang="en-GB" sz="3200" b="1" dirty="0" err="1"/>
              <a:t>Alam</a:t>
            </a:r>
            <a:endParaRPr lang="en-GB" sz="3200" b="1" dirty="0"/>
          </a:p>
          <a:p>
            <a:pPr algn="ctr"/>
            <a:r>
              <a:rPr lang="en-GB" sz="3200" b="1" dirty="0"/>
              <a:t>Lecturer, Dept. Of Philosophy</a:t>
            </a:r>
          </a:p>
          <a:p>
            <a:pPr algn="ctr"/>
            <a:r>
              <a:rPr lang="en-GB" sz="3200" b="1" dirty="0"/>
              <a:t>CMDC, </a:t>
            </a:r>
            <a:r>
              <a:rPr lang="en-GB" sz="3200" b="1" dirty="0" err="1"/>
              <a:t>Chandina</a:t>
            </a:r>
            <a:r>
              <a:rPr lang="en-GB" sz="3200" b="1" dirty="0"/>
              <a:t> , </a:t>
            </a:r>
            <a:r>
              <a:rPr lang="en-GB" sz="3200" b="1" dirty="0" err="1"/>
              <a:t>Cumilla</a:t>
            </a:r>
            <a:r>
              <a:rPr lang="en-GB" sz="3200" b="1" dirty="0"/>
              <a:t>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340927" y="3522198"/>
            <a:ext cx="6477000" cy="990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i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GB" sz="2400" b="1" i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GB" sz="2400" b="1" i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2400" b="1" i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Email: </a:t>
            </a:r>
            <a:r>
              <a:rPr lang="en-GB" sz="2400" b="1" i="1" dirty="0">
                <a:latin typeface="NikoshBAN" pitchFamily="2" charset="0"/>
                <a:cs typeface="NikoshBAN" pitchFamily="2" charset="0"/>
                <a:hlinkClick r:id="rId4"/>
              </a:rPr>
              <a:t>fakhrulbilkis@gmail.com</a:t>
            </a:r>
            <a:endParaRPr lang="en-GB" sz="2400" b="1" i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3600" b="1" i="1" dirty="0">
                <a:solidFill>
                  <a:srgbClr val="002060"/>
                </a:solidFill>
                <a:latin typeface="Adobe Gothic Std B" pitchFamily="34" charset="-128"/>
                <a:ea typeface="Adobe Gothic Std B" pitchFamily="34" charset="-128"/>
                <a:cs typeface="NikoshBAN" pitchFamily="2" charset="0"/>
              </a:rPr>
              <a:t>Ω  01715293395</a:t>
            </a:r>
          </a:p>
          <a:p>
            <a:pPr algn="ctr"/>
            <a:endParaRPr lang="en-GB" sz="2400" b="1" i="1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1312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88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800" b="1" i="1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14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32232" y="0"/>
            <a:ext cx="5092263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বাহুল্য</a:t>
            </a:r>
            <a:r>
              <a:rPr lang="en-US" sz="36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সংজ্ঞাজনিত</a:t>
            </a:r>
            <a:r>
              <a:rPr lang="en-US" sz="36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অনুপপত্তি</a:t>
            </a:r>
            <a:endParaRPr lang="en-US" sz="36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92497"/>
            <a:ext cx="11792607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অতিরিক্ত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উপলক্ষন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বাহুল্য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সংজ্ঞাজনিত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অনুপপত্তি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792148"/>
            <a:ext cx="11792607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সম্পন্ন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বিচক্ষম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বিচক্ষম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উপলক্ষন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অতিরিক্ত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অনুপপত্তি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ঘটেছে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90041" y="3756611"/>
            <a:ext cx="5092263" cy="6463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আপতিক</a:t>
            </a:r>
            <a:r>
              <a:rPr lang="en-US" sz="36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সংজ্ঞাজনিত</a:t>
            </a:r>
            <a:r>
              <a:rPr lang="en-US" sz="36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অনুপপত্তি</a:t>
            </a:r>
            <a:endParaRPr lang="en-US" sz="36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502" y="4402942"/>
            <a:ext cx="11792607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অতিরিক্ত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অবান্তর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আপতিক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সংজ্ঞাজনিত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অনুপপত্তি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7502" y="5531377"/>
            <a:ext cx="11792607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সম্পন্ন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দ্বিপদী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দ্বিপদী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অবান্তর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অতিরিক্ত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অনুপপত্তি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ঘটেছে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96905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32232" y="0"/>
            <a:ext cx="5092263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অব্যাপক</a:t>
            </a:r>
            <a:r>
              <a:rPr lang="en-US" sz="36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সংজ্ঞাজনিত</a:t>
            </a:r>
            <a:r>
              <a:rPr lang="en-US" sz="36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অনুপপত্তি</a:t>
            </a:r>
            <a:endParaRPr lang="en-US" sz="36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92497"/>
            <a:ext cx="11792607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অতিরিক্ত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অবিচ্ছেদ্য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অবান্তর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অব্যাপক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সংজ্ঞাজনিত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অনুপপত্তি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792148"/>
            <a:ext cx="11792607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বুদ্ধিবৃত্তিসম্পন্ন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বিলাসপ্রিয়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বিলাসপ্রিয়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অবিচ্ছেদ্য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অবান্তর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অতিরিক্ত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ব্যাপক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সংজ্ঞাজনিত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অনুপপত্তি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ঘটেছে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90041" y="3756611"/>
            <a:ext cx="5092263" cy="6463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অতিব্যাপক</a:t>
            </a:r>
            <a:r>
              <a:rPr lang="en-US" sz="36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সংজ্ঞাজনিত</a:t>
            </a:r>
            <a:r>
              <a:rPr lang="en-US" sz="36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অনুপপত্তি</a:t>
            </a:r>
            <a:endParaRPr lang="en-US" sz="36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502" y="4402942"/>
            <a:ext cx="11792607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আংশিক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হয়,তাহলে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ব্যাপক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সংজ্ঞাজনিত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অনুপপত্তি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7502" y="5531377"/>
            <a:ext cx="11792607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জাত্যর্থের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অতিব্যাপক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দোষে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দুষ্ট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56177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0-Point Star 1"/>
          <p:cNvSpPr/>
          <p:nvPr/>
        </p:nvSpPr>
        <p:spPr>
          <a:xfrm>
            <a:off x="0" y="152400"/>
            <a:ext cx="12192000" cy="990600"/>
          </a:xfrm>
          <a:prstGeom prst="star10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i="1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The Fallacies of the Violation of Rules of Definition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581400" y="2438400"/>
            <a:ext cx="4572000" cy="6096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i="1" dirty="0" err="1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GB" sz="28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GB" sz="28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>
                <a:latin typeface="NikoshBAN" pitchFamily="2" charset="0"/>
                <a:cs typeface="NikoshBAN" pitchFamily="2" charset="0"/>
              </a:rPr>
              <a:t>লঙ্ঘনজনিত</a:t>
            </a:r>
            <a:r>
              <a:rPr lang="en-GB" sz="28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GB" sz="2800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562600" y="3048000"/>
            <a:ext cx="381000" cy="3048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 flipV="1">
            <a:off x="232229" y="3276599"/>
            <a:ext cx="11684000" cy="13607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own Arrow 6"/>
          <p:cNvSpPr/>
          <p:nvPr/>
        </p:nvSpPr>
        <p:spPr>
          <a:xfrm>
            <a:off x="1857828" y="3416298"/>
            <a:ext cx="381000" cy="3048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Down Arrow 9"/>
          <p:cNvSpPr/>
          <p:nvPr/>
        </p:nvSpPr>
        <p:spPr>
          <a:xfrm>
            <a:off x="10530114" y="3416298"/>
            <a:ext cx="381000" cy="3048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1095828" y="3721098"/>
            <a:ext cx="1905000" cy="16764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i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রুপক</a:t>
            </a:r>
            <a:r>
              <a:rPr lang="en-GB" sz="3200" i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সংজ্ঞাজনিত</a:t>
            </a:r>
            <a:r>
              <a:rPr lang="en-GB" sz="3200" i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GB" sz="3200" i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9806214" y="3824513"/>
            <a:ext cx="1828800" cy="16764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i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দুবোধ্য</a:t>
            </a:r>
            <a:endParaRPr lang="en-GB" sz="3200" i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3200" i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সংজ্ঞাজনিত</a:t>
            </a:r>
            <a:r>
              <a:rPr lang="en-GB" sz="3200" i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GB" sz="3200" i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Pentagon 14"/>
          <p:cNvSpPr/>
          <p:nvPr/>
        </p:nvSpPr>
        <p:spPr>
          <a:xfrm>
            <a:off x="0" y="1143000"/>
            <a:ext cx="12192000" cy="1295400"/>
          </a:xfrm>
          <a:prstGeom prst="homePlat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নিয়মঃ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সংজ্ঞাটি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সেই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অপেক্ষা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স্পষ্টতর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সংজ্ঞায়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রুপক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দুর্বোধ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2800" b="1" i="1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2665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  <p:bldP spid="4" grpId="0" animBg="1"/>
      <p:bldP spid="6" grpId="0" animBg="1"/>
      <p:bldP spid="7" grpId="0" animBg="1"/>
      <p:bldP spid="10" grpId="0" animBg="1"/>
      <p:bldP spid="11" grpId="0" animBg="1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0-Point Star 1"/>
          <p:cNvSpPr/>
          <p:nvPr/>
        </p:nvSpPr>
        <p:spPr>
          <a:xfrm>
            <a:off x="2286000" y="0"/>
            <a:ext cx="6858000" cy="1600200"/>
          </a:xfrm>
          <a:prstGeom prst="star10">
            <a:avLst>
              <a:gd name="adj" fmla="val 50000"/>
              <a:gd name="hf" fmla="val 105146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i="1" dirty="0" err="1">
                <a:latin typeface="NikoshBAN" pitchFamily="2" charset="0"/>
                <a:cs typeface="NikoshBAN" pitchFamily="2" charset="0"/>
              </a:rPr>
              <a:t>রুপক</a:t>
            </a:r>
            <a:r>
              <a:rPr lang="en-GB" sz="36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6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>
                <a:latin typeface="NikoshBAN" pitchFamily="2" charset="0"/>
                <a:cs typeface="NikoshBAN" pitchFamily="2" charset="0"/>
              </a:rPr>
              <a:t>জনিত</a:t>
            </a:r>
            <a:r>
              <a:rPr lang="en-GB" sz="36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GB" sz="3600" b="1" i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2400" i="1" dirty="0" err="1">
                <a:latin typeface="NikoshBAN" pitchFamily="2" charset="0"/>
                <a:cs typeface="NikoshBAN" pitchFamily="2" charset="0"/>
              </a:rPr>
              <a:t>Fallaccy</a:t>
            </a:r>
            <a:r>
              <a:rPr lang="en-GB" sz="2400" i="1" dirty="0">
                <a:latin typeface="NikoshBAN" pitchFamily="2" charset="0"/>
                <a:cs typeface="NikoshBAN" pitchFamily="2" charset="0"/>
              </a:rPr>
              <a:t> of Figurative Definition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-145143" y="1600200"/>
            <a:ext cx="12337143" cy="5257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দিতে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গিয়ে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সহজ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সুস্পষ্ট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পরিবর্তে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রুপক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ভাষা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রুপক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সংজ্ঞাজনিত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ঘটে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জীবন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রঙ্গমঞ্চ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জীবনকে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রঙ্গমঞ্চ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রুপে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বোঝানো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জীবন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এটি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সুপস্ট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১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উট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মরুভূমির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জাহাজ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		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		       ২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জীবন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		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                  ৩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সাহিত্য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সত্য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সুন্দরের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প্রতিচ্ছবি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36372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0-Point Star 1"/>
          <p:cNvSpPr/>
          <p:nvPr/>
        </p:nvSpPr>
        <p:spPr>
          <a:xfrm>
            <a:off x="0" y="228600"/>
            <a:ext cx="12192000" cy="1371600"/>
          </a:xfrm>
          <a:prstGeom prst="star10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i="1" dirty="0" err="1">
                <a:latin typeface="NikoshBAN" pitchFamily="2" charset="0"/>
                <a:cs typeface="NikoshBAN" pitchFamily="2" charset="0"/>
              </a:rPr>
              <a:t>দুবোধ্য</a:t>
            </a:r>
            <a:r>
              <a:rPr lang="en-GB" sz="36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6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>
                <a:latin typeface="NikoshBAN" pitchFamily="2" charset="0"/>
                <a:cs typeface="NikoshBAN" pitchFamily="2" charset="0"/>
              </a:rPr>
              <a:t>জনিত</a:t>
            </a:r>
            <a:r>
              <a:rPr lang="en-GB" sz="36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GB" sz="3600" b="1" i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2400" i="1" dirty="0" err="1">
                <a:latin typeface="NikoshBAN" pitchFamily="2" charset="0"/>
                <a:cs typeface="NikoshBAN" pitchFamily="2" charset="0"/>
              </a:rPr>
              <a:t>Fallaccy</a:t>
            </a:r>
            <a:r>
              <a:rPr lang="en-GB" sz="2400" i="1" dirty="0">
                <a:latin typeface="NikoshBAN" pitchFamily="2" charset="0"/>
                <a:cs typeface="NikoshBAN" pitchFamily="2" charset="0"/>
              </a:rPr>
              <a:t> of  Obscure Definition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600200"/>
            <a:ext cx="12192000" cy="5257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দিতে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গিয়ে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সহজ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সুস্পষ্ট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ভাষা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জটিল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দুবোধ্য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ভাষা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ত্রুটির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ত্রুটিকে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দুবোধ্য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সংজ্ঞাজনিত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ঘটে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বক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শ্বেত-শুভ্র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সাদা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দীর্ঘ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গ্রীবা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লম্বাগলা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ধারী</a:t>
            </a:r>
            <a:endParaRPr lang="en-GB" sz="3200" i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স্থিতাচার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=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শান্ত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স্বভাবের</a:t>
            </a:r>
            <a:endParaRPr lang="en-GB" sz="3200" i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সুশ্রী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সুন্দর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বিহঙ্গ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পাখি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সঙ্গীত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হল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দুর্মূল্য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কোলাহল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২।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বৃক্ষ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সবিতাতপ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পাদপ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৩।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ভাস্কর্য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প্রস্তরীভূত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সংগীত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GB" sz="3200" i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77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0-Point Star 1"/>
          <p:cNvSpPr/>
          <p:nvPr/>
        </p:nvSpPr>
        <p:spPr>
          <a:xfrm>
            <a:off x="2603939" y="0"/>
            <a:ext cx="7375634" cy="1032642"/>
          </a:xfrm>
          <a:prstGeom prst="star10">
            <a:avLst>
              <a:gd name="adj" fmla="val 50000"/>
              <a:gd name="hf" fmla="val 105146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তৃতীয়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GB" sz="3600" b="1" i="1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GB" sz="2400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032642"/>
            <a:ext cx="12192000" cy="393349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জানি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, 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তৃতীয়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সংজ্ঞায়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সংজ্ঞেয়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সমার্থক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প্রতিশব্দ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যাবে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সংজ্ঞায়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সংজ্ঞেয়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সমার্থক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প্রতিশব্দ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গুণই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না,বরং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বক্তব্যের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পুনরাবৃত্তি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ঘটে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ফলে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চক্রাকার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তৈরী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লংঘিত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এ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লংঘন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করাকে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চক্রক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সংজ্ঞাজনিত</a:t>
            </a:r>
            <a:r>
              <a:rPr lang="en-GB" sz="32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মুনষ্যজাতীয়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জীব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‘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মনুষ্য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’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শব্দটি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মানুষকে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বুঝানো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2603939" y="5163640"/>
            <a:ext cx="86237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বাতাস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পবন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২।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পাখি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বিহঙ্গ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৩।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পুস্প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৪।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লাউ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কদু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945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0-Point Star 1"/>
          <p:cNvSpPr/>
          <p:nvPr/>
        </p:nvSpPr>
        <p:spPr>
          <a:xfrm>
            <a:off x="2286000" y="304800"/>
            <a:ext cx="7010400" cy="1371600"/>
          </a:xfrm>
          <a:prstGeom prst="star10">
            <a:avLst>
              <a:gd name="adj" fmla="val 50000"/>
              <a:gd name="hf" fmla="val 10514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i="1" dirty="0" smtClean="0">
                <a:latin typeface="NikoshBAN" pitchFamily="2" charset="0"/>
                <a:cs typeface="NikoshBAN" pitchFamily="2" charset="0"/>
              </a:rPr>
              <a:t>৪র্থ </a:t>
            </a:r>
            <a:r>
              <a:rPr lang="en-GB" sz="3600" b="1" i="1" dirty="0" err="1" smtClean="0">
                <a:latin typeface="NikoshBAN" pitchFamily="2" charset="0"/>
                <a:cs typeface="NikoshBAN" pitchFamily="2" charset="0"/>
              </a:rPr>
              <a:t>নিয়ম</a:t>
            </a:r>
            <a:endParaRPr lang="en-GB" sz="36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6114" y="2006600"/>
            <a:ext cx="11959771" cy="440871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জানি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সংজ্ঞার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চতুর্থ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সংজ্ঞায়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সদর্থক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ইতিবাচক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ভাষা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 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নঞর্থক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নেতিবাচক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ভাষা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যাবে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 এ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লংঘন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নঞর্থক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সংজ্ঞাজনিত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ঘটে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আলো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অন্ধকার</a:t>
            </a:r>
            <a:endParaRPr lang="en-GB" sz="3200" i="1" dirty="0">
              <a:solidFill>
                <a:schemeClr val="accent1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সংজ্ঞায়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আলো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ব্যক্ত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হয়নি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আলো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ব্যক্ত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এতে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আলোরস্বরুপ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সুস্পষ্ট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হয়ে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অস্পষ্টই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রয়ে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গেছে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endParaRPr lang="en-GB" sz="3200" i="1" dirty="0">
              <a:solidFill>
                <a:schemeClr val="accent1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বেদনা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আনন্দের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অভাব</a:t>
            </a:r>
            <a:r>
              <a:rPr lang="en-GB" sz="3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55177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0-Point Star 1"/>
          <p:cNvSpPr/>
          <p:nvPr/>
        </p:nvSpPr>
        <p:spPr>
          <a:xfrm>
            <a:off x="-1" y="228600"/>
            <a:ext cx="12060621" cy="990600"/>
          </a:xfrm>
          <a:prstGeom prst="star10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The Fallacies of the Violation of Rules of Definition</a:t>
            </a:r>
            <a:endParaRPr lang="en-GB" sz="2800" b="1" i="1" dirty="0">
              <a:solidFill>
                <a:schemeClr val="accent3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892972" y="3113690"/>
            <a:ext cx="4572000" cy="609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i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পঞ্চম</a:t>
            </a:r>
            <a:r>
              <a:rPr lang="en-GB" sz="2800" b="1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b="1" i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GB" sz="2800" b="1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লঙ্ঘনজনিত</a:t>
            </a:r>
            <a:r>
              <a:rPr lang="en-GB" sz="2800" b="1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GB" sz="2800" b="1" i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085693" y="3723290"/>
            <a:ext cx="381000" cy="3048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 flipV="1">
            <a:off x="0" y="4038600"/>
            <a:ext cx="12060620" cy="2286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own Arrow 5"/>
          <p:cNvSpPr/>
          <p:nvPr/>
        </p:nvSpPr>
        <p:spPr>
          <a:xfrm>
            <a:off x="1447800" y="4267200"/>
            <a:ext cx="381000" cy="3810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own Arrow 6"/>
          <p:cNvSpPr/>
          <p:nvPr/>
        </p:nvSpPr>
        <p:spPr>
          <a:xfrm>
            <a:off x="10113579" y="4267200"/>
            <a:ext cx="381000" cy="3810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685800" y="4669221"/>
            <a:ext cx="1905000" cy="1676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অব্যাপক</a:t>
            </a:r>
            <a:r>
              <a:rPr lang="en-GB" sz="32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সংজ্ঞাজনিত</a:t>
            </a:r>
            <a:r>
              <a:rPr lang="en-GB" sz="32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GB" sz="3200" i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389679" y="4648200"/>
            <a:ext cx="1828800" cy="1676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অতিব্যাপক</a:t>
            </a:r>
            <a:endParaRPr lang="en-GB" sz="3200" i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32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সংজ্ঞাজনিত</a:t>
            </a:r>
            <a:r>
              <a:rPr lang="en-GB" sz="32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GB" sz="3200" i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Pentagon 9"/>
          <p:cNvSpPr/>
          <p:nvPr/>
        </p:nvSpPr>
        <p:spPr>
          <a:xfrm>
            <a:off x="152400" y="1219200"/>
            <a:ext cx="12039600" cy="1828800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জানি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সংজ্ঞার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পঞ্চম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সংজ্ঞেয়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সংজ্ঞার্থ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একই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হবে।অথা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দিতে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সংজ্ঞার্থ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পদ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সহজভাবে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রুপান্তর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। এ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লংঘন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GB" sz="2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latin typeface="NikoshBAN" pitchFamily="2" charset="0"/>
                <a:cs typeface="NikoshBAN" pitchFamily="2" charset="0"/>
              </a:rPr>
              <a:t>ঘতে</a:t>
            </a:r>
            <a:endParaRPr lang="en-GB" sz="2800" b="1" i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90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0-Point Star 1"/>
          <p:cNvSpPr/>
          <p:nvPr/>
        </p:nvSpPr>
        <p:spPr>
          <a:xfrm>
            <a:off x="1676400" y="228600"/>
            <a:ext cx="8839200" cy="1371600"/>
          </a:xfrm>
          <a:prstGeom prst="star10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i="1" dirty="0" err="1">
                <a:latin typeface="NikoshBAN" pitchFamily="2" charset="0"/>
                <a:cs typeface="NikoshBAN" pitchFamily="2" charset="0"/>
              </a:rPr>
              <a:t>অব্যাপক</a:t>
            </a:r>
            <a:r>
              <a:rPr lang="en-GB" sz="36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6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>
                <a:latin typeface="NikoshBAN" pitchFamily="2" charset="0"/>
                <a:cs typeface="NikoshBAN" pitchFamily="2" charset="0"/>
              </a:rPr>
              <a:t>জনিত</a:t>
            </a:r>
            <a:r>
              <a:rPr lang="en-GB" sz="36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GB" sz="3600" b="1" i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2400" i="1" dirty="0" err="1">
                <a:latin typeface="NikoshBAN" pitchFamily="2" charset="0"/>
                <a:cs typeface="NikoshBAN" pitchFamily="2" charset="0"/>
              </a:rPr>
              <a:t>Fallaccy</a:t>
            </a:r>
            <a:r>
              <a:rPr lang="en-GB" sz="2400" i="1" dirty="0">
                <a:latin typeface="NikoshBAN" pitchFamily="2" charset="0"/>
                <a:cs typeface="NikoshBAN" pitchFamily="2" charset="0"/>
              </a:rPr>
              <a:t> of  Too Narrow  Definition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159657" y="1600200"/>
            <a:ext cx="11872686" cy="5257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অন্যতম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ভ্রান্তরূপ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অব্যাপক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 এ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সংজ্ঞাদানের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সেই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সংজ্ঞেয়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সংজ্ঞার্থ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সমপরিমান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কম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বেশী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সংজ্ঞাদানের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যদি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ব্যক্ত্যর্থের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চেয়ে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কম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ব্যক্ত্যর্থযুক্ত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অব্যাপক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সংজ্ঞাজনিত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ঘটে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অথা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সংজ্ঞায়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সংজ্ঞেয়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জাত্যর্থের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অতিরিক্ত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গুণ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অব্যাপক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সংজ্ঞাজনিত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ঘটে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কারন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জাত্যর্থের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অতিরিক্তগুণ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সংজ্ঞার্থ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ব্যক্ত্যর্থ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কম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79549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0-Point Star 1"/>
          <p:cNvSpPr/>
          <p:nvPr/>
        </p:nvSpPr>
        <p:spPr>
          <a:xfrm>
            <a:off x="1524000" y="152400"/>
            <a:ext cx="8839200" cy="1371600"/>
          </a:xfrm>
          <a:prstGeom prst="star10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i="1" dirty="0" err="1">
                <a:latin typeface="NikoshBAN" pitchFamily="2" charset="0"/>
                <a:cs typeface="NikoshBAN" pitchFamily="2" charset="0"/>
              </a:rPr>
              <a:t>অব্যাপক</a:t>
            </a:r>
            <a:r>
              <a:rPr lang="en-GB" sz="36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6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>
                <a:latin typeface="NikoshBAN" pitchFamily="2" charset="0"/>
                <a:cs typeface="NikoshBAN" pitchFamily="2" charset="0"/>
              </a:rPr>
              <a:t>জনিত</a:t>
            </a:r>
            <a:r>
              <a:rPr lang="en-GB" sz="36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GB" sz="3600" b="1" i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2400" i="1" dirty="0" err="1">
                <a:latin typeface="NikoshBAN" pitchFamily="2" charset="0"/>
                <a:cs typeface="NikoshBAN" pitchFamily="2" charset="0"/>
              </a:rPr>
              <a:t>Fallaccy</a:t>
            </a:r>
            <a:r>
              <a:rPr lang="en-GB" sz="2400" i="1" dirty="0">
                <a:latin typeface="NikoshBAN" pitchFamily="2" charset="0"/>
                <a:cs typeface="NikoshBAN" pitchFamily="2" charset="0"/>
              </a:rPr>
              <a:t> of  Too Narrow  Definition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232230" y="1992086"/>
            <a:ext cx="11771084" cy="36394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“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বুদ্ধিবৃত্তিসম্পন্ন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সৎ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”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এক্ষেত্রে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ব্যক্ত্যর্থের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চেয়ে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সৎ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ব্যক্ত্যর্থের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কম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অস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মানুষকেও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শ্রেণির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বহির্ভূত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রাখা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যদিও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অস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মানুষও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শ্রেণির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অন্তর্ভূক্ত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endParaRPr lang="en-GB" sz="3200" i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বুদ্ধিবৃত্তিসম্পন্ন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শিক্ষিত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প্রাণী</a:t>
            </a:r>
            <a:endParaRPr lang="en-GB" sz="3200" i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বুদ্ধিবৃত্তিসম্পন্ন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স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প্রাণী</a:t>
            </a:r>
            <a:endParaRPr lang="en-GB" sz="3200" i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en-GB" sz="3200" i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3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43542"/>
            <a:ext cx="12192000" cy="11466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88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800" b="1" i="1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17273" y="1454727"/>
            <a:ext cx="5091545" cy="144655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8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17273" y="2901277"/>
            <a:ext cx="5091545" cy="144655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17273" y="4347827"/>
            <a:ext cx="5091545" cy="1446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১ম </a:t>
            </a:r>
            <a:r>
              <a:rPr lang="en-US" sz="8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8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89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7" grpId="0" animBg="1"/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0-Point Star 1"/>
          <p:cNvSpPr/>
          <p:nvPr/>
        </p:nvSpPr>
        <p:spPr>
          <a:xfrm>
            <a:off x="0" y="228600"/>
            <a:ext cx="12192000" cy="1371600"/>
          </a:xfrm>
          <a:prstGeom prst="star10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i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অতিব্যাপক</a:t>
            </a:r>
            <a:r>
              <a:rPr lang="en-GB" sz="3600" b="1" i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600" b="1" i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জনিত</a:t>
            </a:r>
            <a:r>
              <a:rPr lang="en-GB" sz="3600" b="1" i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GB" sz="3600" b="1" i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2400" i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Fallaccy</a:t>
            </a:r>
            <a:r>
              <a:rPr lang="en-GB" sz="2400" i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of  Too  Wide  Definition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730830"/>
            <a:ext cx="12192000" cy="301534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অন্যতম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ভ্রান্তরূপ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অতিব্যাপক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 এ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সংজ্ঞাদানের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সেই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সংজ্ঞেয়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সংজ্ঞার্থ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সমপরিমান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কম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বেশী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সংজ্ঞাদানের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যদি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ব্যক্ত্যর্থের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চেয়ে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ব্যক্ত্যর্থযুক্ত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অতিব্যাপক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সংজ্ঞাজনিত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ঘটে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অথা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সংজ্ঞায়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সংজ্ঞেয়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আংশিক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জাত্যর্থের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অতিসংজ্ঞাজনিত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ঘটে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কারন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জাত্যর্থের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আংশিক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গুণ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সংজ্ঞার্থ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ব্যক্ত্যর্থ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4746171"/>
            <a:ext cx="12192000" cy="198845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“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”</a:t>
            </a:r>
          </a:p>
          <a:p>
            <a:pPr algn="ctr"/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হলেও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ছাড়া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আরোও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অনেক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হাস-মুরগী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গরু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ছাগল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চেয়ে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প্রাণীর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ব্যক্ত্যর্থ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বোঝায়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বিশ্ববিদ্যালয়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i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প্রতিষ্ঠান</a:t>
            </a:r>
            <a:r>
              <a:rPr lang="en-GB" sz="3200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49363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46171" y="0"/>
            <a:ext cx="40204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551" y="1052703"/>
            <a:ext cx="2143125" cy="141627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94988" y="2160699"/>
            <a:ext cx="118146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উদ্দীপক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১: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চোখ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’’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উদ্দীপক-২: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শিশুটির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উদ্দীপক-৩: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শ্বেতাংগ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সম্পন্ন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4988" y="4187069"/>
            <a:ext cx="118146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সংজ্ঞার্থ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b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যৌক্তিক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উদ্দীপক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-১ এ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অনুপপত্তি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ঘটেছে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উদ্দীপক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-২ ও ৩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রুপক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ঘটেছেবলে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পক্ষে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দেখাও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90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allAtOnce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107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01008" y="5288340"/>
            <a:ext cx="69893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9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হাফেজ</a:t>
            </a:r>
            <a:endParaRPr lang="en-US" sz="9600" dirty="0">
              <a:solidFill>
                <a:schemeClr val="accent2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4254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1776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88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800" b="1" i="1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632364"/>
            <a:ext cx="12192000" cy="13993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যৌক্তিক</a:t>
            </a:r>
            <a:r>
              <a:rPr lang="en-US" sz="8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endParaRPr lang="en-US" sz="8800" b="1" i="1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07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84512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40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40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40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অধিদপ্তর</a:t>
            </a:r>
            <a:r>
              <a:rPr lang="en-US" sz="40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কর্তৃক</a:t>
            </a:r>
            <a:r>
              <a:rPr lang="en-US" sz="40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প্রণীত</a:t>
            </a:r>
            <a:r>
              <a:rPr lang="en-US" sz="40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অ্যাসাইনমেন্ট</a:t>
            </a:r>
            <a:r>
              <a:rPr lang="en-US" sz="40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b="1" i="1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24" y="961697"/>
            <a:ext cx="11934497" cy="578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9520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0718" y="141412"/>
            <a:ext cx="11713780" cy="9253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২০২১ </a:t>
            </a:r>
            <a:r>
              <a:rPr lang="en-US" sz="54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54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এইচ</a:t>
            </a:r>
            <a:r>
              <a:rPr lang="en-US" sz="54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sz="54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54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পরীক্ষার্থীদের</a:t>
            </a:r>
            <a:r>
              <a:rPr lang="en-US" sz="54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অ্যাসাইনমেন্ট</a:t>
            </a:r>
            <a:r>
              <a:rPr lang="en-US" sz="54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i="1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0718" y="1177637"/>
            <a:ext cx="11713780" cy="11776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4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২য় </a:t>
            </a:r>
            <a:r>
              <a:rPr lang="en-US" sz="48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en-US" sz="4800" b="1" i="1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718" y="2576945"/>
            <a:ext cx="11713780" cy="117763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২য় </a:t>
            </a:r>
            <a:r>
              <a:rPr lang="en-US" sz="54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অ্যাসাইনমেন্ট</a:t>
            </a:r>
            <a:r>
              <a:rPr lang="en-US" sz="54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i="1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718" y="3976254"/>
            <a:ext cx="11713780" cy="26777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b="1" i="1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5400" b="1" i="1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অ্যাসাইনমেন্ট</a:t>
            </a:r>
            <a:r>
              <a:rPr lang="en-US" sz="4400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শিরোনামঃ</a:t>
            </a:r>
            <a:r>
              <a:rPr lang="en-US" sz="4400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8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48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48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জ্ঞানী</a:t>
            </a:r>
            <a:r>
              <a:rPr lang="en-US" sz="48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</a:t>
            </a:r>
            <a:r>
              <a:rPr lang="en-US" sz="48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সম্পন্ন</a:t>
            </a:r>
            <a:r>
              <a:rPr lang="en-US" sz="48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r>
              <a:rPr lang="en-US" sz="48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48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পাখা</a:t>
            </a:r>
            <a:r>
              <a:rPr lang="en-US" sz="48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48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8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সংজ্ঞাটির</a:t>
            </a:r>
            <a:r>
              <a:rPr lang="en-US" sz="48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সঠিকতা</a:t>
            </a:r>
            <a:r>
              <a:rPr lang="en-US" sz="48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r>
              <a:rPr lang="en-US" sz="48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54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54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i="1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8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0718" y="141412"/>
            <a:ext cx="11713780" cy="9253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শিক্ষন</a:t>
            </a:r>
            <a:r>
              <a:rPr lang="en-US" sz="54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54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i="1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0718" y="1177637"/>
            <a:ext cx="11713780" cy="76152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কন্টেন্ট</a:t>
            </a:r>
            <a:r>
              <a:rPr lang="en-US" sz="4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4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………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220718" y="5094516"/>
            <a:ext cx="11713780" cy="57567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যথার্থ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প্রদানে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সমর্থ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  <a:endParaRPr lang="en-US" sz="3600" b="1" i="1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0718" y="1952755"/>
            <a:ext cx="11713780" cy="57567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যৌক্তিক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i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600" b="1" i="1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0718" y="2559234"/>
            <a:ext cx="11713780" cy="5756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i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যৌক্তিক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সংজ্ঞার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প্রাসংগিকতা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i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600" b="1" i="1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0718" y="3165713"/>
            <a:ext cx="11713780" cy="57567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i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যৌক্তিক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নিয়মাবলী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3600" b="1" i="1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0718" y="3735196"/>
            <a:ext cx="11713780" cy="13593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যৌক্তিক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সংজ্ঞার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নিয়মাবলী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লংঘনজনিত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অনুপপত্তি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i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i="1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0718" y="5663999"/>
            <a:ext cx="11713780" cy="5756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en-US" sz="3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সংজ্ঞার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অনুপপত্তি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জনিত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3600" b="1" i="1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683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399392" y="0"/>
            <a:ext cx="11487807" cy="1371600"/>
          </a:xfrm>
          <a:prstGeom prst="horizontalScrol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>
                <a:latin typeface="NikoshBAN" pitchFamily="2" charset="0"/>
                <a:cs typeface="NikoshBAN" pitchFamily="2" charset="0"/>
              </a:rPr>
              <a:t>Logical Definition</a:t>
            </a:r>
          </a:p>
          <a:p>
            <a:pPr algn="ctr"/>
            <a:r>
              <a:rPr lang="en-GB" sz="3200" b="1" i="1" dirty="0" err="1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latin typeface="NikoshBAN" pitchFamily="2" charset="0"/>
                <a:cs typeface="NikoshBAN" pitchFamily="2" charset="0"/>
              </a:rPr>
              <a:t>সংজ্ঞা</a:t>
            </a:r>
            <a:endParaRPr lang="en-GB" sz="32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391" y="1728827"/>
            <a:ext cx="11487807" cy="3416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3600" dirty="0" err="1">
                <a:latin typeface="NikoshBAN" pitchFamily="2" charset="0"/>
                <a:cs typeface="NikoshBAN" pitchFamily="2" charset="0"/>
              </a:rPr>
              <a:t>সাধারণভাবে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বলা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বাক্যে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অর্থকে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সুস্পষ্ট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সুনিদিষ্ট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প্রক্রিয়াকে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বলা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অথা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ৎ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সংজ্ঞার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উদ্দ্যেশ্য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অর্থকে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সুস্পষ্ট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সুনিদিষ্ট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just"/>
            <a:r>
              <a:rPr lang="en-GB" sz="3600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জানি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যুক্তিবাক্যে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দিক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,</a:t>
            </a:r>
          </a:p>
          <a:p>
            <a:pPr algn="just"/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>
                <a:latin typeface="NikoshBAN" pitchFamily="2" charset="0"/>
                <a:cs typeface="NikoshBAN" pitchFamily="2" charset="0"/>
                <a:sym typeface="Symbol"/>
              </a:rPr>
              <a:t>১. </a:t>
            </a:r>
            <a:r>
              <a:rPr lang="en-GB" sz="3600" dirty="0" err="1">
                <a:latin typeface="NikoshBAN" pitchFamily="2" charset="0"/>
                <a:cs typeface="NikoshBAN" pitchFamily="2" charset="0"/>
                <a:sym typeface="Symbol"/>
              </a:rPr>
              <a:t>ব্যক্ত্যর্থ</a:t>
            </a:r>
            <a:r>
              <a:rPr lang="en-GB" sz="3600" dirty="0">
                <a:latin typeface="NikoshBAN" pitchFamily="2" charset="0"/>
                <a:cs typeface="NikoshBAN" pitchFamily="2" charset="0"/>
                <a:sym typeface="Symbol"/>
              </a:rPr>
              <a:t>  </a:t>
            </a:r>
            <a:r>
              <a:rPr lang="en-GB" sz="3600" dirty="0" err="1">
                <a:latin typeface="NikoshBAN" pitchFamily="2" charset="0"/>
                <a:cs typeface="NikoshBAN" pitchFamily="2" charset="0"/>
                <a:sym typeface="Symbol"/>
              </a:rPr>
              <a:t>বা</a:t>
            </a:r>
            <a:r>
              <a:rPr lang="en-GB" sz="3600" dirty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  <a:sym typeface="Symbol"/>
              </a:rPr>
              <a:t>পরিমানের</a:t>
            </a:r>
            <a:r>
              <a:rPr lang="en-GB" sz="3600" dirty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  <a:sym typeface="Symbol"/>
              </a:rPr>
              <a:t>দিক</a:t>
            </a:r>
            <a:r>
              <a:rPr lang="en-GB" sz="3600" dirty="0">
                <a:latin typeface="NikoshBAN" pitchFamily="2" charset="0"/>
                <a:cs typeface="NikoshBAN" pitchFamily="2" charset="0"/>
                <a:sym typeface="Symbol"/>
              </a:rPr>
              <a:t>। ২. </a:t>
            </a:r>
            <a:r>
              <a:rPr lang="en-GB" sz="3600" dirty="0" err="1">
                <a:latin typeface="NikoshBAN" pitchFamily="2" charset="0"/>
                <a:cs typeface="NikoshBAN" pitchFamily="2" charset="0"/>
                <a:sym typeface="Symbol"/>
              </a:rPr>
              <a:t>জাত্যর্থ</a:t>
            </a:r>
            <a:r>
              <a:rPr lang="en-GB" sz="3600" dirty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  <a:sym typeface="Symbol"/>
              </a:rPr>
              <a:t>বা</a:t>
            </a:r>
            <a:r>
              <a:rPr lang="en-GB" sz="3600" dirty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  <a:sym typeface="Symbol"/>
              </a:rPr>
              <a:t>গুণের</a:t>
            </a:r>
            <a:r>
              <a:rPr lang="en-GB" sz="3600" dirty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  <a:sym typeface="Symbol"/>
              </a:rPr>
              <a:t>দিক</a:t>
            </a:r>
            <a:r>
              <a:rPr lang="en-GB" sz="3600" dirty="0">
                <a:latin typeface="NikoshBAN" pitchFamily="2" charset="0"/>
                <a:cs typeface="NikoshBAN" pitchFamily="2" charset="0"/>
                <a:sym typeface="Symbol"/>
              </a:rPr>
              <a:t>।</a:t>
            </a:r>
          </a:p>
          <a:p>
            <a:pPr algn="just"/>
            <a:r>
              <a:rPr lang="en-GB" sz="3600" dirty="0" err="1">
                <a:latin typeface="NikoshBAN" pitchFamily="2" charset="0"/>
                <a:cs typeface="NikoshBAN" pitchFamily="2" charset="0"/>
                <a:sym typeface="Symbol"/>
              </a:rPr>
              <a:t>যৌক্তিক</a:t>
            </a:r>
            <a:r>
              <a:rPr lang="en-GB" sz="3600" dirty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  <a:sym typeface="Symbol"/>
              </a:rPr>
              <a:t>সংজ্ঞায়</a:t>
            </a:r>
            <a:r>
              <a:rPr lang="en-GB" sz="3600" dirty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  <a:sym typeface="Symbol"/>
              </a:rPr>
              <a:t>কেবলমাত্র</a:t>
            </a:r>
            <a:r>
              <a:rPr lang="en-GB" sz="3600" dirty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  <a:sym typeface="Symbol"/>
              </a:rPr>
              <a:t>জাত্যর্থ</a:t>
            </a:r>
            <a:r>
              <a:rPr lang="en-GB" sz="3600" dirty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  <a:sym typeface="Symbol"/>
              </a:rPr>
              <a:t>বা</a:t>
            </a:r>
            <a:r>
              <a:rPr lang="en-GB" sz="3600" dirty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  <a:sym typeface="Symbol"/>
              </a:rPr>
              <a:t>গুণের</a:t>
            </a:r>
            <a:r>
              <a:rPr lang="en-GB" sz="3600" dirty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  <a:sym typeface="Symbol"/>
              </a:rPr>
              <a:t>দিক</a:t>
            </a:r>
            <a:r>
              <a:rPr lang="en-GB" sz="3600" dirty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  <a:sym typeface="Symbol"/>
              </a:rPr>
              <a:t>সম্পর্কে</a:t>
            </a:r>
            <a:r>
              <a:rPr lang="en-GB" sz="3600" dirty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  <a:sym typeface="Symbol"/>
              </a:rPr>
              <a:t>আলোচনা</a:t>
            </a:r>
            <a:r>
              <a:rPr lang="en-GB" sz="3600" dirty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  <a:sym typeface="Symbol"/>
              </a:rPr>
              <a:t>করা</a:t>
            </a:r>
            <a:r>
              <a:rPr lang="en-GB" sz="3600" dirty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  <a:sym typeface="Symbol"/>
              </a:rPr>
              <a:t>হয়</a:t>
            </a:r>
            <a:r>
              <a:rPr lang="en-GB" sz="3600" dirty="0">
                <a:latin typeface="NikoshBAN" pitchFamily="2" charset="0"/>
                <a:cs typeface="NikoshBAN" pitchFamily="2" charset="0"/>
                <a:sym typeface="Symbol"/>
              </a:rPr>
              <a:t>।</a:t>
            </a:r>
            <a:endParaRPr lang="en-GB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18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346841" y="0"/>
            <a:ext cx="11540359" cy="1371600"/>
          </a:xfrm>
          <a:prstGeom prst="horizontalScrol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>
                <a:latin typeface="NikoshBAN" pitchFamily="2" charset="0"/>
                <a:cs typeface="NikoshBAN" pitchFamily="2" charset="0"/>
              </a:rPr>
              <a:t>   Logical Definition.</a:t>
            </a:r>
          </a:p>
          <a:p>
            <a:pPr algn="ctr"/>
            <a:r>
              <a:rPr lang="en-GB" sz="3200" b="1" i="1" dirty="0" err="1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>
                <a:latin typeface="NikoshBAN" pitchFamily="2" charset="0"/>
                <a:cs typeface="NikoshBAN" pitchFamily="2" charset="0"/>
              </a:rPr>
              <a:t>সংজ্ঞা</a:t>
            </a:r>
            <a:endParaRPr lang="en-GB" sz="32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6840" y="2469068"/>
            <a:ext cx="11540359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3600" dirty="0" err="1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সংজ্ঞার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ইংরেজী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প্রতিশব্দ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>
                <a:latin typeface="NikoshBAN" pitchFamily="2" charset="0"/>
                <a:cs typeface="NikoshBAN" pitchFamily="2" charset="0"/>
              </a:rPr>
              <a:t>Definition. </a:t>
            </a:r>
            <a:r>
              <a:rPr lang="en-GB" sz="3600" b="1" i="1" dirty="0" err="1">
                <a:latin typeface="NikoshBAN" pitchFamily="2" charset="0"/>
                <a:cs typeface="NikoshBAN" pitchFamily="2" charset="0"/>
              </a:rPr>
              <a:t>ল্যাটিন</a:t>
            </a:r>
            <a:r>
              <a:rPr lang="en-GB" sz="36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GB" sz="36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3600" b="1" i="1" dirty="0" err="1">
                <a:latin typeface="NikoshBAN" pitchFamily="2" charset="0"/>
                <a:cs typeface="NikoshBAN" pitchFamily="2" charset="0"/>
              </a:rPr>
              <a:t>Definitio</a:t>
            </a:r>
            <a:r>
              <a:rPr lang="en-GB" sz="36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GB" sz="36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GB" sz="36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>
                <a:latin typeface="NikoshBAN" pitchFamily="2" charset="0"/>
                <a:cs typeface="NikoshBAN" pitchFamily="2" charset="0"/>
              </a:rPr>
              <a:t>উৎপত্তি</a:t>
            </a:r>
            <a:r>
              <a:rPr lang="en-GB" sz="3600" b="1" i="1" dirty="0">
                <a:latin typeface="NikoshBAN" pitchFamily="2" charset="0"/>
                <a:cs typeface="NikoshBAN" pitchFamily="2" charset="0"/>
              </a:rPr>
              <a:t> ।  </a:t>
            </a:r>
            <a:r>
              <a:rPr lang="en-GB" sz="3600" b="1" i="1" dirty="0" err="1">
                <a:latin typeface="NikoshBAN" pitchFamily="2" charset="0"/>
                <a:cs typeface="NikoshBAN" pitchFamily="2" charset="0"/>
              </a:rPr>
              <a:t>Definitio</a:t>
            </a:r>
            <a:r>
              <a:rPr lang="en-GB" sz="36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GB" sz="36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GB" sz="36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6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GB" sz="3600" b="1" i="1" dirty="0">
                <a:latin typeface="NikoshBAN" pitchFamily="2" charset="0"/>
                <a:cs typeface="NikoshBAN" pitchFamily="2" charset="0"/>
              </a:rPr>
              <a:t>  , </a:t>
            </a:r>
            <a:r>
              <a:rPr lang="en-GB" sz="3600" b="1" i="1" dirty="0" err="1"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GB" sz="3600" b="1" i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GB" sz="3600" b="1" i="1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6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>
                <a:latin typeface="NikoshBAN" pitchFamily="2" charset="0"/>
                <a:cs typeface="NikoshBAN" pitchFamily="2" charset="0"/>
              </a:rPr>
              <a:t>বিষয়ের</a:t>
            </a:r>
            <a:r>
              <a:rPr lang="en-GB" sz="36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3600" b="1" i="1" dirty="0" err="1">
                <a:latin typeface="NikoshBAN" pitchFamily="2" charset="0"/>
                <a:cs typeface="NikoshBAN" pitchFamily="2" charset="0"/>
              </a:rPr>
              <a:t>মূল</a:t>
            </a:r>
            <a:r>
              <a:rPr lang="en-GB" sz="36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GB" sz="36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>
                <a:latin typeface="NikoshBAN" pitchFamily="2" charset="0"/>
                <a:cs typeface="NikoshBAN" pitchFamily="2" charset="0"/>
              </a:rPr>
              <a:t>গুলোকে</a:t>
            </a:r>
            <a:r>
              <a:rPr lang="en-GB" sz="36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GB" sz="36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i="1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600" b="1" i="1" dirty="0">
                <a:latin typeface="NikoshBAN" pitchFamily="2" charset="0"/>
                <a:cs typeface="NikoshBAN" pitchFamily="2" charset="0"/>
              </a:rPr>
              <a:t>। </a:t>
            </a:r>
            <a:endParaRPr lang="en-GB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6840" y="5021317"/>
            <a:ext cx="11540359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3600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উৎপত্তি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গত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বলা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সংক্ষিপ্ত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সুস্পষ্ট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সুনিদিষ্ট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বলা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98666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1932</Words>
  <Application>Microsoft Office PowerPoint</Application>
  <PresentationFormat>Widescreen</PresentationFormat>
  <Paragraphs>169</Paragraphs>
  <Slides>32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Adobe Gothic Std B</vt:lpstr>
      <vt:lpstr>Arial</vt:lpstr>
      <vt:lpstr>Calibri</vt:lpstr>
      <vt:lpstr>Calibri Light</vt:lpstr>
      <vt:lpstr>NikoshBAN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84</cp:revision>
  <dcterms:created xsi:type="dcterms:W3CDTF">2021-08-10T13:22:58Z</dcterms:created>
  <dcterms:modified xsi:type="dcterms:W3CDTF">2021-08-13T18:28:23Z</dcterms:modified>
</cp:coreProperties>
</file>