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3"/>
  </p:notesMasterIdLst>
  <p:sldIdLst>
    <p:sldId id="280" r:id="rId2"/>
    <p:sldId id="281" r:id="rId3"/>
    <p:sldId id="260" r:id="rId4"/>
    <p:sldId id="273" r:id="rId5"/>
    <p:sldId id="261" r:id="rId6"/>
    <p:sldId id="284" r:id="rId7"/>
    <p:sldId id="262" r:id="rId8"/>
    <p:sldId id="263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8" r:id="rId19"/>
    <p:sldId id="282" r:id="rId20"/>
    <p:sldId id="270" r:id="rId21"/>
    <p:sldId id="283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AD81-5E0A-4ECE-82D8-8A546794FF4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757B-8DD2-4798-9853-65E65951D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757B-8DD2-4798-9853-65E65951D0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757B-8DD2-4798-9853-65E65951D0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61" y="69756"/>
            <a:ext cx="12014700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6750" y="3200400"/>
            <a:ext cx="8532178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87" y="1449304"/>
            <a:ext cx="1202558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887" y="1396720"/>
            <a:ext cx="1202558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887" y="2976649"/>
            <a:ext cx="1202558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441" y="1505931"/>
            <a:ext cx="10969943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2"/>
            <a:ext cx="2681542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274641"/>
            <a:ext cx="7414869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8883" y="1447800"/>
            <a:ext cx="10360501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61" y="69756"/>
            <a:ext cx="12014700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952501"/>
            <a:ext cx="1036050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547938"/>
            <a:ext cx="1036050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522" y="6172200"/>
            <a:ext cx="5332611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26" y="2376830"/>
            <a:ext cx="1201489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71" y="2341476"/>
            <a:ext cx="1201524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51" y="2468880"/>
            <a:ext cx="1201636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21" y="6208776"/>
            <a:ext cx="609441" cy="457200"/>
          </a:xfrm>
        </p:spPr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8883" y="1447800"/>
            <a:ext cx="4997418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6887" y="1447800"/>
            <a:ext cx="4997418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3050"/>
            <a:ext cx="1036050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447800"/>
            <a:ext cx="497710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2280" y="1447800"/>
            <a:ext cx="497710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8882" y="2247900"/>
            <a:ext cx="4977104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2280" y="2247900"/>
            <a:ext cx="4977104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22" y="69755"/>
            <a:ext cx="1201470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3050"/>
            <a:ext cx="1036050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8882" y="1600200"/>
            <a:ext cx="253933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1368" y="1600200"/>
            <a:ext cx="7618016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900550"/>
            <a:ext cx="97510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5445825"/>
            <a:ext cx="97510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8882" y="6172200"/>
            <a:ext cx="5180251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21" y="6208776"/>
            <a:ext cx="609441" cy="457200"/>
          </a:xfrm>
        </p:spPr>
        <p:txBody>
          <a:bodyPr/>
          <a:lstStyle/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52" y="4683555"/>
            <a:ext cx="1200599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21" y="4650475"/>
            <a:ext cx="1200572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24" y="4773225"/>
            <a:ext cx="12005722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54" y="66676"/>
            <a:ext cx="1199937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22" y="69755"/>
            <a:ext cx="1201470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274638"/>
            <a:ext cx="1036050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447800"/>
            <a:ext cx="1036050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7457" y="6191250"/>
            <a:ext cx="330114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47D657-9C86-4181-8143-5AD54164358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5281824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21" y="6210300"/>
            <a:ext cx="6094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821A08-17B1-4ECE-8A78-935EB6E66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 /><Relationship Id="rId3" Type="http://schemas.openxmlformats.org/officeDocument/2006/relationships/image" Target="../media/image39.png" /><Relationship Id="rId7" Type="http://schemas.openxmlformats.org/officeDocument/2006/relationships/image" Target="../media/image43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2.png" /><Relationship Id="rId11" Type="http://schemas.openxmlformats.org/officeDocument/2006/relationships/image" Target="../media/image47.png" /><Relationship Id="rId5" Type="http://schemas.openxmlformats.org/officeDocument/2006/relationships/image" Target="../media/image41.png" /><Relationship Id="rId10" Type="http://schemas.openxmlformats.org/officeDocument/2006/relationships/image" Target="../media/image46.png" /><Relationship Id="rId4" Type="http://schemas.openxmlformats.org/officeDocument/2006/relationships/image" Target="../media/image40.png" /><Relationship Id="rId9" Type="http://schemas.openxmlformats.org/officeDocument/2006/relationships/image" Target="../media/image45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3" Type="http://schemas.openxmlformats.org/officeDocument/2006/relationships/image" Target="../media/image49.png" /><Relationship Id="rId7" Type="http://schemas.openxmlformats.org/officeDocument/2006/relationships/image" Target="../media/image53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10" Type="http://schemas.openxmlformats.org/officeDocument/2006/relationships/image" Target="../media/image56.png" /><Relationship Id="rId4" Type="http://schemas.openxmlformats.org/officeDocument/2006/relationships/image" Target="../media/image50.png" /><Relationship Id="rId9" Type="http://schemas.openxmlformats.org/officeDocument/2006/relationships/image" Target="../media/image55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openxmlformats.org/officeDocument/2006/relationships/image" Target="../media/image16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5.png" /><Relationship Id="rId9" Type="http://schemas.openxmlformats.org/officeDocument/2006/relationships/image" Target="../media/image13.png" /><Relationship Id="rId1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erose-pictur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5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5511" y="0"/>
            <a:ext cx="12204337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146" y="133350"/>
            <a:ext cx="1151660" cy="1402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075" y="5433625"/>
            <a:ext cx="1148433" cy="1406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5" y="5383440"/>
            <a:ext cx="1151660" cy="1322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08269" y="23421"/>
            <a:ext cx="1148429" cy="14063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3489" y="4348539"/>
            <a:ext cx="609441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br>
              <a:rPr lang="en-US" sz="9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</a:br>
            <a:r>
              <a:rPr lang="en-US" sz="9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1" y="457200"/>
            <a:ext cx="11049001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9113" y="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অন্বয় ও ফাংশন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1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7614" y="1295400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/>
              <a:t>L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F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H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2360612" y="1295400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1295400"/>
                <a:ext cx="685800" cy="1828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751012" y="158410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51012" y="205740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751012" y="281940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715620" y="243840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037013" y="1260764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/>
              <a:t>L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F</a:t>
            </a: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F2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bn-BD" dirty="0"/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5180012" y="1260764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2" y="1260764"/>
                <a:ext cx="685800" cy="1828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4570412" y="1549465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70414" y="2022764"/>
            <a:ext cx="762000" cy="9351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70412" y="2784764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535020" y="2251349"/>
            <a:ext cx="797392" cy="15242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551614" y="1239982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/>
              <a:t>L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F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H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>
              <a:xfrm>
                <a:off x="7694612" y="1239982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239982"/>
                <a:ext cx="685800" cy="18288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7085012" y="1528683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85012" y="200198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49620" y="238298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9142415" y="1267691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/>
              <a:t>L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F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H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b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/>
              <p:cNvSpPr/>
              <p:nvPr/>
            </p:nvSpPr>
            <p:spPr>
              <a:xfrm>
                <a:off x="10285412" y="1267691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Oval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411" y="1267691"/>
                <a:ext cx="685800" cy="18288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9675812" y="155639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9675812" y="202969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9640420" y="241069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9141" y="939446"/>
            <a:ext cx="75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61977" y="921938"/>
            <a:ext cx="14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 গাছ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39328" y="838200"/>
            <a:ext cx="75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33695" y="819090"/>
            <a:ext cx="14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 গাছ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30128" y="838200"/>
            <a:ext cx="75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48293" y="838200"/>
            <a:ext cx="14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 গাছ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80058" y="838200"/>
            <a:ext cx="75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51413" y="838200"/>
            <a:ext cx="14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 গাছ  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3945" y="1928175"/>
                <a:ext cx="3032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i="1" dirty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bn-BD" i="1" dirty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bn-BD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bn-BD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946" y="1928183"/>
                <a:ext cx="303248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4000" r="-5200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2474532" y="3954862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/>
              <a:t>L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F</a:t>
            </a:r>
          </a:p>
          <a:p>
            <a:pPr algn="ctr">
              <a:lnSpc>
                <a:spcPct val="150000"/>
              </a:lnSpc>
            </a:pPr>
            <a:r>
              <a:rPr lang="bn-BD" dirty="0"/>
              <a:t>H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b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3617530" y="3954862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dirty="0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bn-BD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30" y="3954862"/>
                <a:ext cx="685800" cy="1828800"/>
              </a:xfrm>
              <a:prstGeom prst="ellipse">
                <a:avLst/>
              </a:prstGeom>
              <a:blipFill rotWithShape="1">
                <a:blip r:embed="rId7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3007930" y="4243563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07930" y="471686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31298" y="5250262"/>
            <a:ext cx="874026" cy="2286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72538" y="509786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56059" y="3505200"/>
            <a:ext cx="75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1214" y="3505200"/>
            <a:ext cx="14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আম গাছ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1450090" y="3048008"/>
            <a:ext cx="1291522" cy="526473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ফাংশন </a:t>
            </a:r>
            <a:endParaRPr lang="en-US" sz="2800" dirty="0"/>
          </a:p>
        </p:txBody>
      </p:sp>
      <p:sp>
        <p:nvSpPr>
          <p:cNvPr id="80" name="Up Arrow Callout 79"/>
          <p:cNvSpPr/>
          <p:nvPr/>
        </p:nvSpPr>
        <p:spPr>
          <a:xfrm>
            <a:off x="4379530" y="3048000"/>
            <a:ext cx="1291522" cy="477982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ফাংশন </a:t>
            </a:r>
            <a:endParaRPr lang="en-US" sz="2800" dirty="0"/>
          </a:p>
        </p:txBody>
      </p:sp>
      <p:sp>
        <p:nvSpPr>
          <p:cNvPr id="81" name="Up Arrow Callout 80"/>
          <p:cNvSpPr/>
          <p:nvPr/>
        </p:nvSpPr>
        <p:spPr>
          <a:xfrm>
            <a:off x="9488359" y="3138054"/>
            <a:ext cx="1291522" cy="519546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ফাংশন </a:t>
            </a:r>
            <a:endParaRPr lang="en-US" sz="2800" dirty="0"/>
          </a:p>
        </p:txBody>
      </p:sp>
      <p:sp>
        <p:nvSpPr>
          <p:cNvPr id="82" name="Up Arrow Callout 81"/>
          <p:cNvSpPr/>
          <p:nvPr/>
        </p:nvSpPr>
        <p:spPr>
          <a:xfrm>
            <a:off x="6551612" y="3048000"/>
            <a:ext cx="1905000" cy="60960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ফাংশন নয় </a:t>
            </a:r>
            <a:endParaRPr lang="en-US" sz="2800" dirty="0"/>
          </a:p>
        </p:txBody>
      </p:sp>
      <p:sp>
        <p:nvSpPr>
          <p:cNvPr id="83" name="Up Arrow Callout 82"/>
          <p:cNvSpPr/>
          <p:nvPr/>
        </p:nvSpPr>
        <p:spPr>
          <a:xfrm>
            <a:off x="2513012" y="5715008"/>
            <a:ext cx="1734977" cy="564573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ফাংশন নয়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4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 animBg="1"/>
      <p:bldP spid="51" grpId="0" animBg="1"/>
      <p:bldP spid="52" grpId="0" animBg="1"/>
      <p:bldP spid="57" grpId="0" animBg="1"/>
      <p:bldP spid="58" grpId="0" animBg="1"/>
      <p:bldP spid="63" grpId="0" animBg="1"/>
      <p:bldP spid="64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3" grpId="0" animBg="1"/>
      <p:bldP spid="42" grpId="0" animBg="1"/>
      <p:bldP spid="43" grpId="0" animBg="1"/>
      <p:bldP spid="70" grpId="0"/>
      <p:bldP spid="79" grpId="0"/>
      <p:bldP spid="12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7612" y="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অন্বয় ও ফাংশন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1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30971" y="1524000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1</a:t>
            </a:r>
            <a:endParaRPr lang="bn-BD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2</a:t>
            </a:r>
            <a:endParaRPr lang="bn-BD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3</a:t>
            </a:r>
          </a:p>
          <a:p>
            <a:pPr algn="ctr">
              <a:lnSpc>
                <a:spcPct val="150000"/>
              </a:lnSpc>
            </a:pPr>
            <a:endParaRPr lang="b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173969" y="1524000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969" y="1524000"/>
                <a:ext cx="685800" cy="1828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564369" y="181270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64369" y="228600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528977" y="266700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98812" y="9906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65614" y="986143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7662" y="1247581"/>
                <a:ext cx="4660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BD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এবং</m:t>
                      </m:r>
                      <m:r>
                        <a:rPr lang="bn-BD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67" y="1247581"/>
                <a:ext cx="4660179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2447369" y="3921433"/>
            <a:ext cx="16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ডোমেন  =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668140" y="4624768"/>
            <a:ext cx="14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রেঞ্জ   =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79612" y="5382850"/>
            <a:ext cx="232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কো-ডোমেন  =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4204539" y="392142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{ 1,</a:t>
            </a:r>
            <a:r>
              <a:rPr lang="en-US" sz="2400" dirty="0"/>
              <a:t> </a:t>
            </a:r>
            <a:r>
              <a:rPr lang="bn-BD" sz="2400" dirty="0"/>
              <a:t>2</a:t>
            </a:r>
            <a:r>
              <a:rPr lang="en-US" sz="2400" dirty="0"/>
              <a:t>, 3</a:t>
            </a:r>
            <a:r>
              <a:rPr lang="bn-BD" sz="2400" dirty="0"/>
              <a:t> }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4127144" y="4624768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{ </a:t>
            </a:r>
            <a:r>
              <a:rPr lang="en-US" sz="2400" dirty="0"/>
              <a:t>3</a:t>
            </a:r>
            <a:r>
              <a:rPr lang="bn-BD" sz="2400" dirty="0"/>
              <a:t>,</a:t>
            </a:r>
            <a:r>
              <a:rPr lang="en-US" sz="2400" dirty="0"/>
              <a:t> 5, 7</a:t>
            </a:r>
            <a:r>
              <a:rPr lang="bn-BD" sz="2400" dirty="0"/>
              <a:t> }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4152113" y="5382850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{ </a:t>
            </a:r>
            <a:r>
              <a:rPr lang="en-US" sz="2400" dirty="0"/>
              <a:t>3</a:t>
            </a:r>
            <a:r>
              <a:rPr lang="bn-BD" sz="2400" dirty="0"/>
              <a:t>,</a:t>
            </a:r>
            <a:r>
              <a:rPr lang="en-US" sz="2400" dirty="0"/>
              <a:t> 5, 7, 9</a:t>
            </a:r>
            <a:r>
              <a:rPr lang="bn-BD" sz="2400" dirty="0"/>
              <a:t> }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5412" y="2286000"/>
                <a:ext cx="2541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>
                    <a:solidFill>
                      <a:srgbClr val="002060"/>
                    </a:solidFill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dirty="0">
                    <a:solidFill>
                      <a:srgbClr val="002060"/>
                    </a:solidFill>
                  </a:rPr>
                  <a:t>হলো </a:t>
                </a:r>
                <a:r>
                  <a:rPr lang="bn-BD" dirty="0">
                    <a:solidFill>
                      <a:srgbClr val="C00000"/>
                    </a:solidFill>
                  </a:rPr>
                  <a:t>ডোমেন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8" y="2286000"/>
                <a:ext cx="254172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18" t="-9836" r="-38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75412" y="2819400"/>
                <a:ext cx="172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/>
                  <a:t>এখানে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হলো</a:t>
                </a:r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7" y="2819400"/>
                <a:ext cx="172976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817" t="-10000" r="-563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51813" y="2819400"/>
            <a:ext cx="2276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FF0066"/>
                </a:solidFill>
              </a:rPr>
              <a:t>কো-ডোমেন</a:t>
            </a:r>
            <a:endParaRPr 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 animBg="1"/>
      <p:bldP spid="61" grpId="0"/>
      <p:bldP spid="67" grpId="0"/>
      <p:bldP spid="4" grpId="0" animBg="1"/>
      <p:bldP spid="84" grpId="0"/>
      <p:bldP spid="85" grpId="0"/>
      <p:bldP spid="86" grpId="0"/>
      <p:bldP spid="87" grpId="0"/>
      <p:bldP spid="88" grpId="0"/>
      <p:bldP spid="90" grpId="0"/>
      <p:bldP spid="6" grpId="0" animBg="1"/>
      <p:bldP spid="9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9113" y="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এক-এক ফাংশন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113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7614" y="2615046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2360612" y="2615046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2615046"/>
                <a:ext cx="685800" cy="1828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1751012" y="2903747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51012" y="3377046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1012" y="4139046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15620" y="3758046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84518" y="2580410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5427518" y="2580410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18" y="2580410"/>
                <a:ext cx="685800" cy="1828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0254" y="3377046"/>
                <a:ext cx="3032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bn-BD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254" y="3377052"/>
                <a:ext cx="303248" cy="507831"/>
              </a:xfrm>
              <a:prstGeom prst="rect">
                <a:avLst/>
              </a:prstGeom>
              <a:blipFill rotWithShape="1">
                <a:blip r:embed="rId4"/>
                <a:stretch>
                  <a:fillRect r="-3000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760912" y="2908430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96213" y="4134557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60912" y="3379484"/>
            <a:ext cx="797392" cy="1499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782358" y="3681846"/>
            <a:ext cx="797392" cy="7171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p Arrow Callout 42"/>
          <p:cNvSpPr/>
          <p:nvPr/>
        </p:nvSpPr>
        <p:spPr>
          <a:xfrm>
            <a:off x="836613" y="4648200"/>
            <a:ext cx="2514600" cy="53340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এক-এক ফাংশন </a:t>
            </a:r>
            <a:endParaRPr lang="en-US" sz="2800" dirty="0"/>
          </a:p>
        </p:txBody>
      </p:sp>
      <p:sp>
        <p:nvSpPr>
          <p:cNvPr id="45" name="Up Arrow Callout 44"/>
          <p:cNvSpPr/>
          <p:nvPr/>
        </p:nvSpPr>
        <p:spPr>
          <a:xfrm>
            <a:off x="3732212" y="4572000"/>
            <a:ext cx="3124200" cy="60960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এক-এক ফাংশন নয়  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7618412" y="2648964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endParaRPr lang="b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761412" y="2648964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412" y="2648964"/>
                <a:ext cx="685800" cy="18288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8151811" y="2937665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151811" y="3410964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116421" y="3791964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13118" y="19812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1639" y="1981208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5" name="Up Arrow Callout 54"/>
          <p:cNvSpPr/>
          <p:nvPr/>
        </p:nvSpPr>
        <p:spPr>
          <a:xfrm>
            <a:off x="7618412" y="4648200"/>
            <a:ext cx="2514600" cy="53340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এক-এক ফাংশন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451968" y="20574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3012" y="2057408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0812" y="19812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44439" y="2057408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016" y="1066808"/>
            <a:ext cx="11734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যদি কোন ফাংশনের ডোমেনের ভিন্ন ভিন্ন সদস্যের প্রতিচ্ছবি ভিন্ন ভিন্ন হয় তবে  ফাংশনটি এক- এক ফাংশন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5" grpId="0" animBg="1"/>
      <p:bldP spid="36" grpId="0" animBg="1"/>
      <p:bldP spid="43" grpId="0" animBg="1"/>
      <p:bldP spid="45" grpId="0" animBg="1"/>
      <p:bldP spid="46" grpId="0" animBg="1"/>
      <p:bldP spid="47" grpId="0" animBg="1"/>
      <p:bldP spid="53" grpId="0"/>
      <p:bldP spid="54" grpId="0"/>
      <p:bldP spid="55" grpId="0" animBg="1"/>
      <p:bldP spid="30" grpId="0"/>
      <p:bldP spid="31" grpId="0"/>
      <p:bldP spid="32" grpId="0"/>
      <p:bldP spid="3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7212" y="834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সার্বিক ফাংশন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বা অনটু ফাংশন 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1" y="868684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7614" y="1895051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2360612" y="1895051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1895051"/>
                <a:ext cx="685800" cy="1828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1751012" y="2183752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51012" y="265705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1012" y="341905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15620" y="3038051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p Arrow Callout 42"/>
          <p:cNvSpPr/>
          <p:nvPr/>
        </p:nvSpPr>
        <p:spPr>
          <a:xfrm>
            <a:off x="1065212" y="3733800"/>
            <a:ext cx="2209800" cy="60960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সার্বিক ফাংশন 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5201599" y="1803837"/>
            <a:ext cx="762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endParaRPr lang="bn-B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6344598" y="1803837"/>
                <a:ext cx="685800" cy="1828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bn-BD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bn-BD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598" y="1803837"/>
                <a:ext cx="685800" cy="1828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5734998" y="2092538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34998" y="2565837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99606" y="2946837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14368" y="13716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75413" y="1371608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5" name="Up Arrow Callout 54"/>
          <p:cNvSpPr/>
          <p:nvPr/>
        </p:nvSpPr>
        <p:spPr>
          <a:xfrm>
            <a:off x="4113212" y="3657607"/>
            <a:ext cx="4495800" cy="608717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এক-এক কিন্তু সার্বিক ফাংশন নয় 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6212" y="1447808"/>
            <a:ext cx="3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3640" y="1443343"/>
            <a:ext cx="3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012" y="921611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dirty="0"/>
              <a:t>কোন ফাংশন সার্বিক বা অনটু হবে যদি ফাংশনটির  রেঞ্জ তার কো-ডোমেন এর সমান হয়।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6613" y="487234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রেঞ্জ = </a:t>
            </a:r>
            <a:r>
              <a:rPr lang="en-US" sz="2400" dirty="0"/>
              <a:t>{3, 5, 7, 9}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4" y="5558143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কো-ডোমেন = </a:t>
            </a:r>
            <a:r>
              <a:rPr lang="en-US" sz="2400" dirty="0"/>
              <a:t>{3, 5, 7, 9}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0012" y="480060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রেঞ্জ = </a:t>
            </a:r>
            <a:r>
              <a:rPr lang="en-US" sz="2400" dirty="0"/>
              <a:t>{3, 5, 7}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39582" y="5481943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কো-ডোমেন = </a:t>
            </a:r>
            <a:r>
              <a:rPr lang="en-US" sz="2400" dirty="0"/>
              <a:t>{3, 5, 7, 9}</a:t>
            </a:r>
          </a:p>
        </p:txBody>
      </p:sp>
    </p:spTree>
    <p:extLst>
      <p:ext uri="{BB962C8B-B14F-4D97-AF65-F5344CB8AC3E}">
        <p14:creationId xmlns:p14="http://schemas.microsoft.com/office/powerpoint/2010/main" val="29253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3" grpId="0" animBg="1"/>
      <p:bldP spid="46" grpId="0" animBg="1"/>
      <p:bldP spid="47" grpId="0" animBg="1"/>
      <p:bldP spid="53" grpId="0"/>
      <p:bldP spid="54" grpId="0"/>
      <p:bldP spid="55" grpId="0" animBg="1"/>
      <p:bldP spid="30" grpId="0"/>
      <p:bldP spid="31" grpId="0"/>
      <p:bldP spid="3" grpId="0"/>
      <p:bldP spid="4" grpId="0"/>
      <p:bldP spid="6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7113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411" y="807719"/>
                <a:ext cx="10210801" cy="110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bn-BD" dirty="0">
                    <a:solidFill>
                      <a:srgbClr val="7030A0"/>
                    </a:solidFill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−2, −1, 0, 1, 2 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8, −1, 0, 1, 8 </m:t>
                        </m:r>
                      </m:e>
                    </m:d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ফাংশনটি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 দ্বারা সংজ্ঞায়িত হয় তবে ,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>
                    <a:solidFill>
                      <a:srgbClr val="7030A0"/>
                    </a:solidFill>
                  </a:rPr>
                  <a:t>দেখাওযে 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একটি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  এক-এক  এবং সার্বিক ফাংশন । [পাঠ্য বই এর পৃষ্ঠা – ৩০ কাজ (ঙ) ]  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1" y="807727"/>
                <a:ext cx="10210802" cy="1109663"/>
              </a:xfrm>
              <a:prstGeom prst="rect">
                <a:avLst/>
              </a:prstGeom>
              <a:blipFill rotWithShape="1">
                <a:blip r:embed="rId2"/>
                <a:stretch>
                  <a:fillRect l="-537" b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0415" y="1917389"/>
            <a:ext cx="6858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Solv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8612" y="1861280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দেওয়া আছে</a:t>
                </a:r>
                <a:r>
                  <a:rPr lang="bn-BD" sz="24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b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1861286"/>
                <a:ext cx="3276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87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8360" y="2295639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(−2)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62" y="2295639"/>
                <a:ext cx="4038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3411" y="2651116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4" y="2651116"/>
                <a:ext cx="4038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55905" y="3364468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05" y="3364468"/>
                <a:ext cx="4038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8612" y="3745468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3745468"/>
                <a:ext cx="4038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8788625" y="2276058"/>
            <a:ext cx="813252" cy="20262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-2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-1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  <a:endParaRPr lang="bn-BD" dirty="0"/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9888202" y="2205226"/>
                <a:ext cx="856675" cy="205872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dirty="0"/>
                  <a:t>0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/>
                  <a:t>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/>
                  <a:t>8</a:t>
                </a:r>
              </a:p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01" y="2205234"/>
                <a:ext cx="856676" cy="2058723"/>
              </a:xfrm>
              <a:prstGeom prst="ellipse">
                <a:avLst/>
              </a:prstGeom>
              <a:blipFill rotWithShape="1">
                <a:blip r:embed="rId8"/>
                <a:stretch>
                  <a:fillRect t="-19174" b="-24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9322027" y="2480305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322027" y="2881116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27365" y="4090996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322027" y="3289163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71967" y="1828800"/>
            <a:ext cx="37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63639" y="1752600"/>
            <a:ext cx="35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327365" y="3753087"/>
            <a:ext cx="79739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212" y="40956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যেহেতু , ডোমেনের ভিন্ন ভিন্ন সদস্যের প্রতিচ্ছবি ভিন্ন ভিন্ন তাই ফাংশনটি এক- এক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2733" y="4489057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ফাংশনটির রেঞ্জ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bn-BD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8, −1, 0, 1, 8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3" y="4489057"/>
                <a:ext cx="69342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92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933963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ফাংশনটির কো- ডোমেন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bn-BD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8, −1, 0, 1, 8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3" y="4933963"/>
                <a:ext cx="69342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92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55612" y="5543490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যেহেতু , ফাংশনটির রেঞ্জ = ফাংশনটির কো- ডোমেন  সুতরাং , ফাংশনটি  অনটু বা সার্বিক ।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89113" y="834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এক- এক ও সার্বিক ফাংশন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03411" y="2971800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4" y="2971800"/>
                <a:ext cx="4038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4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3" grpId="0"/>
      <p:bldP spid="24" grpId="0" animBg="1"/>
      <p:bldP spid="25" grpId="0" animBg="1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7113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411" y="807719"/>
                <a:ext cx="10972801" cy="106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bn-BD" dirty="0">
                    <a:solidFill>
                      <a:srgbClr val="7030A0"/>
                    </a:solidFill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ফাংশনটি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2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+1 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 দ্বারা সংজ্ঞায়িত হয় তবে , দেখাওযে 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একটি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এক-এক ফাংশন কিন্তু  সার্বিক ফাংশন  নয় । [পাঠ্য বই এর পৃষ্ঠা – ৩০ কাজ (চ) ]  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1" y="807727"/>
                <a:ext cx="10972800" cy="1064843"/>
              </a:xfrm>
              <a:prstGeom prst="rect">
                <a:avLst/>
              </a:prstGeom>
              <a:blipFill rotWithShape="1">
                <a:blip r:embed="rId2"/>
                <a:stretch>
                  <a:fillRect l="-389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0415" y="1917389"/>
            <a:ext cx="6858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Solv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8612" y="1861280"/>
                <a:ext cx="358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দেওয়া আছে</a:t>
                </a:r>
                <a:r>
                  <a:rPr lang="bn-BD" sz="24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BD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bn-BD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bn-BD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1861286"/>
                <a:ext cx="3581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1" t="-10526" r="-204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3411" y="2362200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2.1+1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4" y="2362200"/>
                <a:ext cx="4038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3411" y="2743200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2.2+1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4" y="2743200"/>
                <a:ext cx="4038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6711" y="3124200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2.3+1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14" y="3124200"/>
                <a:ext cx="4038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6711" y="3581400"/>
                <a:ext cx="403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2.4+1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14" y="3581400"/>
                <a:ext cx="4038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08013" y="39624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যেহেতু , ডোমেনের ভিন্ন ভিন্ন সদস্যের প্রতিচ্ছবি ভিন্ন ভিন্ন তাই ফাংশনটি এক- এক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2733" y="4401189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ফাংশনটির রেঞ্জ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bn-BD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bn-BD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1, 3, 5, 7, 9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3" y="4401189"/>
                <a:ext cx="6934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92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846095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ফাংশনটির কো- ডোমেন  = </a:t>
                </a:r>
                <a14:m>
                  <m:oMath xmlns:m="http://schemas.openxmlformats.org/officeDocument/2006/math">
                    <m:r>
                      <a:rPr lang="bn-BD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3" y="4846095"/>
                <a:ext cx="69342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92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4222" y="5334000"/>
                <a:ext cx="9280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যেহেতু , ফাংশনটির রেঞ্জ </a:t>
                </a:r>
                <a14:m>
                  <m:oMath xmlns:m="http://schemas.openxmlformats.org/officeDocument/2006/math">
                    <m:r>
                      <a:rPr lang="bn-BD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bn-BD" dirty="0"/>
                  <a:t>ফাংশনটির কো- ডোমেন  সুতরাং , ফাংশনটি  অনটু বা সার্বিক  নয়। 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1" y="5334000"/>
                <a:ext cx="928019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25" t="-9836" r="-85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9113" y="834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এক- এক ও সার্বিক ফাংশন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1382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/>
          <p:nvPr/>
        </p:nvGrpSpPr>
        <p:grpSpPr>
          <a:xfrm>
            <a:off x="1065748" y="1371600"/>
            <a:ext cx="2056864" cy="2438400"/>
            <a:chOff x="838200" y="1143000"/>
            <a:chExt cx="2057400" cy="2438400"/>
          </a:xfrm>
        </p:grpSpPr>
        <p:sp>
          <p:nvSpPr>
            <p:cNvPr id="15" name="Flowchart: Connector 14"/>
            <p:cNvSpPr/>
            <p:nvPr/>
          </p:nvSpPr>
          <p:spPr>
            <a:xfrm>
              <a:off x="8382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185934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209800" y="1706940"/>
              <a:ext cx="685800" cy="187446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53351" y="178314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6579" y="11430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1430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295400" y="2057400"/>
              <a:ext cx="1143000" cy="76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2" idx="3"/>
              <a:endCxn id="29" idx="1"/>
            </p:cNvCxnSpPr>
            <p:nvPr/>
          </p:nvCxnSpPr>
          <p:spPr>
            <a:xfrm flipV="1">
              <a:off x="1380551" y="2567970"/>
              <a:ext cx="972800" cy="76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2" idx="3"/>
            </p:cNvCxnSpPr>
            <p:nvPr/>
          </p:nvCxnSpPr>
          <p:spPr>
            <a:xfrm>
              <a:off x="1380551" y="2644170"/>
              <a:ext cx="1057845" cy="4038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295400" y="2644170"/>
              <a:ext cx="1057950" cy="4038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95400" y="3103365"/>
              <a:ext cx="1143000" cy="208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9"/>
          <p:cNvGrpSpPr/>
          <p:nvPr/>
        </p:nvGrpSpPr>
        <p:grpSpPr>
          <a:xfrm>
            <a:off x="5256728" y="1371600"/>
            <a:ext cx="1980684" cy="2514600"/>
            <a:chOff x="3581400" y="1066800"/>
            <a:chExt cx="1981200" cy="2514600"/>
          </a:xfrm>
        </p:grpSpPr>
        <p:sp>
          <p:nvSpPr>
            <p:cNvPr id="25" name="Flowchart: Connector 24"/>
            <p:cNvSpPr/>
            <p:nvPr/>
          </p:nvSpPr>
          <p:spPr>
            <a:xfrm>
              <a:off x="35814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48768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4951" y="178314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0351" y="193554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10668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28979" y="10668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038600" y="2133600"/>
              <a:ext cx="98175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0" idx="3"/>
            </p:cNvCxnSpPr>
            <p:nvPr/>
          </p:nvCxnSpPr>
          <p:spPr>
            <a:xfrm flipV="1">
              <a:off x="4114903" y="2362200"/>
              <a:ext cx="905448" cy="20577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038600" y="3124200"/>
              <a:ext cx="1066800" cy="55365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0"/>
          <p:cNvGrpSpPr/>
          <p:nvPr/>
        </p:nvGrpSpPr>
        <p:grpSpPr>
          <a:xfrm>
            <a:off x="8990548" y="1295400"/>
            <a:ext cx="2056864" cy="2514600"/>
            <a:chOff x="6172200" y="1066800"/>
            <a:chExt cx="2057400" cy="2514600"/>
          </a:xfrm>
        </p:grpSpPr>
        <p:sp>
          <p:nvSpPr>
            <p:cNvPr id="27" name="Flowchart: Connector 26"/>
            <p:cNvSpPr/>
            <p:nvPr/>
          </p:nvSpPr>
          <p:spPr>
            <a:xfrm>
              <a:off x="61722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75438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15751" y="182880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87351" y="1706940"/>
              <a:ext cx="3899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10668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72179" y="1066800"/>
              <a:ext cx="48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6553200" y="2057400"/>
              <a:ext cx="121920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553200" y="3048000"/>
              <a:ext cx="121920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446217" y="4114808"/>
            <a:ext cx="10294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92202" y="4114808"/>
            <a:ext cx="101181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566436" y="4191008"/>
            <a:ext cx="109998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</a:p>
        </p:txBody>
      </p:sp>
      <p:sp>
        <p:nvSpPr>
          <p:cNvPr id="41" name="Round Same Side Corner Rectangle 40"/>
          <p:cNvSpPr/>
          <p:nvPr/>
        </p:nvSpPr>
        <p:spPr>
          <a:xfrm>
            <a:off x="3275017" y="228600"/>
            <a:ext cx="5267315" cy="6858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147" y="5098589"/>
            <a:ext cx="5533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9145" y="5778539"/>
            <a:ext cx="8983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ফাংশনটির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কোডোমেন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42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8913813" y="1752600"/>
            <a:ext cx="2438400" cy="2286000"/>
            <a:chOff x="8913812" y="1752600"/>
            <a:chExt cx="2667000" cy="2286000"/>
          </a:xfrm>
        </p:grpSpPr>
        <p:sp>
          <p:nvSpPr>
            <p:cNvPr id="6" name="Flowchart: Connector 5"/>
            <p:cNvSpPr/>
            <p:nvPr/>
          </p:nvSpPr>
          <p:spPr>
            <a:xfrm>
              <a:off x="8913812" y="1752600"/>
              <a:ext cx="954257" cy="2286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0514012" y="1752600"/>
              <a:ext cx="1066800" cy="2286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535179" y="2192482"/>
              <a:ext cx="1347391" cy="14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535179" y="2667000"/>
              <a:ext cx="1283633" cy="228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523412" y="3505200"/>
              <a:ext cx="1347391" cy="2130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066212" y="1066808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42516" y="1091633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103816" y="1828800"/>
            <a:ext cx="2286001" cy="2209800"/>
            <a:chOff x="5408612" y="2133600"/>
            <a:chExt cx="1981200" cy="1924818"/>
          </a:xfrm>
        </p:grpSpPr>
        <p:sp>
          <p:nvSpPr>
            <p:cNvPr id="23" name="Flowchart: Connector 22"/>
            <p:cNvSpPr/>
            <p:nvPr/>
          </p:nvSpPr>
          <p:spPr>
            <a:xfrm>
              <a:off x="5408612" y="2163041"/>
              <a:ext cx="762000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627495" y="2133600"/>
              <a:ext cx="762317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865812" y="2645470"/>
              <a:ext cx="1042599" cy="215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865812" y="3147030"/>
              <a:ext cx="990739" cy="3581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865812" y="3581400"/>
              <a:ext cx="990600" cy="76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384715" y="1143008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04011" y="1167833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65212" y="1981200"/>
            <a:ext cx="2209640" cy="2057400"/>
            <a:chOff x="2132013" y="2057400"/>
            <a:chExt cx="2209640" cy="2057400"/>
          </a:xfrm>
        </p:grpSpPr>
        <p:sp>
          <p:nvSpPr>
            <p:cNvPr id="43" name="Flowchart: Connector 42"/>
            <p:cNvSpPr/>
            <p:nvPr/>
          </p:nvSpPr>
          <p:spPr>
            <a:xfrm>
              <a:off x="2132013" y="2086841"/>
              <a:ext cx="839014" cy="202795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579812" y="2057400"/>
              <a:ext cx="761841" cy="19812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2741612" y="2590800"/>
              <a:ext cx="10668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741612" y="3124200"/>
              <a:ext cx="1022134" cy="401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766170" y="3657600"/>
              <a:ext cx="1042242" cy="470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269916" y="1219208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41516" y="1219208"/>
            <a:ext cx="4812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9768" y="4343408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13418" y="426720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23413" y="4191008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</a:p>
        </p:txBody>
      </p:sp>
      <p:sp>
        <p:nvSpPr>
          <p:cNvPr id="68" name="Round Same Side Corner Rectangle 67"/>
          <p:cNvSpPr/>
          <p:nvPr/>
        </p:nvSpPr>
        <p:spPr>
          <a:xfrm>
            <a:off x="2894014" y="152400"/>
            <a:ext cx="6004007" cy="68580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4805" y="5247382"/>
            <a:ext cx="1158081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94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7" grpId="0" animBg="1"/>
      <p:bldP spid="40" grpId="0" animBg="1"/>
      <p:bldP spid="50" grpId="0" animBg="1"/>
      <p:bldP spid="51" grpId="0" animBg="1"/>
      <p:bldP spid="55" grpId="0"/>
      <p:bldP spid="56" grpId="0"/>
      <p:bldP spid="57" grpId="0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808413" y="533400"/>
            <a:ext cx="4419600" cy="8382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7612" y="1752600"/>
            <a:ext cx="9906000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1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4458302" y="0"/>
            <a:ext cx="6286622" cy="2113162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4005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শিক্ষক পরিচিতি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0A77B-D9C8-3D45-9BAC-F4BB8D28DDDC}"/>
              </a:ext>
            </a:extLst>
          </p:cNvPr>
          <p:cNvSpPr txBox="1"/>
          <p:nvPr/>
        </p:nvSpPr>
        <p:spPr>
          <a:xfrm flipH="1">
            <a:off x="7004626" y="3973176"/>
            <a:ext cx="45719" cy="145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5B872-125B-DE4A-82EA-1E8097DA1D1F}"/>
              </a:ext>
            </a:extLst>
          </p:cNvPr>
          <p:cNvSpPr txBox="1"/>
          <p:nvPr/>
        </p:nvSpPr>
        <p:spPr>
          <a:xfrm rot="10800000" flipV="1">
            <a:off x="6425481" y="3459018"/>
            <a:ext cx="488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মোঃআব্দুল মমিন ফকির</a:t>
            </a:r>
          </a:p>
          <a:p>
            <a:pPr algn="l"/>
            <a:r>
              <a:rPr lang="en-GB"/>
              <a:t>সিনিয়র সহকারী  শিক্ষক</a:t>
            </a:r>
          </a:p>
          <a:p>
            <a:pPr algn="l"/>
            <a:r>
              <a:rPr lang="en-GB"/>
              <a:t>সীতাকুণ্ড বালিকা উচ্চ বিদ্যালয় </a:t>
            </a:r>
          </a:p>
          <a:p>
            <a:pPr algn="l"/>
            <a:r>
              <a:rPr lang="en-GB"/>
              <a:t>সীতাকুণ্ড, চচট্রগ্রাম।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69813-C347-B745-BF70-FA430A539CB8}"/>
              </a:ext>
            </a:extLst>
          </p:cNvPr>
          <p:cNvSpPr txBox="1"/>
          <p:nvPr/>
        </p:nvSpPr>
        <p:spPr>
          <a:xfrm>
            <a:off x="5175827" y="250113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9415" y="1021082"/>
            <a:ext cx="1143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98615" y="152408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cs typeface="Ekushey Punarbhaba" pitchFamily="66"/>
              </a:rPr>
              <a:t>বাড়ির কাজঃ </a:t>
            </a:r>
            <a:endParaRPr lang="en-US" sz="4800" b="1" dirty="0">
              <a:solidFill>
                <a:srgbClr val="7030A0"/>
              </a:solidFill>
              <a:cs typeface="Ekushey Punarbhaba" pitchFamily="6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212" y="1295400"/>
                <a:ext cx="10745788" cy="106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bn-BD" dirty="0">
                    <a:solidFill>
                      <a:srgbClr val="7030A0"/>
                    </a:solidFill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−1,0,2,3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ফাংশনটি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দ্বারা সংজ্ঞায়িত হয় তবে , দেখাওযে 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bn-BD" sz="2000" i="1">
                        <a:solidFill>
                          <a:srgbClr val="7030A0"/>
                        </a:solidFill>
                        <a:latin typeface="Cambria Math"/>
                      </a:rPr>
                      <m:t>একটি</m:t>
                    </m:r>
                    <m:r>
                      <a:rPr lang="bn-BD" sz="2000" i="1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bn-BD" dirty="0">
                    <a:solidFill>
                      <a:srgbClr val="7030A0"/>
                    </a:solidFill>
                  </a:rPr>
                  <a:t>এক-এক ফাংশন কিন্তু  সার্বিক ফাংশন  নয়.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295401"/>
                <a:ext cx="10745788" cy="1064843"/>
              </a:xfrm>
              <a:prstGeom prst="rect">
                <a:avLst/>
              </a:prstGeom>
              <a:blipFill rotWithShape="1">
                <a:blip r:embed="rId3"/>
                <a:stretch>
                  <a:fillRect l="-340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0442" y="2590808"/>
            <a:ext cx="10745788" cy="1064843"/>
          </a:xfrm>
          <a:prstGeom prst="rect">
            <a:avLst/>
          </a:prstGeom>
          <a:blipFill rotWithShape="1">
            <a:blip r:embed="rId4"/>
            <a:stretch>
              <a:fillRect l="-340" b="-4000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02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ction_machine_fx | Perfect Mat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2188825" cy="4800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5812" y="1066800"/>
            <a:ext cx="7389812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002060"/>
                </a:solidFill>
                <a:latin typeface="NikoshBAN"/>
              </a:rPr>
              <a:t>সবাইকে</a:t>
            </a:r>
            <a:r>
              <a:rPr lang="en-US" sz="6600" b="1" i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bn-IN" sz="6600" b="1" i="1" dirty="0">
                <a:solidFill>
                  <a:srgbClr val="002060"/>
                </a:solidFill>
              </a:rPr>
              <a:t>ধন্যবাদ</a:t>
            </a:r>
            <a:endParaRPr lang="en-US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0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FDA4D2-22A0-C246-8F29-41B459E19EB2}"/>
              </a:ext>
            </a:extLst>
          </p:cNvPr>
          <p:cNvSpPr txBox="1"/>
          <p:nvPr/>
        </p:nvSpPr>
        <p:spPr>
          <a:xfrm>
            <a:off x="724838" y="1915180"/>
            <a:ext cx="361697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/>
              </a:rPr>
              <a:t>উচ্চতর গনিত </a:t>
            </a:r>
            <a:endParaRPr lang="en-US" sz="2800" dirty="0">
              <a:latin typeface="NikoshBAN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16C1360-881E-594A-BA9B-0FB1E434F77A}"/>
              </a:ext>
            </a:extLst>
          </p:cNvPr>
          <p:cNvSpPr/>
          <p:nvPr/>
        </p:nvSpPr>
        <p:spPr>
          <a:xfrm rot="10800000" flipV="1">
            <a:off x="3579817" y="228605"/>
            <a:ext cx="4851727" cy="136921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atin typeface="NikoshBAN"/>
              </a:rPr>
              <a:t>পাঠ</a:t>
            </a:r>
            <a:r>
              <a:rPr lang="en-GB" sz="4000" b="1" dirty="0">
                <a:latin typeface="NikoshBAN"/>
              </a:rPr>
              <a:t> </a:t>
            </a:r>
            <a:r>
              <a:rPr lang="en-GB" sz="4000" b="1" dirty="0" err="1">
                <a:latin typeface="NikoshBAN"/>
              </a:rPr>
              <a:t>পরিচিতি</a:t>
            </a:r>
            <a:r>
              <a:rPr lang="en-GB" sz="4000" b="1" dirty="0">
                <a:latin typeface="NikoshBAN"/>
              </a:rPr>
              <a:t> </a:t>
            </a:r>
            <a:endParaRPr lang="en-US" sz="4000" b="1" dirty="0"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21C5-0BBE-784B-9123-FBC708C3707D}"/>
              </a:ext>
            </a:extLst>
          </p:cNvPr>
          <p:cNvSpPr txBox="1"/>
          <p:nvPr/>
        </p:nvSpPr>
        <p:spPr>
          <a:xfrm rot="10800000" flipV="1">
            <a:off x="3747208" y="2981983"/>
            <a:ext cx="272820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/>
              </a:rPr>
              <a:t>নব</a:t>
            </a:r>
            <a:r>
              <a:rPr lang="en-GB" sz="2800" dirty="0">
                <a:latin typeface="NikoshBAN"/>
              </a:rPr>
              <a:t>ম</a:t>
            </a:r>
            <a:r>
              <a:rPr lang="bn-BD" sz="2800" dirty="0">
                <a:latin typeface="NikoshBAN"/>
              </a:rPr>
              <a:t>-দশম </a:t>
            </a:r>
            <a:r>
              <a:rPr lang="en-GB" sz="2800" dirty="0">
                <a:latin typeface="NikoshBAN"/>
              </a:rPr>
              <a:t> </a:t>
            </a:r>
            <a:r>
              <a:rPr lang="en-GB" sz="2800" dirty="0" err="1">
                <a:latin typeface="NikoshBAN"/>
              </a:rPr>
              <a:t>শ্রেণি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0FBE0-0CF5-5E49-B5AA-9FE155D8EEB3}"/>
              </a:ext>
            </a:extLst>
          </p:cNvPr>
          <p:cNvSpPr txBox="1"/>
          <p:nvPr/>
        </p:nvSpPr>
        <p:spPr>
          <a:xfrm rot="10800000" flipV="1">
            <a:off x="5180013" y="4201183"/>
            <a:ext cx="44958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/>
              </a:rPr>
              <a:t>প্রথম </a:t>
            </a:r>
            <a:r>
              <a:rPr lang="en-GB" sz="2800" dirty="0" err="1">
                <a:latin typeface="NikoshBAN"/>
              </a:rPr>
              <a:t>অধ্যায়</a:t>
            </a:r>
            <a:r>
              <a:rPr lang="en-GB" sz="2800" dirty="0">
                <a:latin typeface="NikoshBAN"/>
              </a:rPr>
              <a:t>  </a:t>
            </a:r>
            <a:r>
              <a:rPr lang="bn-BD" sz="2800" dirty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090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60416" y="1143000"/>
            <a:ext cx="10363201" cy="4876800"/>
            <a:chOff x="838200" y="1981200"/>
            <a:chExt cx="7620000" cy="3581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3579812" y="2286000"/>
            <a:ext cx="4800600" cy="9906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1217" y="2209800"/>
            <a:ext cx="5256589" cy="12192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3613" y="4648200"/>
            <a:ext cx="472331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7625" y="1944478"/>
            <a:ext cx="213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868" y="3200405"/>
            <a:ext cx="175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ভারত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622" y="4382877"/>
            <a:ext cx="251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9012" y="1944478"/>
            <a:ext cx="175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দিল্লী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5668" y="3087478"/>
            <a:ext cx="175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0412" y="4459077"/>
            <a:ext cx="251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ইসলামাবাদ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3412" y="304807"/>
            <a:ext cx="990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412" y="381008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রাজধানী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8415" y="381000"/>
            <a:ext cx="4038600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5218" y="5943608"/>
            <a:ext cx="853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8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1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FDA4D2-22A0-C246-8F29-41B459E19EB2}"/>
              </a:ext>
            </a:extLst>
          </p:cNvPr>
          <p:cNvSpPr txBox="1"/>
          <p:nvPr/>
        </p:nvSpPr>
        <p:spPr>
          <a:xfrm>
            <a:off x="953440" y="1830095"/>
            <a:ext cx="361697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/>
              </a:rPr>
              <a:t>উচ্চতর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গণিত</a:t>
            </a:r>
            <a:endParaRPr lang="en-US" sz="2800" dirty="0">
              <a:latin typeface="NikoshBAN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16C1360-881E-594A-BA9B-0FB1E434F77A}"/>
              </a:ext>
            </a:extLst>
          </p:cNvPr>
          <p:cNvSpPr/>
          <p:nvPr/>
        </p:nvSpPr>
        <p:spPr>
          <a:xfrm rot="10800000" flipV="1">
            <a:off x="3579817" y="228605"/>
            <a:ext cx="4851727" cy="136921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NikoshBAN"/>
              </a:rPr>
              <a:t>পাঠ</a:t>
            </a:r>
            <a:r>
              <a:rPr lang="en-GB" sz="3600" b="1" dirty="0">
                <a:latin typeface="NikoshBAN"/>
              </a:rPr>
              <a:t> </a:t>
            </a:r>
            <a:r>
              <a:rPr lang="en-GB" sz="3600" b="1" dirty="0" err="1">
                <a:latin typeface="NikoshBAN"/>
              </a:rPr>
              <a:t>শিরোনাম</a:t>
            </a:r>
            <a:r>
              <a:rPr lang="bn-BD" sz="2800" b="1" dirty="0">
                <a:latin typeface="NikoshBAN"/>
              </a:rPr>
              <a:t> </a:t>
            </a:r>
            <a:r>
              <a:rPr lang="en-GB" sz="2800" b="1" dirty="0">
                <a:latin typeface="NikoshBAN"/>
              </a:rPr>
              <a:t> </a:t>
            </a:r>
            <a:endParaRPr lang="en-US" sz="2800" b="1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4" y="1676400"/>
            <a:ext cx="6477000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812" y="2651887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Ekushey Punarbhaba" pitchFamily="66"/>
              </a:rPr>
              <a:t>অন্বয় </a:t>
            </a:r>
          </a:p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Ekushey Punarbhaba" pitchFamily="66"/>
              </a:rPr>
              <a:t>ও</a:t>
            </a:r>
          </a:p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Ekushey Punarbhaba" pitchFamily="66"/>
              </a:rPr>
              <a:t> ফাংশন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Ekushey Punarbhaba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6018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8012" y="1981200"/>
            <a:ext cx="11049000" cy="388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1812" y="432137"/>
            <a:ext cx="3235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3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7612" y="16234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Ekushey Punarbhaba" pitchFamily="66"/>
              </a:rPr>
              <a:t>অন্বয় ও ফাংশন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1" y="993337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7615" y="1141001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/>
              </a:rPr>
              <a:t>কার্তেসীয় গু</a:t>
            </a:r>
            <a:r>
              <a:rPr lang="en-US" sz="2800" dirty="0">
                <a:latin typeface="NikoshBAN"/>
              </a:rPr>
              <a:t>ণ</a:t>
            </a:r>
            <a:r>
              <a:rPr lang="bn-BD" sz="2800" dirty="0">
                <a:latin typeface="NikoshBAN"/>
              </a:rPr>
              <a:t>জ 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4914" y="4596829"/>
            <a:ext cx="11049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অন্বয়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65349" y="4596829"/>
            <a:ext cx="148686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ফাংশন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5612" y="4596829"/>
            <a:ext cx="3276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কার্তেসীয় গু</a:t>
            </a:r>
            <a:r>
              <a:rPr lang="en-US" sz="3200" dirty="0"/>
              <a:t>ণ</a:t>
            </a:r>
            <a:r>
              <a:rPr lang="bn-BD" sz="3200" dirty="0"/>
              <a:t>জ 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37012" y="4953000"/>
            <a:ext cx="1905000" cy="71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18412" y="4953000"/>
            <a:ext cx="2209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5612" y="1981204"/>
            <a:ext cx="11049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অন্বয়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99215" y="2743204"/>
            <a:ext cx="11049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ফাংশন 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13216" y="4343408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/>
              </a:rPr>
              <a:t>শর্ত আরোপ</a:t>
            </a:r>
            <a:r>
              <a:rPr lang="bn-BD" sz="24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7016" y="4343408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</a:rPr>
              <a:t>শর্ত আরোপ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7612" y="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narbhaba" pitchFamily="66"/>
              </a:rPr>
              <a:t>অন্বয় ও ফাংশন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narbhaba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1" y="762008"/>
            <a:ext cx="10134600" cy="45719"/>
          </a:xfrm>
          <a:prstGeom prst="rect">
            <a:avLst/>
          </a:prstGeom>
          <a:ln w="28575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0190" y="914408"/>
            <a:ext cx="238962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কার্তেসীয় গু</a:t>
            </a:r>
            <a:r>
              <a:rPr lang="en-US" sz="2400"/>
              <a:t>ণ</a:t>
            </a:r>
            <a:r>
              <a:rPr lang="bn-BD" sz="2400"/>
              <a:t>জ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5356" y="1600200"/>
            <a:ext cx="4800599" cy="369332"/>
            <a:chOff x="1370012" y="1796534"/>
            <a:chExt cx="480059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70012" y="1796534"/>
                  <a:ext cx="1905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bn-BD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bn-BD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r>
                        <a:rPr lang="bn-BD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={ 1, 2 }</m:t>
                      </m:r>
                    </m:oMath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1796534"/>
                  <a:ext cx="190500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244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27950" y="1796534"/>
                  <a:ext cx="3042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dirty="0">
                      <a:solidFill>
                        <a:srgbClr val="7030A0"/>
                      </a:solidFill>
                    </a:rPr>
                    <a:t>এবং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bn-BD" i="1">
                          <a:solidFill>
                            <a:srgbClr val="7030A0"/>
                          </a:solidFill>
                          <a:latin typeface="Cambria Math"/>
                        </a:rPr>
                        <m:t>B</m:t>
                      </m:r>
                      <m:r>
                        <a:rPr lang="bn-BD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={ 1, 4, 9}</m:t>
                      </m:r>
                    </m:oMath>
                  </a14:m>
                  <a:r>
                    <a:rPr lang="bn-BD" sz="1600" dirty="0">
                      <a:solidFill>
                        <a:srgbClr val="7030A0"/>
                      </a:solidFill>
                    </a:rPr>
                    <a:t>দুটি সেট </a:t>
                  </a:r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950" y="1796534"/>
                  <a:ext cx="304266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02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7218" y="2292926"/>
            <a:ext cx="1453137" cy="369332"/>
          </a:xfrm>
          <a:prstGeom prst="rect">
            <a:avLst/>
          </a:prstGeom>
          <a:blipFill rotWithShape="1">
            <a:blip r:embed="rId4"/>
            <a:stretch>
              <a:fillRect t="-9836" b="-22951"/>
            </a:stretch>
          </a:blipFill>
        </p:spPr>
        <p:txBody>
          <a:bodyPr/>
          <a:lstStyle/>
          <a:p>
            <a:r>
              <a:rPr lang="en-US">
                <a:noFill/>
              </a:rPr>
              <a:t>‘’’’’’’’’’’’’’’’’</a:t>
            </a: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22612" y="2292926"/>
                <a:ext cx="861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{ 1, 2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2292926"/>
                <a:ext cx="86113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845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15087" y="2302224"/>
                <a:ext cx="401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087" y="2302224"/>
                <a:ext cx="4010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0000" r="-1818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16158" y="2302224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{ 1, 4, 9}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58" y="2302224"/>
                <a:ext cx="103746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765" t="-10000" r="-88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903412" y="2743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= { (1, 1) (1, 4), (1, 9), (2,1) , (2, 4), (2, 9) }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484467" y="3248056"/>
            <a:ext cx="514292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993866" y="3300256"/>
            <a:ext cx="486094" cy="76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35626" y="3486090"/>
            <a:ext cx="30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x</a:t>
            </a:r>
            <a:endParaRPr lang="en-US" sz="2000" b="1" dirty="0">
              <a:latin typeface="NikoshB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7626" y="3486090"/>
            <a:ext cx="30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y</a:t>
            </a:r>
            <a:endParaRPr lang="en-US" sz="2000" b="1" dirty="0"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3312" y="3900053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4" y="3900053"/>
                <a:ext cx="1066799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53782" y="3918464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783" y="3918464"/>
                <a:ext cx="1066799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07752" y="3895496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52" y="3895496"/>
                <a:ext cx="1066799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89512" y="3895496"/>
                <a:ext cx="10668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14" y="3895499"/>
                <a:ext cx="1066799" cy="407099"/>
              </a:xfrm>
              <a:prstGeom prst="rect">
                <a:avLst/>
              </a:prstGeom>
              <a:blipFill rotWithShape="1">
                <a:blip r:embed="rId11"/>
                <a:stretch>
                  <a:fillRect t="-5970" r="-514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56312" y="3932318"/>
                <a:ext cx="10668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bn-BD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bn-BD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12" y="3932318"/>
                <a:ext cx="1066799" cy="407099"/>
              </a:xfrm>
              <a:prstGeom prst="rect">
                <a:avLst/>
              </a:prstGeom>
              <a:blipFill rotWithShape="1">
                <a:blip r:embed="rId12"/>
                <a:stretch>
                  <a:fillRect t="-5970" r="-514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82971" y="5227673"/>
                <a:ext cx="3927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𝑅</m:t>
                    </m:r>
                    <m:r>
                      <a:rPr lang="bn-BD" sz="2400" b="0" i="1" smtClean="0">
                        <a:latin typeface="Cambria Math"/>
                      </a:rPr>
                      <m:t>={</m:t>
                    </m:r>
                    <m:r>
                      <m:rPr>
                        <m:nor/>
                      </m:rPr>
                      <a:rPr lang="bn-BD" sz="2400" dirty="0" smtClean="0"/>
                      <m:t>(1, </m:t>
                    </m:r>
                    <m:r>
                      <m:rPr>
                        <m:nor/>
                      </m:rPr>
                      <a:rPr lang="bn-BD" sz="2400" b="0" i="0" dirty="0" smtClean="0"/>
                      <m:t>1</m:t>
                    </m:r>
                    <m:r>
                      <m:rPr>
                        <m:nor/>
                      </m:rPr>
                      <a:rPr lang="bn-BD" sz="2400" dirty="0" smtClean="0"/>
                      <m:t>),</m:t>
                    </m:r>
                  </m:oMath>
                </a14:m>
                <a:r>
                  <a:rPr lang="bn-BD" sz="2400" dirty="0"/>
                  <a:t> (2, 4) }</a:t>
                </a:r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73" y="5227681"/>
                <a:ext cx="3927118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11" t="-10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52715" y="4534992"/>
                <a:ext cx="58293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𝑅</m:t>
                    </m:r>
                    <m:r>
                      <a:rPr lang="bn-BD" sz="2400" b="0" i="1" smtClean="0">
                        <a:latin typeface="Cambria Math"/>
                      </a:rPr>
                      <m:t>={</m:t>
                    </m:r>
                    <m:r>
                      <m:rPr>
                        <m:nor/>
                      </m:rPr>
                      <a:rPr lang="bn-BD" sz="2400" dirty="0" smtClean="0"/>
                      <m:t>(</m:t>
                    </m:r>
                    <m:r>
                      <m:rPr>
                        <m:nor/>
                      </m:rPr>
                      <a:rPr lang="bn-BD" sz="2400" b="0" i="0" dirty="0" smtClean="0"/>
                      <m:t>x</m:t>
                    </m:r>
                    <m:r>
                      <m:rPr>
                        <m:nor/>
                      </m:rPr>
                      <a:rPr lang="bn-BD" sz="2400" b="0" i="0" dirty="0" smtClean="0"/>
                      <m:t> , </m:t>
                    </m:r>
                    <m:r>
                      <m:rPr>
                        <m:nor/>
                      </m:rPr>
                      <a:rPr lang="bn-BD" sz="2400" b="0" i="0" dirty="0" smtClean="0"/>
                      <m:t>y</m:t>
                    </m:r>
                    <m:r>
                      <m:rPr>
                        <m:nor/>
                      </m:rPr>
                      <a:rPr lang="bn-BD" sz="2400" b="0" i="0" dirty="0" smtClean="0"/>
                      <m:t>): </m:t>
                    </m:r>
                    <m:r>
                      <m:rPr>
                        <m:nor/>
                      </m:rPr>
                      <a:rPr lang="bn-BD" sz="2400" b="0" i="0" dirty="0" smtClean="0"/>
                      <m:t>x</m:t>
                    </m:r>
                    <m:r>
                      <a:rPr lang="bn-BD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bn-BD" sz="24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bn-BD" sz="2400" b="0" i="1" dirty="0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bn-BD" sz="2400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bn-BD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bn-BD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bn-BD" dirty="0"/>
                  <a:t>এবং 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bn-BD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bn-BD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bn-BD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2400" dirty="0"/>
                  <a:t>} </a:t>
                </a:r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15" y="4534992"/>
                <a:ext cx="5829300" cy="470000"/>
              </a:xfrm>
              <a:prstGeom prst="rect">
                <a:avLst/>
              </a:prstGeom>
              <a:blipFill rotWithShape="1">
                <a:blip r:embed="rId14"/>
                <a:stretch>
                  <a:fillRect l="-209" t="-909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2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04800"/>
            <a:ext cx="112014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191000"/>
            <a:ext cx="11201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190927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577</TotalTime>
  <Words>541</Words>
  <Application>Microsoft Office PowerPoint</Application>
  <PresentationFormat>Custom</PresentationFormat>
  <Paragraphs>265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abdulmomin1976@gmail.com</cp:lastModifiedBy>
  <cp:revision>89</cp:revision>
  <dcterms:created xsi:type="dcterms:W3CDTF">2020-07-07T10:10:26Z</dcterms:created>
  <dcterms:modified xsi:type="dcterms:W3CDTF">2021-08-14T16:58:30Z</dcterms:modified>
</cp:coreProperties>
</file>