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4148" r:id="rId3"/>
    <p:sldMasterId id="2147484160" r:id="rId4"/>
    <p:sldMasterId id="2147484172" r:id="rId5"/>
  </p:sldMasterIdLst>
  <p:notesMasterIdLst>
    <p:notesMasterId r:id="rId36"/>
  </p:notesMasterIdLst>
  <p:handoutMasterIdLst>
    <p:handoutMasterId r:id="rId37"/>
  </p:handoutMasterIdLst>
  <p:sldIdLst>
    <p:sldId id="291" r:id="rId6"/>
    <p:sldId id="292" r:id="rId7"/>
    <p:sldId id="293" r:id="rId8"/>
    <p:sldId id="306" r:id="rId9"/>
    <p:sldId id="307" r:id="rId10"/>
    <p:sldId id="278" r:id="rId11"/>
    <p:sldId id="296" r:id="rId12"/>
    <p:sldId id="308" r:id="rId13"/>
    <p:sldId id="285" r:id="rId14"/>
    <p:sldId id="286" r:id="rId15"/>
    <p:sldId id="287" r:id="rId16"/>
    <p:sldId id="288" r:id="rId17"/>
    <p:sldId id="289" r:id="rId18"/>
    <p:sldId id="294" r:id="rId19"/>
    <p:sldId id="295" r:id="rId20"/>
    <p:sldId id="316" r:id="rId21"/>
    <p:sldId id="297" r:id="rId22"/>
    <p:sldId id="298" r:id="rId23"/>
    <p:sldId id="299" r:id="rId24"/>
    <p:sldId id="300" r:id="rId25"/>
    <p:sldId id="302" r:id="rId26"/>
    <p:sldId id="303" r:id="rId27"/>
    <p:sldId id="265" r:id="rId28"/>
    <p:sldId id="266" r:id="rId29"/>
    <p:sldId id="304" r:id="rId30"/>
    <p:sldId id="311" r:id="rId31"/>
    <p:sldId id="313" r:id="rId32"/>
    <p:sldId id="315" r:id="rId33"/>
    <p:sldId id="269" r:id="rId34"/>
    <p:sldId id="309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86EE"/>
    <a:srgbClr val="800080"/>
    <a:srgbClr val="FF0066"/>
    <a:srgbClr val="336600"/>
    <a:srgbClr val="660033"/>
    <a:srgbClr val="A0E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58288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3"/>
          <p:cNvGrpSpPr>
            <a:grpSpLocks noChangeAspect="1"/>
          </p:cNvGrpSpPr>
          <p:nvPr/>
        </p:nvGrpSpPr>
        <p:grpSpPr>
          <a:xfrm rot="16200000" flipV="1">
            <a:off x="274315" y="1102338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9" name="Group 97"/>
          <p:cNvGrpSpPr/>
          <p:nvPr/>
        </p:nvGrpSpPr>
        <p:grpSpPr>
          <a:xfrm>
            <a:off x="5322524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32" name="Group 111"/>
          <p:cNvGrpSpPr/>
          <p:nvPr/>
        </p:nvGrpSpPr>
        <p:grpSpPr>
          <a:xfrm>
            <a:off x="5322524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825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825" y="36465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048961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Date Placeholder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6D31-BC2F-4281-B9E7-A7D6C9533D52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46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7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7431-1F05-4D8B-A45C-98858C2A526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781046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91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150C-8BCB-4958-A2D7-C0CD75CDDC92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8F0D-ABF7-4CC8-A0F3-43AEF9AAEC5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53121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95317" y="781050"/>
            <a:ext cx="6434137" cy="5054600"/>
            <a:chOff x="5162444" y="781398"/>
            <a:chExt cx="6433398" cy="5053665"/>
          </a:xfrm>
        </p:grpSpPr>
        <p:sp>
          <p:nvSpPr>
            <p:cNvPr id="6" name="Freeform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5814831" y="859172"/>
              <a:ext cx="5128624" cy="4880659"/>
              <a:chOff x="7856936" y="859172"/>
              <a:chExt cx="3086477" cy="4880659"/>
            </a:xfrm>
          </p:grpSpPr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 rot="16200000" flipV="1">
                <a:off x="9367556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89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E1C9-C605-4373-AC6A-2C9B7A3C57BE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FD13-CC03-4556-9441-4B7746E35A8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52855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1B74-C807-4802-A1F2-3B278A7D2175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C323-7A51-4FCA-A44F-802E72E1628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83200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45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3886-CEA1-4510-9A48-E6A27F5EBE7E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6781-04A8-4681-BE1B-78A1458F94A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90713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7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54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3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08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7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3B73-0985-4CD2-952A-A186300CFF3E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F853-9E77-4D13-B634-73877FD37CB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31378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28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5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71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98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2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22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27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6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87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7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167928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1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96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03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19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25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01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34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8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45" y="1825625"/>
            <a:ext cx="4951415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43C9-6CEE-42F5-868A-8D58A5C8328D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C92A-2573-4E5A-8E37-DB8D14A4E6C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96280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08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10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51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04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26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81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5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143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143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BC4C-028E-443C-9748-A385E275F281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03FC-1D3F-47F1-9120-65F02EE8B68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81186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A19E-ABB4-4A9F-970D-4771F1FEB87C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CE2E-92CC-42FE-AB02-9DB7BB85FD7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02449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1441-0C5B-42CA-AAD0-C8A4A8EA2CD6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9F3B-E70B-4199-9315-375D7BB2CDC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76182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/>
          <p:nvPr/>
        </p:nvGrpSpPr>
        <p:grpSpPr>
          <a:xfrm>
            <a:off x="574433" y="724687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6285121" y="724687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65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54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11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6293-AE57-4055-A3DE-6209624DA5F9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4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1F63-3E1A-4982-A96B-E9AE66FEE65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233767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21" name="Group 51"/>
          <p:cNvGrpSpPr>
            <a:grpSpLocks noChangeAspect="1"/>
          </p:cNvGrpSpPr>
          <p:nvPr/>
        </p:nvGrpSpPr>
        <p:grpSpPr>
          <a:xfrm rot="5400000">
            <a:off x="263071" y="1127800"/>
            <a:ext cx="4114800" cy="338161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34" name="Group 64"/>
          <p:cNvGrpSpPr>
            <a:grpSpLocks noChangeAspect="1"/>
          </p:cNvGrpSpPr>
          <p:nvPr/>
        </p:nvGrpSpPr>
        <p:grpSpPr>
          <a:xfrm rot="5400000">
            <a:off x="7803905" y="1127772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Date Placeholder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43D8-1E4F-4CAD-AD65-F29D98A1DA51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48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9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6329-4B1E-4B50-8190-0E5B518C1C7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372424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09D40-C4F7-4DA1-AF4D-524A17B3F4BF}" type="datetimeFigureOut">
              <a:rPr lang="en-US"/>
              <a:pPr>
                <a:defRPr/>
              </a:pPr>
              <a:t>7/1/2021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6D0CF-27AA-461B-9831-FAB60094D82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76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91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1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5.png"/><Relationship Id="rId7" Type="http://schemas.openxmlformats.org/officeDocument/2006/relationships/image" Target="../media/image1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6.png"/><Relationship Id="rId10" Type="http://schemas.openxmlformats.org/officeDocument/2006/relationships/image" Target="../media/image34.jpeg"/><Relationship Id="rId4" Type="http://schemas.microsoft.com/office/2007/relationships/hdphoto" Target="../media/hdphoto1.wdp"/><Relationship Id="rId9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2008908" y="1739157"/>
            <a:ext cx="5943600" cy="1676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1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49" y="714376"/>
            <a:ext cx="4345705" cy="244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9" y="892730"/>
            <a:ext cx="5989787" cy="336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8" y="1650390"/>
            <a:ext cx="4822914" cy="42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05" y="2182057"/>
            <a:ext cx="4822914" cy="42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10" y="335764"/>
            <a:ext cx="116239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তেমনি বাঘ বা টাইগার শুনলেই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রয়্যাল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বেঙ্গল টাইগারের </a:t>
            </a:r>
            <a:r>
              <a:rPr lang="en-US" sz="4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 স্মরণ হবেই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8910" y="1043650"/>
            <a:ext cx="917170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>
                <a:ln w="0"/>
                <a:solidFill>
                  <a:srgbClr val="80008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টাইগারের কোনো তুলনা নেই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438400"/>
            <a:ext cx="5869644" cy="441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7" y="2438400"/>
            <a:ext cx="6103387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2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3" y="429493"/>
            <a:ext cx="1209501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সময় চিতাবাঘও প্রচুর ছিল সুন্দরবনে কিন্তু এখন আর দেখা যায় না।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173178"/>
            <a:ext cx="24106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চিতাবাঘ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2229474"/>
            <a:ext cx="5634920" cy="46002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" y="2229474"/>
            <a:ext cx="6206834" cy="46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1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58290"/>
            <a:ext cx="6206835" cy="459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" y="93485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 বাঘ নামেও এক ধরনের বাঘ এখানে আগে দেখতে পাওয়া যেত, বর্তমানে আর তা দেখা যায় না।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3418" y="27709"/>
            <a:ext cx="52508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প্রাণীর নাম </a:t>
            </a: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 বাঘ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4" y="2258289"/>
            <a:ext cx="5745017" cy="450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32" y="2119745"/>
            <a:ext cx="5250873" cy="473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2945" y="987169"/>
            <a:ext cx="99059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সময় এখানে গন্ডারও ছিল,এখন তাও আর দেখা যায় না।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470" y="801106"/>
            <a:ext cx="11623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কয়েকশ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 প্রতাপাদিত্য 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গন্ডার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শিকারে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4359" y="0"/>
            <a:ext cx="48161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প্রাণীর নাম 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গন্ডার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" y="2119745"/>
            <a:ext cx="6779257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1927" y="291082"/>
            <a:ext cx="94487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সময় এখানে 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হাতিও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ছিল, এখন একটিও নেই।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3781" y="1060523"/>
            <a:ext cx="1058487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একমাত্র পার্বত্য চট্টগ্রাম অঞ্চলে হাতির দেখা মেলে।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2" y="2602923"/>
            <a:ext cx="6303818" cy="4255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602923"/>
            <a:ext cx="5607016" cy="42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18" y="2128595"/>
            <a:ext cx="4516582" cy="472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498765"/>
            <a:ext cx="828501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r>
              <a:rPr lang="en-US" sz="5400" b="1" dirty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প্রায় দেখাই যায় না।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2128595"/>
            <a:ext cx="7384474" cy="47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50" y="4356289"/>
            <a:ext cx="3051694" cy="247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" y="4356289"/>
            <a:ext cx="3103418" cy="2444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5" y="4356289"/>
            <a:ext cx="3103417" cy="2473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" y="2244436"/>
            <a:ext cx="3021533" cy="211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7" y="4298929"/>
            <a:ext cx="2871584" cy="253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025" y="2013759"/>
            <a:ext cx="2646219" cy="228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76" y="2014453"/>
            <a:ext cx="3501897" cy="228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73" y="2014452"/>
            <a:ext cx="3099393" cy="221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0" y="1898073"/>
            <a:ext cx="12213244" cy="0"/>
          </a:xfrm>
          <a:prstGeom prst="line">
            <a:avLst/>
          </a:prstGeom>
          <a:ln w="7620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3860" y="74767"/>
            <a:ext cx="116101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সুন্দরবনের বিলুপ্তপ্রায় প্রাণীদের নাম বলার চেষ্টা করি </a:t>
            </a:r>
            <a:endParaRPr lang="en-US" sz="6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LL DOCUMENTS BY MODEL TEACHERS\Dilruba\Rony-All\DILRUBA\PHOTO FAMILY\dilruba picture\WP_20140423_014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1101144"/>
            <a:ext cx="11970327" cy="550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035527" y="0"/>
            <a:ext cx="445346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0" b="1" kern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8000" b="1" kern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138"/>
            <a:ext cx="4773480" cy="488186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502815" y="2393649"/>
            <a:ext cx="3326378" cy="2085139"/>
            <a:chOff x="4099749" y="2019299"/>
            <a:chExt cx="2798619" cy="2538030"/>
          </a:xfrm>
        </p:grpSpPr>
        <p:sp>
          <p:nvSpPr>
            <p:cNvPr id="11" name="Oval 10"/>
            <p:cNvSpPr/>
            <p:nvPr/>
          </p:nvSpPr>
          <p:spPr>
            <a:xfrm>
              <a:off x="4099749" y="2019299"/>
              <a:ext cx="2798619" cy="2538030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86340" y="2244986"/>
              <a:ext cx="26254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 </a:t>
              </a:r>
            </a:p>
            <a:p>
              <a:pPr algn="ctr"/>
              <a:r>
                <a:rPr lang="en-US" sz="54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50103" y="1193071"/>
            <a:ext cx="2091316" cy="1812110"/>
            <a:chOff x="1970576" y="1359571"/>
            <a:chExt cx="1770990" cy="1614055"/>
          </a:xfrm>
        </p:grpSpPr>
        <p:sp>
          <p:nvSpPr>
            <p:cNvPr id="12" name="Oval 11"/>
            <p:cNvSpPr/>
            <p:nvPr/>
          </p:nvSpPr>
          <p:spPr>
            <a:xfrm>
              <a:off x="1970576" y="1359571"/>
              <a:ext cx="1770990" cy="1614055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59069" y="1817314"/>
              <a:ext cx="1394004" cy="72793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আফ্রিকা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03277" y="143963"/>
            <a:ext cx="2159019" cy="1659475"/>
            <a:chOff x="4502727" y="100444"/>
            <a:chExt cx="1770990" cy="1614055"/>
          </a:xfrm>
        </p:grpSpPr>
        <p:sp>
          <p:nvSpPr>
            <p:cNvPr id="15" name="Oval 14"/>
            <p:cNvSpPr/>
            <p:nvPr/>
          </p:nvSpPr>
          <p:spPr>
            <a:xfrm>
              <a:off x="4502727" y="100444"/>
              <a:ext cx="1770990" cy="1614055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703406" y="584305"/>
              <a:ext cx="1369631" cy="70066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ক্যাঙ্গারু</a:t>
              </a:r>
              <a:endPara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52123" y="1460144"/>
            <a:ext cx="2256606" cy="1696243"/>
            <a:chOff x="7040836" y="1212272"/>
            <a:chExt cx="1821907" cy="1614055"/>
          </a:xfrm>
        </p:grpSpPr>
        <p:sp>
          <p:nvSpPr>
            <p:cNvPr id="16" name="Oval 15"/>
            <p:cNvSpPr/>
            <p:nvPr/>
          </p:nvSpPr>
          <p:spPr>
            <a:xfrm>
              <a:off x="7065818" y="1212272"/>
              <a:ext cx="1770990" cy="1614055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040836" y="1703265"/>
              <a:ext cx="1821907" cy="72793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এতদ্ব্যতীত</a:t>
              </a:r>
              <a:endPara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95487" y="4046821"/>
            <a:ext cx="2021988" cy="1864722"/>
            <a:chOff x="7636245" y="3640281"/>
            <a:chExt cx="1770990" cy="1614055"/>
          </a:xfrm>
        </p:grpSpPr>
        <p:sp>
          <p:nvSpPr>
            <p:cNvPr id="17" name="Oval 16"/>
            <p:cNvSpPr/>
            <p:nvPr/>
          </p:nvSpPr>
          <p:spPr>
            <a:xfrm>
              <a:off x="7636245" y="3640281"/>
              <a:ext cx="1770990" cy="1614055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901348" y="4093365"/>
              <a:ext cx="1240785" cy="70739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অবলুপ্ত</a:t>
              </a:r>
              <a:endPara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38530" y="4991553"/>
            <a:ext cx="2254947" cy="1601541"/>
            <a:chOff x="4946072" y="4834143"/>
            <a:chExt cx="1770990" cy="1614055"/>
          </a:xfrm>
        </p:grpSpPr>
        <p:sp>
          <p:nvSpPr>
            <p:cNvPr id="18" name="Oval 17"/>
            <p:cNvSpPr/>
            <p:nvPr/>
          </p:nvSpPr>
          <p:spPr>
            <a:xfrm>
              <a:off x="4946072" y="4834143"/>
              <a:ext cx="1770990" cy="1614055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80801" y="5287227"/>
              <a:ext cx="786345" cy="748144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দক্ষ</a:t>
              </a:r>
              <a:endParaRPr lang="en-US" sz="2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69389" y="3807223"/>
            <a:ext cx="2124230" cy="1864722"/>
            <a:chOff x="1887053" y="3656506"/>
            <a:chExt cx="1770990" cy="1614055"/>
          </a:xfrm>
        </p:grpSpPr>
        <p:sp>
          <p:nvSpPr>
            <p:cNvPr id="13" name="Oval 12"/>
            <p:cNvSpPr/>
            <p:nvPr/>
          </p:nvSpPr>
          <p:spPr>
            <a:xfrm>
              <a:off x="1887053" y="3656506"/>
              <a:ext cx="1770990" cy="1614055"/>
            </a:xfrm>
            <a:prstGeom prst="ellipse">
              <a:avLst/>
            </a:prstGeom>
            <a:gradFill>
              <a:gsLst>
                <a:gs pos="0">
                  <a:srgbClr val="03D4A8"/>
                </a:gs>
                <a:gs pos="56000">
                  <a:srgbClr val="21D6E0"/>
                </a:gs>
                <a:gs pos="99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3"/>
            </a:lnRef>
            <a:fillRef idx="1003">
              <a:schemeClr val="lt1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5515" y="3801813"/>
              <a:ext cx="1619652" cy="13361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আচার্য </a:t>
              </a:r>
              <a:endPara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8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প্রফুল্লচন্দ্র</a:t>
              </a:r>
              <a:endPara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Down Arrow 28"/>
          <p:cNvSpPr/>
          <p:nvPr/>
        </p:nvSpPr>
        <p:spPr>
          <a:xfrm>
            <a:off x="5923687" y="4518362"/>
            <a:ext cx="484632" cy="44244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0800000">
            <a:off x="5933279" y="1916196"/>
            <a:ext cx="484632" cy="44244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7828484">
            <a:off x="4260499" y="2583185"/>
            <a:ext cx="484632" cy="405217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2987231">
            <a:off x="4260498" y="3832938"/>
            <a:ext cx="484632" cy="44244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4169446">
            <a:off x="7615618" y="2723938"/>
            <a:ext cx="484632" cy="44244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8848353">
            <a:off x="7465537" y="3969183"/>
            <a:ext cx="484632" cy="44244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945"/>
            <a:ext cx="5649975" cy="5805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11715" y="3979693"/>
            <a:ext cx="561109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r>
              <a:rPr lang="bn-BD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=ক+ষ </a:t>
            </a:r>
            <a:endParaRPr lang="en-US" sz="72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5860" y="1641222"/>
            <a:ext cx="638694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ক্যাঙ্গারু</a:t>
            </a:r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 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7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ঙ+গ</a:t>
            </a:r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9632" y="167069"/>
            <a:ext cx="2499403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3970" y="2779364"/>
            <a:ext cx="599883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অবলুপ্ত --</a:t>
            </a:r>
            <a:r>
              <a:rPr lang="en-US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প্ত</a:t>
            </a:r>
            <a:r>
              <a:rPr lang="bn-BD" sz="7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=প+ত</a:t>
            </a:r>
          </a:p>
        </p:txBody>
      </p:sp>
    </p:spTree>
    <p:extLst>
      <p:ext uri="{BB962C8B-B14F-4D97-AF65-F5344CB8AC3E}">
        <p14:creationId xmlns:p14="http://schemas.microsoft.com/office/powerpoint/2010/main" val="7269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2822" y="797308"/>
            <a:ext cx="552388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0922" y="2120747"/>
            <a:ext cx="962107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মোহাঃ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আব্দুল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আহাদ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প্রধান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মহারাজপুর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5400" b="1" dirty="0" err="1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সরঃ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প্রাঃ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বিদ্যাঃ</a:t>
            </a:r>
            <a:endParaRPr lang="en-US" sz="54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সদর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5400" b="1" dirty="0" err="1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চাঁপাইনবাবগঞ্জ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78" y="1763828"/>
            <a:ext cx="6082145" cy="53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50886"/>
            <a:ext cx="5181601" cy="4707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12534" y="237949"/>
            <a:ext cx="5689378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5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12569" y="1634697"/>
            <a:ext cx="1907892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অবলুপ্ত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463180" y="1841724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69724" y="1634695"/>
            <a:ext cx="313098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লোপ পেয়েছে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12569" y="2665065"/>
            <a:ext cx="1907894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559470" y="2943838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640200" y="2688517"/>
            <a:ext cx="355898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ভাবে খ্যাত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90124" y="3740175"/>
            <a:ext cx="1930337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তুলনাহীন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584704" y="3979906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723397" y="3746285"/>
            <a:ext cx="301877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 তুলনা নেই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90125" y="4828353"/>
            <a:ext cx="1930337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এতদ্ব্যতীত</a:t>
            </a:r>
            <a:endParaRPr lang="en-US" sz="16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559470" y="4972998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057302" y="4683038"/>
            <a:ext cx="127791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0125" y="5763723"/>
            <a:ext cx="1965603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ভক্ষণ করা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03922" y="5646541"/>
            <a:ext cx="142058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584704" y="5853570"/>
            <a:ext cx="978408" cy="3553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2" grpId="0" animBg="1"/>
      <p:bldP spid="3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6108" y="304800"/>
            <a:ext cx="5285421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5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44980"/>
            <a:ext cx="9642764" cy="45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119" y="2819399"/>
            <a:ext cx="5735782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 তুলনা নেই- </a:t>
            </a:r>
          </a:p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 লোপ পেয়েছে-</a:t>
            </a:r>
          </a:p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যিনি শিকার করেন-  </a:t>
            </a:r>
          </a:p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যিনি বিশেষ ভাবে খ্যাত-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399" y="2581458"/>
            <a:ext cx="3149599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তুলনাহীন</a:t>
            </a:r>
          </a:p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অবলুপ্ত</a:t>
            </a:r>
          </a:p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শিকারি</a:t>
            </a:r>
          </a:p>
          <a:p>
            <a:r>
              <a:rPr lang="bn-BD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endParaRPr lang="en-US" sz="5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119" y="1877702"/>
            <a:ext cx="434766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কথায় প্রকাশ কর</a:t>
            </a:r>
            <a:r>
              <a:rPr lang="en-US" sz="48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7474" y="217047"/>
            <a:ext cx="3477492" cy="110799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3056" y="230890"/>
            <a:ext cx="2576835" cy="923330"/>
          </a:xfrm>
          <a:prstGeom prst="rect">
            <a:avLst/>
          </a:prstGeom>
          <a:noFill/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দলনং-০১</a:t>
            </a:r>
            <a:endParaRPr lang="en-US" sz="5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8" y="1560271"/>
            <a:ext cx="4890655" cy="4830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37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38778E-17 L -0.34206 -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8" grpId="0" animBg="1"/>
      <p:bldP spid="8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97" y="780320"/>
            <a:ext cx="2151551" cy="10156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 কর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1194" y="318655"/>
            <a:ext cx="2576835" cy="923330"/>
          </a:xfrm>
          <a:prstGeom prst="rect">
            <a:avLst/>
          </a:prstGeom>
          <a:noFill/>
          <a:ln w="28575">
            <a:solidFill>
              <a:srgbClr val="FC86EE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দলনং-০</a:t>
            </a:r>
            <a:r>
              <a:rPr lang="en-US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551" y="2397236"/>
            <a:ext cx="10522119" cy="378565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 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-    </a:t>
            </a:r>
            <a:r>
              <a:rPr lang="bn-BD" sz="60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রয়্যাল বেঙ্গল টাইগার </a:t>
            </a:r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অস্ট্রেলিয়া  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-</a:t>
            </a:r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ক্যাঙ্গারু</a:t>
            </a:r>
            <a:endParaRPr lang="bn-BD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আফ্রিকা 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-    সিংহ</a:t>
            </a:r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পার্বত্য  চট্টগ্রাম  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</a:t>
            </a:r>
            <a:r>
              <a:rPr lang="bn-BD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2" name="TextBox 1"/>
          <p:cNvSpPr txBox="1"/>
          <p:nvPr/>
        </p:nvSpPr>
        <p:spPr>
          <a:xfrm>
            <a:off x="484909" y="2397236"/>
            <a:ext cx="11485417" cy="415498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 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-    হাতি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অস্ট্রেলিয়া  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-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রয়্যাল  বেঙ্গল টাইগার </a:t>
            </a:r>
          </a:p>
          <a:p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আফ্রিকা 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-   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ক্যাঙ্গারু</a:t>
            </a:r>
          </a:p>
          <a:p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পার্বত্য  চট্টগ্রাম  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সিংহ</a:t>
            </a:r>
            <a:r>
              <a:rPr lang="bn-BD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894618" y="701093"/>
            <a:ext cx="1911928" cy="13161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</a:p>
        </p:txBody>
      </p:sp>
    </p:spTree>
    <p:extLst>
      <p:ext uri="{BB962C8B-B14F-4D97-AF65-F5344CB8AC3E}">
        <p14:creationId xmlns:p14="http://schemas.microsoft.com/office/powerpoint/2010/main" val="3437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1" grpId="0" animBg="1"/>
      <p:bldP spid="2" grpId="0" animBg="1"/>
      <p:bldP spid="2" grpId="1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245"/>
            <a:ext cx="3461744" cy="3556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72099" y="2310403"/>
            <a:ext cx="9434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 বাঘ,গন্ডার,হাতি,চিতাবাঘ,শকুন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8858" y="3690841"/>
            <a:ext cx="5354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উত্তর-পার্বত্য চট্টগ্রাম অঞ্চলে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0526" y="5207131"/>
            <a:ext cx="9164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উত্তর-রয়েল বেঙ্গল টাইগার,চিতাবাঘ,ওল বাঘ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7210" y="147935"/>
            <a:ext cx="257683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দলনং-০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9414" y="224879"/>
            <a:ext cx="3105337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প্রশ্ন</a:t>
            </a:r>
            <a:r>
              <a:rPr kumimoji="0" lang="en-US" sz="4400" b="1" i="0" u="none" strike="noStrike" kern="0" cap="all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ের</a:t>
            </a:r>
            <a:r>
              <a:rPr kumimoji="0" lang="bn-BD" sz="4400" b="1" i="0" u="none" strike="noStrike" kern="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উত্তর</a:t>
            </a:r>
            <a:r>
              <a:rPr kumimoji="0" lang="en-US" sz="4400" b="1" i="0" u="none" strike="noStrike" kern="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1" i="0" u="none" strike="noStrike" kern="0" cap="all" normalizeH="0" baseline="0" noProof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দাও</a:t>
            </a:r>
            <a:r>
              <a:rPr kumimoji="0" lang="bn-BD" sz="4400" b="1" i="0" u="none" strike="noStrike" kern="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1050" b="1" i="0" u="none" strike="noStrike" kern="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4826" y="1655824"/>
            <a:ext cx="900438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সুন্দরবনের 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বিলুপ্তপ্রায়</a:t>
            </a:r>
            <a:r>
              <a:rPr lang="bn-BD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 টি প্রাণীর নাম লিখ ।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4826" y="2998389"/>
            <a:ext cx="621836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 কোন অঞ্চলে দেখ যায়?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4827" y="4410026"/>
            <a:ext cx="624241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 ধরণের বাঘের নাম লিখ।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01782"/>
            <a:ext cx="743712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6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নিরব পাঠ</a:t>
            </a:r>
            <a:endParaRPr lang="en-US" sz="6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1" descr="Silent_Reading_time_in_a_Lao_schoo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11582400" cy="491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567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731" y="2713469"/>
            <a:ext cx="7596705" cy="10156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রাজা গণ্ডার শিকারে দক্ষ ছিলেন ?</a:t>
            </a:r>
            <a:r>
              <a:rPr lang="en-US" sz="6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60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60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457" y="4388407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ক.রাজা</a:t>
            </a:r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রামমোহন রায়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1457" y="5531372"/>
            <a:ext cx="4327033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 প্রতাপাদিত্য 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2251" y="4244465"/>
            <a:ext cx="4151385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খ.রাজা</a:t>
            </a:r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লক্ষন সেন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7834" y="5361228"/>
            <a:ext cx="420580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ঘ.রাজা</a:t>
            </a: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বল্লাল সেন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8518" y="992879"/>
            <a:ext cx="4446067" cy="144655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 প্রতাপাদিত্য</a:t>
            </a:r>
            <a:endParaRPr lang="en-US" sz="4400" b="1" dirty="0">
              <a:ln w="11430"/>
              <a:solidFill>
                <a:srgbClr val="8D177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8509" y="89549"/>
            <a:ext cx="55972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3996" y="5219404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237" y="197271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4698" y="801130"/>
            <a:ext cx="285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996" y="2838160"/>
            <a:ext cx="9344891" cy="76944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১৮৮৫ সালে সুন্দরবনে শেষ গণ্ডার দেখেছিলেন ?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1503" y="5610468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রাজা প্রতাপাদিত্য 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8914" y="4123965"/>
            <a:ext cx="4497749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নলিনী ভূষণ রায়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2251" y="4244465"/>
            <a:ext cx="4497749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খ.রাজা</a:t>
            </a:r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লক্ষন সেন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1457" y="5610469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kern="0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.রাজা বল্লাল সেন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8518" y="992879"/>
            <a:ext cx="4446067" cy="144655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নলিনী ভূষন রায়</a:t>
            </a:r>
            <a:endParaRPr lang="en-US" sz="4400" b="1" dirty="0">
              <a:ln w="11430"/>
              <a:solidFill>
                <a:srgbClr val="8D177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8509" y="235220"/>
            <a:ext cx="51400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5366" y="3953119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237" y="197271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4698" y="801130"/>
            <a:ext cx="285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1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3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4755" y="2976706"/>
            <a:ext cx="5920255" cy="76944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95000"/>
                <a:lumOff val="5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ক্যাঙ্গারু কোথায় পাওয়া যায় ?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457" y="4388407"/>
            <a:ext cx="3436907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95000"/>
                <a:lumOff val="5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2251" y="5590955"/>
            <a:ext cx="3167713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95000"/>
                <a:lumOff val="5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2251" y="4244465"/>
            <a:ext cx="3167713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95000"/>
                <a:lumOff val="5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1457" y="5610469"/>
            <a:ext cx="3436907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95000"/>
                <a:lumOff val="5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1848" y="881551"/>
            <a:ext cx="4446067" cy="156966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endParaRPr lang="bn-BD" sz="48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8509" y="235220"/>
            <a:ext cx="51400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2251" y="5222460"/>
            <a:ext cx="7620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237" y="197271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6044" y="951987"/>
            <a:ext cx="285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3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145" y="744202"/>
            <a:ext cx="405271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80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2" descr="F:\school\Images\lef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858" y="227700"/>
            <a:ext cx="3498269" cy="2577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hifat Hossain\Downloads\Cypress_Tree_PNG_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9528"/>
            <a:ext cx="4100945" cy="53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1675" y="2805372"/>
            <a:ext cx="9290325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 শুনেছ কিন্তু চোখে দেখনি এমন প্রাণীদের একটি তালিকা তৈরি কর</a:t>
            </a:r>
            <a:r>
              <a:rPr lang="en-US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আনবে</a:t>
            </a:r>
            <a:r>
              <a:rPr lang="bn-BD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9163" y="193964"/>
            <a:ext cx="630024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পরিচিতি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6654" y="1648692"/>
            <a:ext cx="7315201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৩য়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  <a:endParaRPr lang="en-US" sz="54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 কোন</a:t>
            </a:r>
            <a:r>
              <a:rPr lang="en-US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</a:t>
            </a:r>
            <a:r>
              <a:rPr lang="en-US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---হাতির দেখা মেলে।</a:t>
            </a:r>
            <a:endParaRPr lang="bn-BD" sz="36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7963"/>
            <a:ext cx="5700322" cy="50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3" y="5479897"/>
            <a:ext cx="748144" cy="723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5" y="5401407"/>
            <a:ext cx="748144" cy="723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5600798"/>
            <a:ext cx="748144" cy="723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8" y="5784696"/>
            <a:ext cx="748144" cy="723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8652" y="3137818"/>
            <a:ext cx="5444839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34" y="2885992"/>
            <a:ext cx="4822914" cy="42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32" y="2475237"/>
            <a:ext cx="3887484" cy="33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85" y="2550351"/>
            <a:ext cx="3761487" cy="328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03" y="541175"/>
            <a:ext cx="3839241" cy="33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38" y="3672305"/>
            <a:ext cx="3332963" cy="29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79" y="1026085"/>
            <a:ext cx="3650388" cy="31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965532"/>
            <a:ext cx="5458692" cy="288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6" y="1001856"/>
            <a:ext cx="6137564" cy="2988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6" y="4116964"/>
            <a:ext cx="6137564" cy="2648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3990109"/>
            <a:ext cx="5458692" cy="2831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3281" y="74014"/>
            <a:ext cx="475482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নিচের চিত্র গুলো দেখ   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7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3796144"/>
            <a:ext cx="3879272" cy="3023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3796144"/>
            <a:ext cx="3948545" cy="3023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1" y="3796145"/>
            <a:ext cx="3713019" cy="3061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91" y="1136073"/>
            <a:ext cx="3879272" cy="2521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1" y="1136073"/>
            <a:ext cx="3713019" cy="2521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136073"/>
            <a:ext cx="3948545" cy="25064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23663" y="30285"/>
            <a:ext cx="1045749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bn-BD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কোথায় দেখতে পাই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744" y="226598"/>
            <a:ext cx="78778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প্রাণী গুলো কোথায় </a:t>
            </a:r>
            <a:r>
              <a:rPr lang="en-US" sz="54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5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করে?</a:t>
            </a:r>
          </a:p>
        </p:txBody>
      </p:sp>
    </p:spTree>
    <p:extLst>
      <p:ext uri="{BB962C8B-B14F-4D97-AF65-F5344CB8AC3E}">
        <p14:creationId xmlns:p14="http://schemas.microsoft.com/office/powerpoint/2010/main" val="27370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5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75" y="1219200"/>
            <a:ext cx="40640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8151" y="2117671"/>
            <a:ext cx="7700447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1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</a:p>
        </p:txBody>
      </p:sp>
    </p:spTree>
    <p:extLst>
      <p:ext uri="{BB962C8B-B14F-4D97-AF65-F5344CB8AC3E}">
        <p14:creationId xmlns:p14="http://schemas.microsoft.com/office/powerpoint/2010/main" val="30806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764" y="2413259"/>
            <a:ext cx="11222181" cy="41549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৩.১.২   বর্ণনা শুনে বুঝতে পারবে</a:t>
            </a:r>
            <a:r>
              <a:rPr lang="bn-BD" sz="44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১.১.২    যুক্তবর্ণ সহযোগে তৈরি শব্দযুক্ত বাক্য স্পষ্ট ও শুদ্ধভাবে</a:t>
            </a:r>
          </a:p>
          <a:p>
            <a:r>
              <a:rPr lang="en-US" sz="4400" b="1" dirty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বলতে পারবে</a:t>
            </a:r>
            <a:r>
              <a:rPr lang="bn-BD" sz="4400" b="1" dirty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1430"/>
              <a:solidFill>
                <a:schemeClr val="tx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১.৪.১    পাঠ্যপুস্তকের পাঠ শ্রবণযোগ্য স্পষ্ট স্বরে ও প্রমিত</a:t>
            </a:r>
          </a:p>
          <a:p>
            <a:r>
              <a:rPr lang="en-US" sz="44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উচ্চারণে সাবলীলভাবে পড়তে পারবে।</a:t>
            </a:r>
          </a:p>
          <a:p>
            <a:r>
              <a:rPr lang="en-US" sz="4400" b="1" dirty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২.৩.১২  </a:t>
            </a:r>
            <a:r>
              <a:rPr lang="bn-BD" sz="4400" b="1" dirty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সংশ্লিষ্ট প্রশ্নের উত্তর লিখতে পারবে।</a:t>
            </a:r>
            <a:endParaRPr lang="en-US" sz="4400" b="1" dirty="0">
              <a:ln w="11430"/>
              <a:solidFill>
                <a:schemeClr val="tx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404388"/>
            <a:ext cx="5181601" cy="12053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all" spc="0" normalizeH="0" baseline="0" noProof="0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8000" b="1" i="0" u="none" strike="noStrike" kern="0" cap="all" spc="0" normalizeH="0" baseline="0" noProof="0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2" descr="F:\school\Images\lef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31" y="110836"/>
            <a:ext cx="3498269" cy="2577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08" y="2126670"/>
            <a:ext cx="6308438" cy="4731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2126671"/>
            <a:ext cx="5638800" cy="4599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81968"/>
            <a:ext cx="1119447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এই প্রাণীর নাম কি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4509" y="957966"/>
            <a:ext cx="1065414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 বললেই </a:t>
            </a:r>
            <a:r>
              <a:rPr lang="en-US" sz="6000" b="1" dirty="0" err="1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অস্ট্রেলিয়ার</a:t>
            </a:r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কথা মনে হয়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1" y="1044683"/>
            <a:ext cx="121227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 কোনো কোনো প্রাণীর সঙ্গে জড়িয়ে থাকে দেশের নাম বা জায়গার নাম। </a:t>
            </a:r>
            <a:r>
              <a:rPr lang="en-US" sz="3600" b="1" dirty="0" err="1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1513" y="89634"/>
            <a:ext cx="43156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নাম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</a:p>
        </p:txBody>
      </p:sp>
    </p:spTree>
    <p:extLst>
      <p:ext uri="{BB962C8B-B14F-4D97-AF65-F5344CB8AC3E}">
        <p14:creationId xmlns:p14="http://schemas.microsoft.com/office/powerpoint/2010/main" val="28047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1654" y="799282"/>
            <a:ext cx="525953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প্রাণীর নাম কি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6281" y="0"/>
            <a:ext cx="395027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নাম </a:t>
            </a:r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14945"/>
            <a:ext cx="5905500" cy="504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1891144"/>
            <a:ext cx="6026728" cy="489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7073" y="568034"/>
            <a:ext cx="9897261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 বললেই মনে হবে আফ্রিকার কথা    </a:t>
            </a:r>
          </a:p>
        </p:txBody>
      </p:sp>
    </p:spTree>
    <p:extLst>
      <p:ext uri="{BB962C8B-B14F-4D97-AF65-F5344CB8AC3E}">
        <p14:creationId xmlns:p14="http://schemas.microsoft.com/office/powerpoint/2010/main" val="12458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3" grpId="0"/>
    </p:bldLst>
  </p:timing>
</p:sld>
</file>

<file path=ppt/theme/theme1.xml><?xml version="1.0" encoding="utf-8"?>
<a:theme xmlns:a="http://schemas.openxmlformats.org/drawingml/2006/main" name="TS103431377(1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580</Words>
  <Application>Microsoft Office PowerPoint</Application>
  <PresentationFormat>Widescreen</PresentationFormat>
  <Paragraphs>140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Kalpurush</vt:lpstr>
      <vt:lpstr>NikoshBAN</vt:lpstr>
      <vt:lpstr>Segoe Print</vt:lpstr>
      <vt:lpstr>Times New Roman</vt:lpstr>
      <vt:lpstr>Wingdings</vt:lpstr>
      <vt:lpstr>TS103431377(1)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2021-07-01T17:59:47Z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