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21"/>
  </p:notesMasterIdLst>
  <p:sldIdLst>
    <p:sldId id="256" r:id="rId2"/>
    <p:sldId id="257" r:id="rId3"/>
    <p:sldId id="266" r:id="rId4"/>
    <p:sldId id="259" r:id="rId5"/>
    <p:sldId id="282" r:id="rId6"/>
    <p:sldId id="281" r:id="rId7"/>
    <p:sldId id="267" r:id="rId8"/>
    <p:sldId id="269" r:id="rId9"/>
    <p:sldId id="285" r:id="rId10"/>
    <p:sldId id="270" r:id="rId11"/>
    <p:sldId id="284" r:id="rId12"/>
    <p:sldId id="286" r:id="rId13"/>
    <p:sldId id="287" r:id="rId14"/>
    <p:sldId id="275" r:id="rId15"/>
    <p:sldId id="276" r:id="rId16"/>
    <p:sldId id="277" r:id="rId17"/>
    <p:sldId id="278" r:id="rId18"/>
    <p:sldId id="279" r:id="rId19"/>
    <p:sldId id="26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396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svg"/><Relationship Id="rId1" Type="http://schemas.openxmlformats.org/officeDocument/2006/relationships/image" Target="../media/image19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svg"/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E11B51-413A-4C40-890B-E6E719DCDBA4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B6EE28D-4EF5-449D-82DA-9874E0FD133F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3600" dirty="0" err="1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তাপ</a:t>
          </a:r>
          <a:r>
            <a: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গতি</a:t>
          </a:r>
          <a:r>
            <a: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বিদ্যার</a:t>
          </a:r>
          <a:r>
            <a: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১ম </a:t>
          </a:r>
          <a:r>
            <a:rPr lang="en-US" sz="3600" dirty="0" err="1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সূত্র</a:t>
          </a:r>
          <a:r>
            <a: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বিবৃতি</a:t>
          </a:r>
          <a:r>
            <a: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0224B2AB-9057-443B-A424-B9C98DD291C5}" type="parTrans" cxnId="{CFC48EAB-D84B-49C1-B1AA-BBE8489BC531}">
      <dgm:prSet/>
      <dgm:spPr/>
      <dgm:t>
        <a:bodyPr/>
        <a:lstStyle/>
        <a:p>
          <a:endParaRPr lang="en-US"/>
        </a:p>
      </dgm:t>
    </dgm:pt>
    <dgm:pt modelId="{515751C6-F1FB-4BA0-802E-D6488D840062}" type="sibTrans" cxnId="{CFC48EAB-D84B-49C1-B1AA-BBE8489BC531}">
      <dgm:prSet/>
      <dgm:spPr/>
      <dgm:t>
        <a:bodyPr/>
        <a:lstStyle/>
        <a:p>
          <a:endParaRPr lang="en-US"/>
        </a:p>
      </dgm:t>
    </dgm:pt>
    <dgm:pt modelId="{96780FA2-5E2B-4529-AA3C-123C95FFD545}">
      <dgm:prSet custT="1"/>
      <dgm:spPr/>
      <dgm:t>
        <a:bodyPr/>
        <a:lstStyle/>
        <a:p>
          <a:r>
            <a:rPr lang="en-US" sz="3600" dirty="0" err="1">
              <a:latin typeface="NikoshBAN" panose="02000000000000000000" pitchFamily="2" charset="0"/>
              <a:cs typeface="NikoshBAN" panose="02000000000000000000" pitchFamily="2" charset="0"/>
            </a:rPr>
            <a:t>তাপ</a:t>
          </a:r>
          <a:r>
            <a:rPr lang="en-US" sz="3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latin typeface="NikoshBAN" panose="02000000000000000000" pitchFamily="2" charset="0"/>
              <a:cs typeface="NikoshBAN" panose="02000000000000000000" pitchFamily="2" charset="0"/>
            </a:rPr>
            <a:t>গতি</a:t>
          </a:r>
          <a:r>
            <a:rPr lang="en-US" sz="3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latin typeface="NikoshBAN" panose="02000000000000000000" pitchFamily="2" charset="0"/>
              <a:cs typeface="NikoshBAN" panose="02000000000000000000" pitchFamily="2" charset="0"/>
            </a:rPr>
            <a:t>বিদ্যার</a:t>
          </a:r>
          <a:r>
            <a:rPr lang="en-US" sz="3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latin typeface="NikoshBAN" panose="02000000000000000000" pitchFamily="2" charset="0"/>
              <a:cs typeface="NikoshBAN" panose="02000000000000000000" pitchFamily="2" charset="0"/>
            </a:rPr>
            <a:t>ব্যবহার</a:t>
          </a:r>
          <a:r>
            <a:rPr lang="en-US" sz="3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sz="3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600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5AAB3AC5-8783-482B-9325-451D266702D5}" type="parTrans" cxnId="{BB35DF2A-BFE6-489F-9445-E344D7AAAD39}">
      <dgm:prSet/>
      <dgm:spPr/>
      <dgm:t>
        <a:bodyPr/>
        <a:lstStyle/>
        <a:p>
          <a:endParaRPr lang="en-US"/>
        </a:p>
      </dgm:t>
    </dgm:pt>
    <dgm:pt modelId="{F7EFE509-2777-4106-871F-F2827396A23A}" type="sibTrans" cxnId="{BB35DF2A-BFE6-489F-9445-E344D7AAAD39}">
      <dgm:prSet/>
      <dgm:spPr/>
      <dgm:t>
        <a:bodyPr/>
        <a:lstStyle/>
        <a:p>
          <a:endParaRPr lang="en-US"/>
        </a:p>
      </dgm:t>
    </dgm:pt>
    <dgm:pt modelId="{26E4C38B-A4BC-4919-AFB2-D44B5146ED25}">
      <dgm:prSet custT="1"/>
      <dgm:spPr/>
      <dgm:t>
        <a:bodyPr/>
        <a:lstStyle/>
        <a:p>
          <a:r>
            <a:rPr lang="en-US" sz="3600" b="1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তাপীয়</a:t>
          </a:r>
          <a:r>
            <a: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সিস্টেমের</a:t>
          </a:r>
          <a:r>
            <a: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ধারণা</a:t>
          </a:r>
          <a:r>
            <a: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ব্যাখ্যা</a:t>
          </a:r>
          <a:r>
            <a: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90AD07AB-8CF9-4290-93DF-5749138C4898}" type="parTrans" cxnId="{21FBE996-38C5-458F-ACE9-231DC7D77826}">
      <dgm:prSet/>
      <dgm:spPr/>
      <dgm:t>
        <a:bodyPr/>
        <a:lstStyle/>
        <a:p>
          <a:endParaRPr lang="en-US"/>
        </a:p>
      </dgm:t>
    </dgm:pt>
    <dgm:pt modelId="{DE4EEEB7-0FCF-4F55-B062-51033B754DF8}" type="sibTrans" cxnId="{21FBE996-38C5-458F-ACE9-231DC7D77826}">
      <dgm:prSet/>
      <dgm:spPr/>
      <dgm:t>
        <a:bodyPr/>
        <a:lstStyle/>
        <a:p>
          <a:endParaRPr lang="en-US"/>
        </a:p>
      </dgm:t>
    </dgm:pt>
    <dgm:pt modelId="{CDBAA312-EB1A-42C2-B135-0FA767E220E5}" type="pres">
      <dgm:prSet presAssocID="{9BE11B51-413A-4C40-890B-E6E719DCDBA4}" presName="Name0" presStyleCnt="0">
        <dgm:presLayoutVars>
          <dgm:chMax val="7"/>
          <dgm:chPref val="7"/>
          <dgm:dir/>
        </dgm:presLayoutVars>
      </dgm:prSet>
      <dgm:spPr/>
    </dgm:pt>
    <dgm:pt modelId="{ED3693DB-103B-49DE-9769-37C8A5DF2F3B}" type="pres">
      <dgm:prSet presAssocID="{9BE11B51-413A-4C40-890B-E6E719DCDBA4}" presName="Name1" presStyleCnt="0"/>
      <dgm:spPr/>
    </dgm:pt>
    <dgm:pt modelId="{019ACFC6-CE9E-49B0-9210-BC0C90BDB39D}" type="pres">
      <dgm:prSet presAssocID="{9BE11B51-413A-4C40-890B-E6E719DCDBA4}" presName="cycle" presStyleCnt="0"/>
      <dgm:spPr/>
    </dgm:pt>
    <dgm:pt modelId="{D748D9C2-CB97-4DD0-8888-B41D54CDEB30}" type="pres">
      <dgm:prSet presAssocID="{9BE11B51-413A-4C40-890B-E6E719DCDBA4}" presName="srcNode" presStyleLbl="node1" presStyleIdx="0" presStyleCnt="3"/>
      <dgm:spPr/>
    </dgm:pt>
    <dgm:pt modelId="{69AB0FBB-A76D-43FC-BB1E-BA0472C7B0BB}" type="pres">
      <dgm:prSet presAssocID="{9BE11B51-413A-4C40-890B-E6E719DCDBA4}" presName="conn" presStyleLbl="parChTrans1D2" presStyleIdx="0" presStyleCnt="1"/>
      <dgm:spPr/>
    </dgm:pt>
    <dgm:pt modelId="{CA0CEBEB-0BC8-477A-8FC2-0C7D9C0374D7}" type="pres">
      <dgm:prSet presAssocID="{9BE11B51-413A-4C40-890B-E6E719DCDBA4}" presName="extraNode" presStyleLbl="node1" presStyleIdx="0" presStyleCnt="3"/>
      <dgm:spPr/>
    </dgm:pt>
    <dgm:pt modelId="{5264A5FE-2DBA-440A-BF20-580FED974DF1}" type="pres">
      <dgm:prSet presAssocID="{9BE11B51-413A-4C40-890B-E6E719DCDBA4}" presName="dstNode" presStyleLbl="node1" presStyleIdx="0" presStyleCnt="3"/>
      <dgm:spPr/>
    </dgm:pt>
    <dgm:pt modelId="{40E71C77-34C3-4D22-93CA-DE2265A6DD57}" type="pres">
      <dgm:prSet presAssocID="{2B6EE28D-4EF5-449D-82DA-9874E0FD133F}" presName="text_1" presStyleLbl="node1" presStyleIdx="0" presStyleCnt="3">
        <dgm:presLayoutVars>
          <dgm:bulletEnabled val="1"/>
        </dgm:presLayoutVars>
      </dgm:prSet>
      <dgm:spPr/>
    </dgm:pt>
    <dgm:pt modelId="{5451BD13-67D6-428B-87B4-B9BA0E66F983}" type="pres">
      <dgm:prSet presAssocID="{2B6EE28D-4EF5-449D-82DA-9874E0FD133F}" presName="accent_1" presStyleCnt="0"/>
      <dgm:spPr/>
    </dgm:pt>
    <dgm:pt modelId="{56CBCCAF-52A4-455D-A1A3-78BA41483C52}" type="pres">
      <dgm:prSet presAssocID="{2B6EE28D-4EF5-449D-82DA-9874E0FD133F}" presName="accentRepeatNode" presStyleLbl="solidFgAcc1" presStyleIdx="0" presStyleCnt="3"/>
      <dgm:spPr/>
    </dgm:pt>
    <dgm:pt modelId="{655B4980-F1B0-4F5B-BA42-A8E1CB0B98B4}" type="pres">
      <dgm:prSet presAssocID="{96780FA2-5E2B-4529-AA3C-123C95FFD545}" presName="text_2" presStyleLbl="node1" presStyleIdx="1" presStyleCnt="3">
        <dgm:presLayoutVars>
          <dgm:bulletEnabled val="1"/>
        </dgm:presLayoutVars>
      </dgm:prSet>
      <dgm:spPr/>
    </dgm:pt>
    <dgm:pt modelId="{36AFEF54-B5D3-4B7E-BD9D-F61756E6FEC0}" type="pres">
      <dgm:prSet presAssocID="{96780FA2-5E2B-4529-AA3C-123C95FFD545}" presName="accent_2" presStyleCnt="0"/>
      <dgm:spPr/>
    </dgm:pt>
    <dgm:pt modelId="{9F706734-69A2-4412-9185-01CFEED76A61}" type="pres">
      <dgm:prSet presAssocID="{96780FA2-5E2B-4529-AA3C-123C95FFD545}" presName="accentRepeatNode" presStyleLbl="solidFgAcc1" presStyleIdx="1" presStyleCnt="3"/>
      <dgm:spPr/>
    </dgm:pt>
    <dgm:pt modelId="{07D0EB06-B874-42E8-842A-95EC19B867E3}" type="pres">
      <dgm:prSet presAssocID="{26E4C38B-A4BC-4919-AFB2-D44B5146ED25}" presName="text_3" presStyleLbl="node1" presStyleIdx="2" presStyleCnt="3">
        <dgm:presLayoutVars>
          <dgm:bulletEnabled val="1"/>
        </dgm:presLayoutVars>
      </dgm:prSet>
      <dgm:spPr/>
    </dgm:pt>
    <dgm:pt modelId="{65A39BF1-46AE-41D5-B8AC-DA71AB895A3F}" type="pres">
      <dgm:prSet presAssocID="{26E4C38B-A4BC-4919-AFB2-D44B5146ED25}" presName="accent_3" presStyleCnt="0"/>
      <dgm:spPr/>
    </dgm:pt>
    <dgm:pt modelId="{B1491663-64D0-44F5-B177-DB8B5F665C6A}" type="pres">
      <dgm:prSet presAssocID="{26E4C38B-A4BC-4919-AFB2-D44B5146ED25}" presName="accentRepeatNode" presStyleLbl="solidFgAcc1" presStyleIdx="2" presStyleCnt="3"/>
      <dgm:spPr/>
    </dgm:pt>
  </dgm:ptLst>
  <dgm:cxnLst>
    <dgm:cxn modelId="{BB35DF2A-BFE6-489F-9445-E344D7AAAD39}" srcId="{9BE11B51-413A-4C40-890B-E6E719DCDBA4}" destId="{96780FA2-5E2B-4529-AA3C-123C95FFD545}" srcOrd="1" destOrd="0" parTransId="{5AAB3AC5-8783-482B-9325-451D266702D5}" sibTransId="{F7EFE509-2777-4106-871F-F2827396A23A}"/>
    <dgm:cxn modelId="{461F3879-64D0-4DB3-B2B6-2C6B910CCF92}" type="presOf" srcId="{26E4C38B-A4BC-4919-AFB2-D44B5146ED25}" destId="{07D0EB06-B874-42E8-842A-95EC19B867E3}" srcOrd="0" destOrd="0" presId="urn:microsoft.com/office/officeart/2008/layout/VerticalCurvedList"/>
    <dgm:cxn modelId="{4D618880-3343-4566-AD3D-3F83B5C3B923}" type="presOf" srcId="{96780FA2-5E2B-4529-AA3C-123C95FFD545}" destId="{655B4980-F1B0-4F5B-BA42-A8E1CB0B98B4}" srcOrd="0" destOrd="0" presId="urn:microsoft.com/office/officeart/2008/layout/VerticalCurvedList"/>
    <dgm:cxn modelId="{488EDF83-9729-4F80-BC81-7AC39BF5DA1F}" type="presOf" srcId="{515751C6-F1FB-4BA0-802E-D6488D840062}" destId="{69AB0FBB-A76D-43FC-BB1E-BA0472C7B0BB}" srcOrd="0" destOrd="0" presId="urn:microsoft.com/office/officeart/2008/layout/VerticalCurvedList"/>
    <dgm:cxn modelId="{21FBE996-38C5-458F-ACE9-231DC7D77826}" srcId="{9BE11B51-413A-4C40-890B-E6E719DCDBA4}" destId="{26E4C38B-A4BC-4919-AFB2-D44B5146ED25}" srcOrd="2" destOrd="0" parTransId="{90AD07AB-8CF9-4290-93DF-5749138C4898}" sibTransId="{DE4EEEB7-0FCF-4F55-B062-51033B754DF8}"/>
    <dgm:cxn modelId="{5B5986A0-4CA9-441B-A1E1-84660E48270B}" type="presOf" srcId="{2B6EE28D-4EF5-449D-82DA-9874E0FD133F}" destId="{40E71C77-34C3-4D22-93CA-DE2265A6DD57}" srcOrd="0" destOrd="0" presId="urn:microsoft.com/office/officeart/2008/layout/VerticalCurvedList"/>
    <dgm:cxn modelId="{CFC48EAB-D84B-49C1-B1AA-BBE8489BC531}" srcId="{9BE11B51-413A-4C40-890B-E6E719DCDBA4}" destId="{2B6EE28D-4EF5-449D-82DA-9874E0FD133F}" srcOrd="0" destOrd="0" parTransId="{0224B2AB-9057-443B-A424-B9C98DD291C5}" sibTransId="{515751C6-F1FB-4BA0-802E-D6488D840062}"/>
    <dgm:cxn modelId="{0DD21ACA-9C4C-44BA-9A8F-0AA4B097F940}" type="presOf" srcId="{9BE11B51-413A-4C40-890B-E6E719DCDBA4}" destId="{CDBAA312-EB1A-42C2-B135-0FA767E220E5}" srcOrd="0" destOrd="0" presId="urn:microsoft.com/office/officeart/2008/layout/VerticalCurvedList"/>
    <dgm:cxn modelId="{9DFA9C6D-47BC-47C2-BFFC-A061D701E1D4}" type="presParOf" srcId="{CDBAA312-EB1A-42C2-B135-0FA767E220E5}" destId="{ED3693DB-103B-49DE-9769-37C8A5DF2F3B}" srcOrd="0" destOrd="0" presId="urn:microsoft.com/office/officeart/2008/layout/VerticalCurvedList"/>
    <dgm:cxn modelId="{54B841BF-19A6-417C-A62B-F1B9D58CB308}" type="presParOf" srcId="{ED3693DB-103B-49DE-9769-37C8A5DF2F3B}" destId="{019ACFC6-CE9E-49B0-9210-BC0C90BDB39D}" srcOrd="0" destOrd="0" presId="urn:microsoft.com/office/officeart/2008/layout/VerticalCurvedList"/>
    <dgm:cxn modelId="{83506F8D-D055-4246-9153-C56174B89564}" type="presParOf" srcId="{019ACFC6-CE9E-49B0-9210-BC0C90BDB39D}" destId="{D748D9C2-CB97-4DD0-8888-B41D54CDEB30}" srcOrd="0" destOrd="0" presId="urn:microsoft.com/office/officeart/2008/layout/VerticalCurvedList"/>
    <dgm:cxn modelId="{3802CBC4-7E0C-4AA1-ADEF-B832A16CEA5F}" type="presParOf" srcId="{019ACFC6-CE9E-49B0-9210-BC0C90BDB39D}" destId="{69AB0FBB-A76D-43FC-BB1E-BA0472C7B0BB}" srcOrd="1" destOrd="0" presId="urn:microsoft.com/office/officeart/2008/layout/VerticalCurvedList"/>
    <dgm:cxn modelId="{6F836733-0A7A-4C18-997A-FF5C270C8E1B}" type="presParOf" srcId="{019ACFC6-CE9E-49B0-9210-BC0C90BDB39D}" destId="{CA0CEBEB-0BC8-477A-8FC2-0C7D9C0374D7}" srcOrd="2" destOrd="0" presId="urn:microsoft.com/office/officeart/2008/layout/VerticalCurvedList"/>
    <dgm:cxn modelId="{1B7E0180-B8C6-482C-9518-50E2FD3826C7}" type="presParOf" srcId="{019ACFC6-CE9E-49B0-9210-BC0C90BDB39D}" destId="{5264A5FE-2DBA-440A-BF20-580FED974DF1}" srcOrd="3" destOrd="0" presId="urn:microsoft.com/office/officeart/2008/layout/VerticalCurvedList"/>
    <dgm:cxn modelId="{25FFBB94-865E-4659-8E57-65D127082CE9}" type="presParOf" srcId="{ED3693DB-103B-49DE-9769-37C8A5DF2F3B}" destId="{40E71C77-34C3-4D22-93CA-DE2265A6DD57}" srcOrd="1" destOrd="0" presId="urn:microsoft.com/office/officeart/2008/layout/VerticalCurvedList"/>
    <dgm:cxn modelId="{8807D9CD-F3ED-42FE-ADD6-E000ED422AE4}" type="presParOf" srcId="{ED3693DB-103B-49DE-9769-37C8A5DF2F3B}" destId="{5451BD13-67D6-428B-87B4-B9BA0E66F983}" srcOrd="2" destOrd="0" presId="urn:microsoft.com/office/officeart/2008/layout/VerticalCurvedList"/>
    <dgm:cxn modelId="{0694D235-572D-4D4D-B609-FF240E03A374}" type="presParOf" srcId="{5451BD13-67D6-428B-87B4-B9BA0E66F983}" destId="{56CBCCAF-52A4-455D-A1A3-78BA41483C52}" srcOrd="0" destOrd="0" presId="urn:microsoft.com/office/officeart/2008/layout/VerticalCurvedList"/>
    <dgm:cxn modelId="{78895144-ADC4-4819-970B-BD719FCCFAFD}" type="presParOf" srcId="{ED3693DB-103B-49DE-9769-37C8A5DF2F3B}" destId="{655B4980-F1B0-4F5B-BA42-A8E1CB0B98B4}" srcOrd="3" destOrd="0" presId="urn:microsoft.com/office/officeart/2008/layout/VerticalCurvedList"/>
    <dgm:cxn modelId="{084BC515-8E70-47E2-AD59-9794DAD3122B}" type="presParOf" srcId="{ED3693DB-103B-49DE-9769-37C8A5DF2F3B}" destId="{36AFEF54-B5D3-4B7E-BD9D-F61756E6FEC0}" srcOrd="4" destOrd="0" presId="urn:microsoft.com/office/officeart/2008/layout/VerticalCurvedList"/>
    <dgm:cxn modelId="{BEEAA6BD-2CEF-4737-87A5-E399F62C3B62}" type="presParOf" srcId="{36AFEF54-B5D3-4B7E-BD9D-F61756E6FEC0}" destId="{9F706734-69A2-4412-9185-01CFEED76A61}" srcOrd="0" destOrd="0" presId="urn:microsoft.com/office/officeart/2008/layout/VerticalCurvedList"/>
    <dgm:cxn modelId="{2F791A62-FD54-47B6-8030-4C623D1F5A3C}" type="presParOf" srcId="{ED3693DB-103B-49DE-9769-37C8A5DF2F3B}" destId="{07D0EB06-B874-42E8-842A-95EC19B867E3}" srcOrd="5" destOrd="0" presId="urn:microsoft.com/office/officeart/2008/layout/VerticalCurvedList"/>
    <dgm:cxn modelId="{4ED0AFE5-B977-4D97-956B-10C4A37FD867}" type="presParOf" srcId="{ED3693DB-103B-49DE-9769-37C8A5DF2F3B}" destId="{65A39BF1-46AE-41D5-B8AC-DA71AB895A3F}" srcOrd="6" destOrd="0" presId="urn:microsoft.com/office/officeart/2008/layout/VerticalCurvedList"/>
    <dgm:cxn modelId="{90E22F7D-DA9E-461F-BD27-D7FDD763DA0B}" type="presParOf" srcId="{65A39BF1-46AE-41D5-B8AC-DA71AB895A3F}" destId="{B1491663-64D0-44F5-B177-DB8B5F665C6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B4B90E-6923-448B-98FF-AB13754010F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E5B690C-2A5B-431C-AF63-464C0C975C5B}">
      <dgm:prSet phldrT="[Text]"/>
      <dgm:spPr/>
      <dgm:t>
        <a:bodyPr/>
        <a:lstStyle/>
        <a:p>
          <a:r>
            <a:rPr lang="en-US" dirty="0" err="1">
              <a:latin typeface="NikoshBAN" panose="02000000000000000000"/>
            </a:rPr>
            <a:t>তাপীয়</a:t>
          </a:r>
          <a:r>
            <a:rPr lang="en-US" dirty="0">
              <a:latin typeface="NikoshBAN" panose="02000000000000000000"/>
            </a:rPr>
            <a:t> </a:t>
          </a:r>
          <a:r>
            <a:rPr lang="en-US" dirty="0" err="1">
              <a:latin typeface="NikoshBAN" panose="02000000000000000000"/>
            </a:rPr>
            <a:t>সমতা</a:t>
          </a:r>
          <a:r>
            <a:rPr lang="en-US" dirty="0">
              <a:latin typeface="NikoshBAN" panose="02000000000000000000"/>
            </a:rPr>
            <a:t> </a:t>
          </a:r>
          <a:r>
            <a:rPr lang="en-US" dirty="0" err="1">
              <a:latin typeface="NikoshBAN" panose="02000000000000000000"/>
            </a:rPr>
            <a:t>কি</a:t>
          </a:r>
          <a:r>
            <a:rPr lang="en-US" dirty="0">
              <a:latin typeface="NikoshBAN" panose="02000000000000000000"/>
            </a:rPr>
            <a:t> ?</a:t>
          </a:r>
        </a:p>
      </dgm:t>
    </dgm:pt>
    <dgm:pt modelId="{72D2A777-C8F1-47B0-A0E4-B9233B72A388}" type="parTrans" cxnId="{FFA8A778-FEE8-43A2-85DA-5038BFBDFD5E}">
      <dgm:prSet/>
      <dgm:spPr/>
      <dgm:t>
        <a:bodyPr/>
        <a:lstStyle/>
        <a:p>
          <a:endParaRPr lang="en-US"/>
        </a:p>
      </dgm:t>
    </dgm:pt>
    <dgm:pt modelId="{1467F138-23A4-4007-A1B4-3EAA7FABFCA1}" type="sibTrans" cxnId="{FFA8A778-FEE8-43A2-85DA-5038BFBDFD5E}">
      <dgm:prSet/>
      <dgm:spPr/>
      <dgm:t>
        <a:bodyPr/>
        <a:lstStyle/>
        <a:p>
          <a:endParaRPr lang="en-US"/>
        </a:p>
      </dgm:t>
    </dgm:pt>
    <dgm:pt modelId="{13C539A3-3420-4CC7-8AC9-3E07AAE085D1}">
      <dgm:prSet phldrT="[Text]"/>
      <dgm:spPr/>
      <dgm:t>
        <a:bodyPr/>
        <a:lstStyle/>
        <a:p>
          <a:r>
            <a:rPr lang="en-US" dirty="0" err="1">
              <a:latin typeface="NikoshBAN" panose="02000000000000000000"/>
            </a:rPr>
            <a:t>তাপ</a:t>
          </a:r>
          <a:r>
            <a:rPr lang="en-US" dirty="0">
              <a:latin typeface="NikoshBAN" panose="02000000000000000000"/>
            </a:rPr>
            <a:t> </a:t>
          </a:r>
          <a:r>
            <a:rPr lang="en-US" dirty="0" err="1">
              <a:latin typeface="NikoshBAN" panose="02000000000000000000"/>
            </a:rPr>
            <a:t>গতিবিদ্যার</a:t>
          </a:r>
          <a:r>
            <a:rPr lang="en-US" dirty="0">
              <a:latin typeface="NikoshBAN" panose="02000000000000000000"/>
            </a:rPr>
            <a:t> ১ম </a:t>
          </a:r>
          <a:r>
            <a:rPr lang="en-US" dirty="0" err="1">
              <a:latin typeface="NikoshBAN" panose="02000000000000000000"/>
            </a:rPr>
            <a:t>সূত্র</a:t>
          </a:r>
          <a:r>
            <a:rPr lang="en-US" dirty="0">
              <a:latin typeface="NikoshBAN" panose="02000000000000000000"/>
            </a:rPr>
            <a:t> </a:t>
          </a:r>
          <a:r>
            <a:rPr lang="en-US" dirty="0" err="1">
              <a:latin typeface="NikoshBAN" panose="02000000000000000000"/>
            </a:rPr>
            <a:t>লিখ</a:t>
          </a:r>
          <a:endParaRPr lang="en-US" dirty="0">
            <a:latin typeface="NikoshBAN" panose="02000000000000000000"/>
          </a:endParaRPr>
        </a:p>
      </dgm:t>
    </dgm:pt>
    <dgm:pt modelId="{3680183A-E373-4A14-B4C6-1EE72E531B78}" type="parTrans" cxnId="{B13111C3-D028-4018-A541-DE278A11F1C4}">
      <dgm:prSet/>
      <dgm:spPr/>
      <dgm:t>
        <a:bodyPr/>
        <a:lstStyle/>
        <a:p>
          <a:endParaRPr lang="en-US"/>
        </a:p>
      </dgm:t>
    </dgm:pt>
    <dgm:pt modelId="{43A7E180-CEC3-441D-863A-5332A9298BAE}" type="sibTrans" cxnId="{B13111C3-D028-4018-A541-DE278A11F1C4}">
      <dgm:prSet/>
      <dgm:spPr/>
      <dgm:t>
        <a:bodyPr/>
        <a:lstStyle/>
        <a:p>
          <a:endParaRPr lang="en-US"/>
        </a:p>
      </dgm:t>
    </dgm:pt>
    <dgm:pt modelId="{24BD6468-0CC8-4082-AAB4-98B93756DCB0}">
      <dgm:prSet phldrT="[Text]"/>
      <dgm:spPr/>
      <dgm:t>
        <a:bodyPr/>
        <a:lstStyle/>
        <a:p>
          <a:r>
            <a:rPr lang="en-US" dirty="0" err="1">
              <a:latin typeface="NikoshBAN" panose="02000000000000000000"/>
            </a:rPr>
            <a:t>সমোষ্ণ</a:t>
          </a:r>
          <a:r>
            <a:rPr lang="en-US" dirty="0">
              <a:latin typeface="NikoshBAN" panose="02000000000000000000"/>
            </a:rPr>
            <a:t> </a:t>
          </a:r>
          <a:r>
            <a:rPr lang="en-US" dirty="0" err="1">
              <a:latin typeface="NikoshBAN" panose="02000000000000000000"/>
            </a:rPr>
            <a:t>প্রক্রিয়া</a:t>
          </a:r>
          <a:r>
            <a:rPr lang="en-US" dirty="0">
              <a:latin typeface="NikoshBAN" panose="02000000000000000000"/>
            </a:rPr>
            <a:t> </a:t>
          </a:r>
          <a:r>
            <a:rPr lang="en-US" dirty="0" err="1">
              <a:latin typeface="NikoshBAN" panose="02000000000000000000"/>
            </a:rPr>
            <a:t>কাকে</a:t>
          </a:r>
          <a:r>
            <a:rPr lang="en-US" dirty="0">
              <a:latin typeface="NikoshBAN" panose="02000000000000000000"/>
            </a:rPr>
            <a:t> </a:t>
          </a:r>
          <a:r>
            <a:rPr lang="en-US" dirty="0" err="1">
              <a:latin typeface="NikoshBAN" panose="02000000000000000000"/>
            </a:rPr>
            <a:t>বলে</a:t>
          </a:r>
          <a:r>
            <a:rPr lang="en-US" dirty="0">
              <a:latin typeface="NikoshBAN" panose="02000000000000000000"/>
            </a:rPr>
            <a:t>।</a:t>
          </a:r>
          <a:endParaRPr lang="en-US" b="1" dirty="0">
            <a:latin typeface="NikoshBAN" panose="02000000000000000000"/>
          </a:endParaRPr>
        </a:p>
      </dgm:t>
    </dgm:pt>
    <dgm:pt modelId="{C69529CB-F246-449E-AEC1-220438CE5DD8}" type="parTrans" cxnId="{019A8702-77D6-4EB9-905B-46DB44672EB4}">
      <dgm:prSet/>
      <dgm:spPr/>
      <dgm:t>
        <a:bodyPr/>
        <a:lstStyle/>
        <a:p>
          <a:endParaRPr lang="en-US"/>
        </a:p>
      </dgm:t>
    </dgm:pt>
    <dgm:pt modelId="{E204D6BD-2AF1-42F4-8A4D-C866C3C6D75C}" type="sibTrans" cxnId="{019A8702-77D6-4EB9-905B-46DB44672EB4}">
      <dgm:prSet/>
      <dgm:spPr/>
      <dgm:t>
        <a:bodyPr/>
        <a:lstStyle/>
        <a:p>
          <a:endParaRPr lang="en-US"/>
        </a:p>
      </dgm:t>
    </dgm:pt>
    <dgm:pt modelId="{2CD76552-40CB-4A48-B7AC-413F2E6C6FF1}" type="pres">
      <dgm:prSet presAssocID="{5CB4B90E-6923-448B-98FF-AB13754010F5}" presName="linearFlow" presStyleCnt="0">
        <dgm:presLayoutVars>
          <dgm:dir/>
          <dgm:resizeHandles val="exact"/>
        </dgm:presLayoutVars>
      </dgm:prSet>
      <dgm:spPr/>
    </dgm:pt>
    <dgm:pt modelId="{80CD6CB8-7AD9-4B43-8D43-4727ACD78BCE}" type="pres">
      <dgm:prSet presAssocID="{0E5B690C-2A5B-431C-AF63-464C0C975C5B}" presName="composite" presStyleCnt="0"/>
      <dgm:spPr/>
    </dgm:pt>
    <dgm:pt modelId="{74827DD7-207E-454B-8579-DF6669A5C93C}" type="pres">
      <dgm:prSet presAssocID="{0E5B690C-2A5B-431C-AF63-464C0C975C5B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dd"/>
        </a:ext>
      </dgm:extLst>
    </dgm:pt>
    <dgm:pt modelId="{8BD2C6B8-BB13-41C6-B641-A22B756A6157}" type="pres">
      <dgm:prSet presAssocID="{0E5B690C-2A5B-431C-AF63-464C0C975C5B}" presName="txShp" presStyleLbl="node1" presStyleIdx="0" presStyleCnt="3">
        <dgm:presLayoutVars>
          <dgm:bulletEnabled val="1"/>
        </dgm:presLayoutVars>
      </dgm:prSet>
      <dgm:spPr/>
    </dgm:pt>
    <dgm:pt modelId="{163F8C2F-A045-4E36-8464-4A04ED413694}" type="pres">
      <dgm:prSet presAssocID="{1467F138-23A4-4007-A1B4-3EAA7FABFCA1}" presName="spacing" presStyleCnt="0"/>
      <dgm:spPr/>
    </dgm:pt>
    <dgm:pt modelId="{98E55998-EAC4-48CE-892B-1B4FFEECE657}" type="pres">
      <dgm:prSet presAssocID="{13C539A3-3420-4CC7-8AC9-3E07AAE085D1}" presName="composite" presStyleCnt="0"/>
      <dgm:spPr/>
    </dgm:pt>
    <dgm:pt modelId="{00D5B138-4791-4792-BD0F-74EF3120E0FC}" type="pres">
      <dgm:prSet presAssocID="{13C539A3-3420-4CC7-8AC9-3E07AAE085D1}" presName="imgShp" presStyleLbl="fgImgPlace1" presStyleIdx="1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dd"/>
        </a:ext>
      </dgm:extLst>
    </dgm:pt>
    <dgm:pt modelId="{3320F268-698A-4702-9B7C-193983E10DDD}" type="pres">
      <dgm:prSet presAssocID="{13C539A3-3420-4CC7-8AC9-3E07AAE085D1}" presName="txShp" presStyleLbl="node1" presStyleIdx="1" presStyleCnt="3">
        <dgm:presLayoutVars>
          <dgm:bulletEnabled val="1"/>
        </dgm:presLayoutVars>
      </dgm:prSet>
      <dgm:spPr/>
    </dgm:pt>
    <dgm:pt modelId="{F3281B9E-7D8F-472F-BAB7-7D336395FC47}" type="pres">
      <dgm:prSet presAssocID="{43A7E180-CEC3-441D-863A-5332A9298BAE}" presName="spacing" presStyleCnt="0"/>
      <dgm:spPr/>
    </dgm:pt>
    <dgm:pt modelId="{43B4FFEE-E2D2-4F16-9663-6D8CFB232655}" type="pres">
      <dgm:prSet presAssocID="{24BD6468-0CC8-4082-AAB4-98B93756DCB0}" presName="composite" presStyleCnt="0"/>
      <dgm:spPr/>
    </dgm:pt>
    <dgm:pt modelId="{A288C1A4-52FF-42DB-AE43-1D2D54DD6747}" type="pres">
      <dgm:prSet presAssocID="{24BD6468-0CC8-4082-AAB4-98B93756DCB0}" presName="imgShp" presStyleLbl="fgImgPlace1" presStyleIdx="2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dd"/>
        </a:ext>
      </dgm:extLst>
    </dgm:pt>
    <dgm:pt modelId="{E72BF2FF-C6EF-4F57-96B0-F102E9680DFE}" type="pres">
      <dgm:prSet presAssocID="{24BD6468-0CC8-4082-AAB4-98B93756DCB0}" presName="txShp" presStyleLbl="node1" presStyleIdx="2" presStyleCnt="3">
        <dgm:presLayoutVars>
          <dgm:bulletEnabled val="1"/>
        </dgm:presLayoutVars>
      </dgm:prSet>
      <dgm:spPr/>
    </dgm:pt>
  </dgm:ptLst>
  <dgm:cxnLst>
    <dgm:cxn modelId="{019A8702-77D6-4EB9-905B-46DB44672EB4}" srcId="{5CB4B90E-6923-448B-98FF-AB13754010F5}" destId="{24BD6468-0CC8-4082-AAB4-98B93756DCB0}" srcOrd="2" destOrd="0" parTransId="{C69529CB-F246-449E-AEC1-220438CE5DD8}" sibTransId="{E204D6BD-2AF1-42F4-8A4D-C866C3C6D75C}"/>
    <dgm:cxn modelId="{33107424-6599-4A0E-B595-BBBEA26131C3}" type="presOf" srcId="{13C539A3-3420-4CC7-8AC9-3E07AAE085D1}" destId="{3320F268-698A-4702-9B7C-193983E10DDD}" srcOrd="0" destOrd="0" presId="urn:microsoft.com/office/officeart/2005/8/layout/vList3"/>
    <dgm:cxn modelId="{FFA8A778-FEE8-43A2-85DA-5038BFBDFD5E}" srcId="{5CB4B90E-6923-448B-98FF-AB13754010F5}" destId="{0E5B690C-2A5B-431C-AF63-464C0C975C5B}" srcOrd="0" destOrd="0" parTransId="{72D2A777-C8F1-47B0-A0E4-B9233B72A388}" sibTransId="{1467F138-23A4-4007-A1B4-3EAA7FABFCA1}"/>
    <dgm:cxn modelId="{FD8A9C84-0150-47A5-B8A4-2121B75B75D1}" type="presOf" srcId="{5CB4B90E-6923-448B-98FF-AB13754010F5}" destId="{2CD76552-40CB-4A48-B7AC-413F2E6C6FF1}" srcOrd="0" destOrd="0" presId="urn:microsoft.com/office/officeart/2005/8/layout/vList3"/>
    <dgm:cxn modelId="{23488299-E0FC-4D49-92F6-6CE2520DD7BA}" type="presOf" srcId="{24BD6468-0CC8-4082-AAB4-98B93756DCB0}" destId="{E72BF2FF-C6EF-4F57-96B0-F102E9680DFE}" srcOrd="0" destOrd="0" presId="urn:microsoft.com/office/officeart/2005/8/layout/vList3"/>
    <dgm:cxn modelId="{B13111C3-D028-4018-A541-DE278A11F1C4}" srcId="{5CB4B90E-6923-448B-98FF-AB13754010F5}" destId="{13C539A3-3420-4CC7-8AC9-3E07AAE085D1}" srcOrd="1" destOrd="0" parTransId="{3680183A-E373-4A14-B4C6-1EE72E531B78}" sibTransId="{43A7E180-CEC3-441D-863A-5332A9298BAE}"/>
    <dgm:cxn modelId="{E2AD3BC8-84CA-4677-8299-9C636ABC41E0}" type="presOf" srcId="{0E5B690C-2A5B-431C-AF63-464C0C975C5B}" destId="{8BD2C6B8-BB13-41C6-B641-A22B756A6157}" srcOrd="0" destOrd="0" presId="urn:microsoft.com/office/officeart/2005/8/layout/vList3"/>
    <dgm:cxn modelId="{EDA38BC6-8C35-438B-820D-D958B698C081}" type="presParOf" srcId="{2CD76552-40CB-4A48-B7AC-413F2E6C6FF1}" destId="{80CD6CB8-7AD9-4B43-8D43-4727ACD78BCE}" srcOrd="0" destOrd="0" presId="urn:microsoft.com/office/officeart/2005/8/layout/vList3"/>
    <dgm:cxn modelId="{93E60FC5-EB04-453C-A7A2-C4A27B5C1AF3}" type="presParOf" srcId="{80CD6CB8-7AD9-4B43-8D43-4727ACD78BCE}" destId="{74827DD7-207E-454B-8579-DF6669A5C93C}" srcOrd="0" destOrd="0" presId="urn:microsoft.com/office/officeart/2005/8/layout/vList3"/>
    <dgm:cxn modelId="{22535DC5-DD67-409E-B1AB-66BAF310A1DA}" type="presParOf" srcId="{80CD6CB8-7AD9-4B43-8D43-4727ACD78BCE}" destId="{8BD2C6B8-BB13-41C6-B641-A22B756A6157}" srcOrd="1" destOrd="0" presId="urn:microsoft.com/office/officeart/2005/8/layout/vList3"/>
    <dgm:cxn modelId="{E51F51FC-1985-4B46-82C9-505B11656400}" type="presParOf" srcId="{2CD76552-40CB-4A48-B7AC-413F2E6C6FF1}" destId="{163F8C2F-A045-4E36-8464-4A04ED413694}" srcOrd="1" destOrd="0" presId="urn:microsoft.com/office/officeart/2005/8/layout/vList3"/>
    <dgm:cxn modelId="{F094C7B0-0001-484A-8308-9A51552AE81E}" type="presParOf" srcId="{2CD76552-40CB-4A48-B7AC-413F2E6C6FF1}" destId="{98E55998-EAC4-48CE-892B-1B4FFEECE657}" srcOrd="2" destOrd="0" presId="urn:microsoft.com/office/officeart/2005/8/layout/vList3"/>
    <dgm:cxn modelId="{E1BD3B99-223B-4A68-A8AA-4BF86C19A289}" type="presParOf" srcId="{98E55998-EAC4-48CE-892B-1B4FFEECE657}" destId="{00D5B138-4791-4792-BD0F-74EF3120E0FC}" srcOrd="0" destOrd="0" presId="urn:microsoft.com/office/officeart/2005/8/layout/vList3"/>
    <dgm:cxn modelId="{C5BD106A-B56B-4C5D-9194-AB44403E041F}" type="presParOf" srcId="{98E55998-EAC4-48CE-892B-1B4FFEECE657}" destId="{3320F268-698A-4702-9B7C-193983E10DDD}" srcOrd="1" destOrd="0" presId="urn:microsoft.com/office/officeart/2005/8/layout/vList3"/>
    <dgm:cxn modelId="{F57D98BB-3755-48F3-8CAD-5362B8885390}" type="presParOf" srcId="{2CD76552-40CB-4A48-B7AC-413F2E6C6FF1}" destId="{F3281B9E-7D8F-472F-BAB7-7D336395FC47}" srcOrd="3" destOrd="0" presId="urn:microsoft.com/office/officeart/2005/8/layout/vList3"/>
    <dgm:cxn modelId="{72527EDE-41D4-4595-8445-A991919E022D}" type="presParOf" srcId="{2CD76552-40CB-4A48-B7AC-413F2E6C6FF1}" destId="{43B4FFEE-E2D2-4F16-9663-6D8CFB232655}" srcOrd="4" destOrd="0" presId="urn:microsoft.com/office/officeart/2005/8/layout/vList3"/>
    <dgm:cxn modelId="{D8A4DFCC-1103-49D0-AF66-44D7545CFA2C}" type="presParOf" srcId="{43B4FFEE-E2D2-4F16-9663-6D8CFB232655}" destId="{A288C1A4-52FF-42DB-AE43-1D2D54DD6747}" srcOrd="0" destOrd="0" presId="urn:microsoft.com/office/officeart/2005/8/layout/vList3"/>
    <dgm:cxn modelId="{ED3C1EFD-4D92-42E0-889A-C3C32A4DA9BF}" type="presParOf" srcId="{43B4FFEE-E2D2-4F16-9663-6D8CFB232655}" destId="{E72BF2FF-C6EF-4F57-96B0-F102E9680DF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AB0FBB-A76D-43FC-BB1E-BA0472C7B0BB}">
      <dsp:nvSpPr>
        <dsp:cNvPr id="0" name=""/>
        <dsp:cNvSpPr/>
      </dsp:nvSpPr>
      <dsp:spPr>
        <a:xfrm>
          <a:off x="-5427139" y="-831103"/>
          <a:ext cx="6462806" cy="6462806"/>
        </a:xfrm>
        <a:prstGeom prst="blockArc">
          <a:avLst>
            <a:gd name="adj1" fmla="val 18900000"/>
            <a:gd name="adj2" fmla="val 2700000"/>
            <a:gd name="adj3" fmla="val 334"/>
          </a:avLst>
        </a:pr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E71C77-34C3-4D22-93CA-DE2265A6DD57}">
      <dsp:nvSpPr>
        <dsp:cNvPr id="0" name=""/>
        <dsp:cNvSpPr/>
      </dsp:nvSpPr>
      <dsp:spPr>
        <a:xfrm>
          <a:off x="666323" y="480060"/>
          <a:ext cx="10392628" cy="960120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95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তাপ</a:t>
          </a:r>
          <a:r>
            <a:rPr lang="en-US" sz="3600" kern="12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গতি</a:t>
          </a:r>
          <a:r>
            <a:rPr lang="en-US" sz="3600" kern="12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বিদ্যার</a:t>
          </a:r>
          <a:r>
            <a:rPr lang="en-US" sz="3600" kern="12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১ম </a:t>
          </a:r>
          <a:r>
            <a:rPr lang="en-US" sz="36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সূত্র</a:t>
          </a:r>
          <a:r>
            <a:rPr lang="en-US" sz="3600" kern="12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বিবৃতি</a:t>
          </a:r>
          <a:r>
            <a:rPr lang="en-US" sz="3600" kern="12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600" kern="12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600" kern="12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>
        <a:off x="666323" y="480060"/>
        <a:ext cx="10392628" cy="960120"/>
      </dsp:txXfrm>
    </dsp:sp>
    <dsp:sp modelId="{56CBCCAF-52A4-455D-A1A3-78BA41483C52}">
      <dsp:nvSpPr>
        <dsp:cNvPr id="0" name=""/>
        <dsp:cNvSpPr/>
      </dsp:nvSpPr>
      <dsp:spPr>
        <a:xfrm>
          <a:off x="66248" y="360045"/>
          <a:ext cx="1200150" cy="12001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5B4980-F1B0-4F5B-BA42-A8E1CB0B98B4}">
      <dsp:nvSpPr>
        <dsp:cNvPr id="0" name=""/>
        <dsp:cNvSpPr/>
      </dsp:nvSpPr>
      <dsp:spPr>
        <a:xfrm>
          <a:off x="1015326" y="1920240"/>
          <a:ext cx="10043624" cy="960120"/>
        </a:xfrm>
        <a:prstGeom prst="rect">
          <a:avLst/>
        </a:prstGeom>
        <a:solidFill>
          <a:schemeClr val="accent5">
            <a:hueOff val="8989066"/>
            <a:satOff val="-3610"/>
            <a:lumOff val="-1196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95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তাপ</a:t>
          </a:r>
          <a:r>
            <a:rPr lang="en-US" sz="3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গতি</a:t>
          </a:r>
          <a:r>
            <a:rPr lang="en-US" sz="3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বিদ্যার</a:t>
          </a:r>
          <a:r>
            <a:rPr lang="en-US" sz="3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ব্যবহার</a:t>
          </a:r>
          <a:r>
            <a:rPr lang="en-US" sz="3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sz="3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600" kern="1200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>
        <a:off x="1015326" y="1920240"/>
        <a:ext cx="10043624" cy="960120"/>
      </dsp:txXfrm>
    </dsp:sp>
    <dsp:sp modelId="{9F706734-69A2-4412-9185-01CFEED76A61}">
      <dsp:nvSpPr>
        <dsp:cNvPr id="0" name=""/>
        <dsp:cNvSpPr/>
      </dsp:nvSpPr>
      <dsp:spPr>
        <a:xfrm>
          <a:off x="415251" y="1800224"/>
          <a:ext cx="1200150" cy="12001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8989066"/>
              <a:satOff val="-3610"/>
              <a:lumOff val="-119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D0EB06-B874-42E8-842A-95EC19B867E3}">
      <dsp:nvSpPr>
        <dsp:cNvPr id="0" name=""/>
        <dsp:cNvSpPr/>
      </dsp:nvSpPr>
      <dsp:spPr>
        <a:xfrm>
          <a:off x="666323" y="3360420"/>
          <a:ext cx="10392628" cy="960120"/>
        </a:xfrm>
        <a:prstGeom prst="rect">
          <a:avLst/>
        </a:prstGeom>
        <a:solidFill>
          <a:schemeClr val="accent5">
            <a:hueOff val="17978132"/>
            <a:satOff val="-7219"/>
            <a:lumOff val="-2392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95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তাপীয়</a:t>
          </a:r>
          <a:r>
            <a:rPr lang="en-US" sz="3600" b="1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সিস্টেমের</a:t>
          </a:r>
          <a:r>
            <a:rPr lang="en-US" sz="3600" b="1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ধারণা</a:t>
          </a:r>
          <a:r>
            <a:rPr lang="en-US" sz="3600" b="1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ব্যাখ্যা</a:t>
          </a:r>
          <a:r>
            <a:rPr lang="en-US" sz="3600" b="1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600" b="1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600" b="1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>
        <a:off x="666323" y="3360420"/>
        <a:ext cx="10392628" cy="960120"/>
      </dsp:txXfrm>
    </dsp:sp>
    <dsp:sp modelId="{B1491663-64D0-44F5-B177-DB8B5F665C6A}">
      <dsp:nvSpPr>
        <dsp:cNvPr id="0" name=""/>
        <dsp:cNvSpPr/>
      </dsp:nvSpPr>
      <dsp:spPr>
        <a:xfrm>
          <a:off x="66248" y="3240405"/>
          <a:ext cx="1200150" cy="12001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17978132"/>
              <a:satOff val="-7219"/>
              <a:lumOff val="-239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D2C6B8-BB13-41C6-B641-A22B756A6157}">
      <dsp:nvSpPr>
        <dsp:cNvPr id="0" name=""/>
        <dsp:cNvSpPr/>
      </dsp:nvSpPr>
      <dsp:spPr>
        <a:xfrm rot="10800000">
          <a:off x="2042841" y="372"/>
          <a:ext cx="7246239" cy="87064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3930" tIns="140970" rIns="263144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 err="1">
              <a:latin typeface="NikoshBAN" panose="02000000000000000000"/>
            </a:rPr>
            <a:t>তাপীয়</a:t>
          </a:r>
          <a:r>
            <a:rPr lang="en-US" sz="3700" kern="1200" dirty="0">
              <a:latin typeface="NikoshBAN" panose="02000000000000000000"/>
            </a:rPr>
            <a:t> </a:t>
          </a:r>
          <a:r>
            <a:rPr lang="en-US" sz="3700" kern="1200" dirty="0" err="1">
              <a:latin typeface="NikoshBAN" panose="02000000000000000000"/>
            </a:rPr>
            <a:t>সমতা</a:t>
          </a:r>
          <a:r>
            <a:rPr lang="en-US" sz="3700" kern="1200" dirty="0">
              <a:latin typeface="NikoshBAN" panose="02000000000000000000"/>
            </a:rPr>
            <a:t> </a:t>
          </a:r>
          <a:r>
            <a:rPr lang="en-US" sz="3700" kern="1200" dirty="0" err="1">
              <a:latin typeface="NikoshBAN" panose="02000000000000000000"/>
            </a:rPr>
            <a:t>কি</a:t>
          </a:r>
          <a:r>
            <a:rPr lang="en-US" sz="3700" kern="1200" dirty="0">
              <a:latin typeface="NikoshBAN" panose="02000000000000000000"/>
            </a:rPr>
            <a:t> ?</a:t>
          </a:r>
        </a:p>
      </dsp:txBody>
      <dsp:txXfrm rot="10800000">
        <a:off x="2260502" y="372"/>
        <a:ext cx="7028578" cy="870644"/>
      </dsp:txXfrm>
    </dsp:sp>
    <dsp:sp modelId="{74827DD7-207E-454B-8579-DF6669A5C93C}">
      <dsp:nvSpPr>
        <dsp:cNvPr id="0" name=""/>
        <dsp:cNvSpPr/>
      </dsp:nvSpPr>
      <dsp:spPr>
        <a:xfrm>
          <a:off x="1607519" y="372"/>
          <a:ext cx="870644" cy="87064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20F268-698A-4702-9B7C-193983E10DDD}">
      <dsp:nvSpPr>
        <dsp:cNvPr id="0" name=""/>
        <dsp:cNvSpPr/>
      </dsp:nvSpPr>
      <dsp:spPr>
        <a:xfrm rot="10800000">
          <a:off x="2042841" y="1088677"/>
          <a:ext cx="7246239" cy="87064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3930" tIns="140970" rIns="263144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 err="1">
              <a:latin typeface="NikoshBAN" panose="02000000000000000000"/>
            </a:rPr>
            <a:t>তাপ</a:t>
          </a:r>
          <a:r>
            <a:rPr lang="en-US" sz="3700" kern="1200" dirty="0">
              <a:latin typeface="NikoshBAN" panose="02000000000000000000"/>
            </a:rPr>
            <a:t> </a:t>
          </a:r>
          <a:r>
            <a:rPr lang="en-US" sz="3700" kern="1200" dirty="0" err="1">
              <a:latin typeface="NikoshBAN" panose="02000000000000000000"/>
            </a:rPr>
            <a:t>গতিবিদ্যার</a:t>
          </a:r>
          <a:r>
            <a:rPr lang="en-US" sz="3700" kern="1200" dirty="0">
              <a:latin typeface="NikoshBAN" panose="02000000000000000000"/>
            </a:rPr>
            <a:t> ১ম </a:t>
          </a:r>
          <a:r>
            <a:rPr lang="en-US" sz="3700" kern="1200" dirty="0" err="1">
              <a:latin typeface="NikoshBAN" panose="02000000000000000000"/>
            </a:rPr>
            <a:t>সূত্র</a:t>
          </a:r>
          <a:r>
            <a:rPr lang="en-US" sz="3700" kern="1200" dirty="0">
              <a:latin typeface="NikoshBAN" panose="02000000000000000000"/>
            </a:rPr>
            <a:t> </a:t>
          </a:r>
          <a:r>
            <a:rPr lang="en-US" sz="3700" kern="1200" dirty="0" err="1">
              <a:latin typeface="NikoshBAN" panose="02000000000000000000"/>
            </a:rPr>
            <a:t>লিখ</a:t>
          </a:r>
          <a:endParaRPr lang="en-US" sz="3700" kern="1200" dirty="0">
            <a:latin typeface="NikoshBAN" panose="02000000000000000000"/>
          </a:endParaRPr>
        </a:p>
      </dsp:txBody>
      <dsp:txXfrm rot="10800000">
        <a:off x="2260502" y="1088677"/>
        <a:ext cx="7028578" cy="870644"/>
      </dsp:txXfrm>
    </dsp:sp>
    <dsp:sp modelId="{00D5B138-4791-4792-BD0F-74EF3120E0FC}">
      <dsp:nvSpPr>
        <dsp:cNvPr id="0" name=""/>
        <dsp:cNvSpPr/>
      </dsp:nvSpPr>
      <dsp:spPr>
        <a:xfrm>
          <a:off x="1607519" y="1088677"/>
          <a:ext cx="870644" cy="87064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2BF2FF-C6EF-4F57-96B0-F102E9680DFE}">
      <dsp:nvSpPr>
        <dsp:cNvPr id="0" name=""/>
        <dsp:cNvSpPr/>
      </dsp:nvSpPr>
      <dsp:spPr>
        <a:xfrm rot="10800000">
          <a:off x="2042841" y="2176983"/>
          <a:ext cx="7246239" cy="87064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3930" tIns="140970" rIns="263144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 err="1">
              <a:latin typeface="NikoshBAN" panose="02000000000000000000"/>
            </a:rPr>
            <a:t>সমোষ্ণ</a:t>
          </a:r>
          <a:r>
            <a:rPr lang="en-US" sz="3700" kern="1200" dirty="0">
              <a:latin typeface="NikoshBAN" panose="02000000000000000000"/>
            </a:rPr>
            <a:t> </a:t>
          </a:r>
          <a:r>
            <a:rPr lang="en-US" sz="3700" kern="1200" dirty="0" err="1">
              <a:latin typeface="NikoshBAN" panose="02000000000000000000"/>
            </a:rPr>
            <a:t>প্রক্রিয়া</a:t>
          </a:r>
          <a:r>
            <a:rPr lang="en-US" sz="3700" kern="1200" dirty="0">
              <a:latin typeface="NikoshBAN" panose="02000000000000000000"/>
            </a:rPr>
            <a:t> </a:t>
          </a:r>
          <a:r>
            <a:rPr lang="en-US" sz="3700" kern="1200" dirty="0" err="1">
              <a:latin typeface="NikoshBAN" panose="02000000000000000000"/>
            </a:rPr>
            <a:t>কাকে</a:t>
          </a:r>
          <a:r>
            <a:rPr lang="en-US" sz="3700" kern="1200" dirty="0">
              <a:latin typeface="NikoshBAN" panose="02000000000000000000"/>
            </a:rPr>
            <a:t> </a:t>
          </a:r>
          <a:r>
            <a:rPr lang="en-US" sz="3700" kern="1200" dirty="0" err="1">
              <a:latin typeface="NikoshBAN" panose="02000000000000000000"/>
            </a:rPr>
            <a:t>বলে</a:t>
          </a:r>
          <a:r>
            <a:rPr lang="en-US" sz="3700" kern="1200" dirty="0">
              <a:latin typeface="NikoshBAN" panose="02000000000000000000"/>
            </a:rPr>
            <a:t>।</a:t>
          </a:r>
          <a:endParaRPr lang="en-US" sz="3700" b="1" kern="1200" dirty="0">
            <a:latin typeface="NikoshBAN" panose="02000000000000000000"/>
          </a:endParaRPr>
        </a:p>
      </dsp:txBody>
      <dsp:txXfrm rot="10800000">
        <a:off x="2260502" y="2176983"/>
        <a:ext cx="7028578" cy="870644"/>
      </dsp:txXfrm>
    </dsp:sp>
    <dsp:sp modelId="{A288C1A4-52FF-42DB-AE43-1D2D54DD6747}">
      <dsp:nvSpPr>
        <dsp:cNvPr id="0" name=""/>
        <dsp:cNvSpPr/>
      </dsp:nvSpPr>
      <dsp:spPr>
        <a:xfrm>
          <a:off x="1607519" y="2176983"/>
          <a:ext cx="870644" cy="87064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D5BF8-58F8-4AC2-AD46-197BB8AB2732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E4235-F1D2-406C-8C5E-C7926BD1A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38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5E4235-F1D2-406C-8C5E-C7926BD1A8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00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7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27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047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995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20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572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7228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264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10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61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5699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65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2526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435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45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2272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10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0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xhere.com/en/photo/567020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hapingyouth.org/digital-thank-yous-handwriting-matters-would-emily-post-pitch-a-fit/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32871" y="152400"/>
            <a:ext cx="65913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7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7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800" y="6629400"/>
            <a:ext cx="7391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A5030EB-0B18-4CF6-BAB9-B7027D53D428}"/>
              </a:ext>
            </a:extLst>
          </p:cNvPr>
          <p:cNvSpPr txBox="1"/>
          <p:nvPr/>
        </p:nvSpPr>
        <p:spPr>
          <a:xfrm>
            <a:off x="914400" y="304800"/>
            <a:ext cx="998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গতিবিদ্যার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সূত্রের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ব্যবহারঃ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92DE36-8841-4BBF-9174-938145D8E826}"/>
              </a:ext>
            </a:extLst>
          </p:cNvPr>
          <p:cNvSpPr txBox="1"/>
          <p:nvPr/>
        </p:nvSpPr>
        <p:spPr>
          <a:xfrm>
            <a:off x="1104900" y="958179"/>
            <a:ext cx="998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সমচাপ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প্রক্রিয়াঃ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তাপগতির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সিস্টেমের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চাপের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সমচাপ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22444C-BFB0-4B9E-ABAD-ADDA11513CA8}"/>
              </a:ext>
            </a:extLst>
          </p:cNvPr>
          <p:cNvSpPr txBox="1"/>
          <p:nvPr/>
        </p:nvSpPr>
        <p:spPr>
          <a:xfrm>
            <a:off x="685800" y="2035397"/>
            <a:ext cx="59436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পিষ্টনের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প্রস্থছেদের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A ও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গ্যাসের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চাপ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P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চাপ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জনিত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PA ।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ধরি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প্রসারিত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পিষ্টনকে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dx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দুরত্ব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সরিয়ে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নিল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5EAC5D-A718-4F41-9D98-0076D26DDB20}"/>
              </a:ext>
            </a:extLst>
          </p:cNvPr>
          <p:cNvSpPr txBox="1"/>
          <p:nvPr/>
        </p:nvSpPr>
        <p:spPr>
          <a:xfrm>
            <a:off x="457200" y="3904493"/>
            <a:ext cx="342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∴ </a:t>
            </a:r>
            <a:r>
              <a:rPr lang="en-US" sz="3200" b="1" dirty="0" err="1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কাজ</a:t>
            </a:r>
            <a:r>
              <a:rPr lang="en-US" sz="3200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dw</a:t>
            </a:r>
            <a:r>
              <a:rPr lang="en-US" sz="3200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= </a:t>
            </a:r>
            <a:r>
              <a:rPr lang="en-US" sz="3200" b="1" dirty="0" err="1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Fdx</a:t>
            </a:r>
            <a:endParaRPr lang="en-US" sz="3200" b="1" dirty="0">
              <a:solidFill>
                <a:srgbClr val="00B050"/>
              </a:solidFill>
              <a:latin typeface="Cambria Math" panose="02040503050406030204" pitchFamily="18" charset="0"/>
              <a:ea typeface="Cambria Math" panose="02040503050406030204" pitchFamily="18" charset="0"/>
              <a:cs typeface="NikoshBAN" panose="02000000000000000000" pitchFamily="2" charset="0"/>
            </a:endParaRPr>
          </a:p>
          <a:p>
            <a:pPr algn="r"/>
            <a:r>
              <a:rPr lang="en-US" sz="3200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= </a:t>
            </a:r>
            <a:r>
              <a:rPr lang="en-US" sz="3200" b="1" dirty="0" err="1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Padx</a:t>
            </a:r>
            <a:endParaRPr lang="en-US" sz="3200" b="1" dirty="0">
              <a:solidFill>
                <a:srgbClr val="00B050"/>
              </a:solidFill>
              <a:latin typeface="Cambria Math" panose="02040503050406030204" pitchFamily="18" charset="0"/>
              <a:ea typeface="Cambria Math" panose="02040503050406030204" pitchFamily="18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             </a:t>
            </a:r>
            <a:r>
              <a:rPr lang="en-US" sz="3200" b="1" dirty="0" err="1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Dw</a:t>
            </a:r>
            <a:r>
              <a:rPr lang="en-US" sz="3200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= </a:t>
            </a:r>
            <a:r>
              <a:rPr lang="en-US" sz="3200" b="1" dirty="0" err="1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Pdv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BF8203-09EF-41B4-846C-637B24367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542" y="2035397"/>
            <a:ext cx="40640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392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A5030EB-0B18-4CF6-BAB9-B7027D53D428}"/>
              </a:ext>
            </a:extLst>
          </p:cNvPr>
          <p:cNvSpPr txBox="1"/>
          <p:nvPr/>
        </p:nvSpPr>
        <p:spPr>
          <a:xfrm>
            <a:off x="914400" y="304800"/>
            <a:ext cx="998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সমোষ্ণ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প্রক্রিয়াঃ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92DE36-8841-4BBF-9174-938145D8E826}"/>
              </a:ext>
            </a:extLst>
          </p:cNvPr>
          <p:cNvSpPr txBox="1"/>
          <p:nvPr/>
        </p:nvSpPr>
        <p:spPr>
          <a:xfrm>
            <a:off x="673308" y="1016141"/>
            <a:ext cx="104643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গতীয়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সিষ্টেমের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স্থির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সমোষ্ণ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87D03A-E968-4003-A3B0-3928F8D9B35C}"/>
              </a:ext>
            </a:extLst>
          </p:cNvPr>
          <p:cNvSpPr txBox="1"/>
          <p:nvPr/>
        </p:nvSpPr>
        <p:spPr>
          <a:xfrm>
            <a:off x="533400" y="2256127"/>
            <a:ext cx="104643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সমোষ্ণ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সিস্টেমের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অন্তস্থ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অর্থ্যা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du = 0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5E74535-3653-4D1D-8A6D-FE64365A363C}"/>
                  </a:ext>
                </a:extLst>
              </p:cNvPr>
              <p:cNvSpPr txBox="1"/>
              <p:nvPr/>
            </p:nvSpPr>
            <p:spPr>
              <a:xfrm>
                <a:off x="1194215" y="3333345"/>
                <a:ext cx="580369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32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তাপ</a:t>
                </a:r>
                <a:r>
                  <a:rPr lang="en-US" sz="32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গতিবিদ্যার</a:t>
                </a:r>
                <a:r>
                  <a:rPr lang="en-US" sz="32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১ম </a:t>
                </a:r>
                <a:r>
                  <a:rPr lang="en-US" sz="32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সূত্র</a:t>
                </a:r>
                <a:r>
                  <a:rPr lang="en-US" sz="32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মতে</a:t>
                </a:r>
                <a:endParaRPr lang="en-US" sz="32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5E74535-3653-4D1D-8A6D-FE64365A36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215" y="3333345"/>
                <a:ext cx="5803693" cy="584775"/>
              </a:xfrm>
              <a:prstGeom prst="rect">
                <a:avLst/>
              </a:prstGeom>
              <a:blipFill>
                <a:blip r:embed="rId2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B26B265-AC1A-41AB-A361-E27414AAAF3C}"/>
                  </a:ext>
                </a:extLst>
              </p:cNvPr>
              <p:cNvSpPr txBox="1"/>
              <p:nvPr/>
            </p:nvSpPr>
            <p:spPr>
              <a:xfrm>
                <a:off x="3429620" y="3865682"/>
                <a:ext cx="299678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dQ</a:t>
                </a:r>
                <a:r>
                  <a:rPr lang="en-US" sz="32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du + </a:t>
                </a:r>
                <a:r>
                  <a:rPr lang="en-US" sz="32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dw</a:t>
                </a:r>
                <a:endParaRPr lang="en-US" sz="32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2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2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dQ</a:t>
                </a:r>
                <a:r>
                  <a:rPr lang="en-US" sz="32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0 + </a:t>
                </a:r>
                <a:r>
                  <a:rPr lang="en-US" sz="32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dw</a:t>
                </a:r>
                <a:endParaRPr lang="en-US" sz="32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32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dQ</a:t>
                </a:r>
                <a:r>
                  <a:rPr lang="en-US" sz="32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:r>
                  <a:rPr lang="en-US" sz="32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dw</a:t>
                </a:r>
                <a:endParaRPr lang="en-US" sz="32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B26B265-AC1A-41AB-A361-E27414AAAF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620" y="3865682"/>
                <a:ext cx="2996785" cy="1569660"/>
              </a:xfrm>
              <a:prstGeom prst="rect">
                <a:avLst/>
              </a:prstGeom>
              <a:blipFill>
                <a:blip r:embed="rId3"/>
                <a:stretch>
                  <a:fillRect l="-5295" t="-5039" b="-12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676D69E3-A1A6-4961-87C7-D153E5A13DFD}"/>
              </a:ext>
            </a:extLst>
          </p:cNvPr>
          <p:cNvSpPr txBox="1"/>
          <p:nvPr/>
        </p:nvSpPr>
        <p:spPr>
          <a:xfrm>
            <a:off x="1194215" y="5442837"/>
            <a:ext cx="104643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অর্থ্যা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সমোষ্ণ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কর্তৃক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কৃতকাজ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সরবরাহ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তাপশক্তির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171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A5030EB-0B18-4CF6-BAB9-B7027D53D428}"/>
              </a:ext>
            </a:extLst>
          </p:cNvPr>
          <p:cNvSpPr txBox="1"/>
          <p:nvPr/>
        </p:nvSpPr>
        <p:spPr>
          <a:xfrm>
            <a:off x="914400" y="304800"/>
            <a:ext cx="998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রূদ্বতাপীয়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প্রক্রিয়াঃ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92DE36-8841-4BBF-9174-938145D8E826}"/>
              </a:ext>
            </a:extLst>
          </p:cNvPr>
          <p:cNvSpPr txBox="1"/>
          <p:nvPr/>
        </p:nvSpPr>
        <p:spPr>
          <a:xfrm>
            <a:off x="1194213" y="1154935"/>
            <a:ext cx="104643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রূদ্বতাপীয়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87D03A-E968-4003-A3B0-3928F8D9B35C}"/>
              </a:ext>
            </a:extLst>
          </p:cNvPr>
          <p:cNvSpPr txBox="1"/>
          <p:nvPr/>
        </p:nvSpPr>
        <p:spPr>
          <a:xfrm>
            <a:off x="990600" y="2476501"/>
            <a:ext cx="10464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রূদ্বতাপীয়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dQ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74535-3653-4D1D-8A6D-FE64365A363C}"/>
              </a:ext>
            </a:extLst>
          </p:cNvPr>
          <p:cNvSpPr txBox="1"/>
          <p:nvPr/>
        </p:nvSpPr>
        <p:spPr>
          <a:xfrm>
            <a:off x="2026165" y="3130327"/>
            <a:ext cx="5803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গতিবিদ্যার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B26B265-AC1A-41AB-A361-E27414AAAF3C}"/>
                  </a:ext>
                </a:extLst>
              </p:cNvPr>
              <p:cNvSpPr txBox="1"/>
              <p:nvPr/>
            </p:nvSpPr>
            <p:spPr>
              <a:xfrm>
                <a:off x="3429620" y="3865682"/>
                <a:ext cx="299678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dQ</a:t>
                </a:r>
                <a:r>
                  <a:rPr lang="en-US" sz="32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du + </a:t>
                </a:r>
                <a:r>
                  <a:rPr lang="en-US" sz="32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dw</a:t>
                </a:r>
                <a:endParaRPr lang="en-US" sz="32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2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০ = 0 + </a:t>
                </a:r>
                <a:r>
                  <a:rPr lang="en-US" sz="32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dw</a:t>
                </a:r>
                <a:endParaRPr lang="en-US" sz="32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32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dw = - du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B26B265-AC1A-41AB-A361-E27414AAAF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620" y="3865682"/>
                <a:ext cx="2996785" cy="1569660"/>
              </a:xfrm>
              <a:prstGeom prst="rect">
                <a:avLst/>
              </a:prstGeom>
              <a:blipFill>
                <a:blip r:embed="rId2"/>
                <a:stretch>
                  <a:fillRect l="-5295" t="-5039" b="-12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676D69E3-A1A6-4961-87C7-D153E5A13DFD}"/>
              </a:ext>
            </a:extLst>
          </p:cNvPr>
          <p:cNvSpPr txBox="1"/>
          <p:nvPr/>
        </p:nvSpPr>
        <p:spPr>
          <a:xfrm>
            <a:off x="990600" y="5681735"/>
            <a:ext cx="10464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অর্থ্যা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রূদ্বতাপীয়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শীতল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628780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992DE36-8841-4BBF-9174-938145D8E826}"/>
              </a:ext>
            </a:extLst>
          </p:cNvPr>
          <p:cNvSpPr txBox="1"/>
          <p:nvPr/>
        </p:nvSpPr>
        <p:spPr>
          <a:xfrm>
            <a:off x="1194213" y="1154935"/>
            <a:ext cx="104643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নিরীক্ষার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জড়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জগতের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বিবেচনা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87D03A-E968-4003-A3B0-3928F8D9B35C}"/>
              </a:ext>
            </a:extLst>
          </p:cNvPr>
          <p:cNvSpPr txBox="1"/>
          <p:nvPr/>
        </p:nvSpPr>
        <p:spPr>
          <a:xfrm>
            <a:off x="1194212" y="2246108"/>
            <a:ext cx="1046438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উন্মুক্ত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সিস্টেমঃ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উভয়ই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উন্মুক্ত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74535-3653-4D1D-8A6D-FE64365A363C}"/>
              </a:ext>
            </a:extLst>
          </p:cNvPr>
          <p:cNvSpPr txBox="1"/>
          <p:nvPr/>
        </p:nvSpPr>
        <p:spPr>
          <a:xfrm>
            <a:off x="1194212" y="3534675"/>
            <a:ext cx="917523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বদ্ব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সিস্টেমঃ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বদ্ধ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6D69E3-A1A6-4961-87C7-D153E5A13DFD}"/>
              </a:ext>
            </a:extLst>
          </p:cNvPr>
          <p:cNvSpPr txBox="1"/>
          <p:nvPr/>
        </p:nvSpPr>
        <p:spPr>
          <a:xfrm>
            <a:off x="1181720" y="4918235"/>
            <a:ext cx="1046438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বিচ্ছিন্ন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সিস্টেমঃ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মোটেও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প্রভারিত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অর্থ্যা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বিচ্ছিন্ন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8DB01DA-4389-47D1-A88A-A98F39DE01D0}"/>
              </a:ext>
            </a:extLst>
          </p:cNvPr>
          <p:cNvSpPr/>
          <p:nvPr/>
        </p:nvSpPr>
        <p:spPr>
          <a:xfrm>
            <a:off x="914400" y="370105"/>
            <a:ext cx="1828800" cy="57348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752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CDA16297-11B9-474A-9AE3-34B27437AFF9}"/>
              </a:ext>
            </a:extLst>
          </p:cNvPr>
          <p:cNvSpPr/>
          <p:nvPr/>
        </p:nvSpPr>
        <p:spPr>
          <a:xfrm>
            <a:off x="4267200" y="762000"/>
            <a:ext cx="3657600" cy="914400"/>
          </a:xfrm>
          <a:prstGeom prst="wedgeRoundRectCallout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59FB7D-8605-4137-B24C-0CD2A8BE37D7}"/>
              </a:ext>
            </a:extLst>
          </p:cNvPr>
          <p:cNvSpPr txBox="1"/>
          <p:nvPr/>
        </p:nvSpPr>
        <p:spPr>
          <a:xfrm>
            <a:off x="4419600" y="865257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7A947037-37D7-4633-853A-7B369E6CE5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5641790"/>
              </p:ext>
            </p:extLst>
          </p:nvPr>
        </p:nvGraphicFramePr>
        <p:xfrm>
          <a:off x="1066800" y="2286000"/>
          <a:ext cx="108966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3190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ylinder 1">
            <a:extLst>
              <a:ext uri="{FF2B5EF4-FFF2-40B4-BE49-F238E27FC236}">
                <a16:creationId xmlns:a16="http://schemas.microsoft.com/office/drawing/2014/main" id="{131856A9-7540-4A94-AEED-3261C907E4C7}"/>
              </a:ext>
            </a:extLst>
          </p:cNvPr>
          <p:cNvSpPr/>
          <p:nvPr/>
        </p:nvSpPr>
        <p:spPr>
          <a:xfrm rot="16200000">
            <a:off x="5448302" y="-723901"/>
            <a:ext cx="838200" cy="3200401"/>
          </a:xfrm>
          <a:prstGeom prst="can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E2D557-094C-4F40-AE76-039F901F9D57}"/>
              </a:ext>
            </a:extLst>
          </p:cNvPr>
          <p:cNvSpPr txBox="1"/>
          <p:nvPr/>
        </p:nvSpPr>
        <p:spPr>
          <a:xfrm>
            <a:off x="4495800" y="563047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E6D4BE-458B-4D4B-949B-B3A79255275B}"/>
              </a:ext>
            </a:extLst>
          </p:cNvPr>
          <p:cNvSpPr txBox="1"/>
          <p:nvPr/>
        </p:nvSpPr>
        <p:spPr>
          <a:xfrm>
            <a:off x="1866900" y="1745877"/>
            <a:ext cx="9105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রূদ্বতাপীয়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প্রসারনের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সিস্টেমের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অন্তঃস্থ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হ্রাস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06625F-9CF2-4695-9D48-7E04B776B9EB}"/>
              </a:ext>
            </a:extLst>
          </p:cNvPr>
          <p:cNvSpPr txBox="1"/>
          <p:nvPr/>
        </p:nvSpPr>
        <p:spPr>
          <a:xfrm>
            <a:off x="1905002" y="37338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সমোষ্ণ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কর্তৃক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সরবরাহকৃত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তাপশক্তির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956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ylinder 1">
            <a:extLst>
              <a:ext uri="{FF2B5EF4-FFF2-40B4-BE49-F238E27FC236}">
                <a16:creationId xmlns:a16="http://schemas.microsoft.com/office/drawing/2014/main" id="{F63397AC-C673-4730-8EE0-A573783674F7}"/>
              </a:ext>
            </a:extLst>
          </p:cNvPr>
          <p:cNvSpPr/>
          <p:nvPr/>
        </p:nvSpPr>
        <p:spPr>
          <a:xfrm rot="16200000">
            <a:off x="5486400" y="-685800"/>
            <a:ext cx="685801" cy="3276601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306FC2-D2B7-48F0-B26B-083E418FC634}"/>
              </a:ext>
            </a:extLst>
          </p:cNvPr>
          <p:cNvSpPr txBox="1"/>
          <p:nvPr/>
        </p:nvSpPr>
        <p:spPr>
          <a:xfrm>
            <a:off x="4724400" y="69089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49C40CC-A180-47EA-999D-C7D8BFEF9AD3}"/>
              </a:ext>
            </a:extLst>
          </p:cNvPr>
          <p:cNvSpPr/>
          <p:nvPr/>
        </p:nvSpPr>
        <p:spPr>
          <a:xfrm>
            <a:off x="457200" y="1416602"/>
            <a:ext cx="228600" cy="3048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6E16591-7140-4558-B428-E16130236646}"/>
                  </a:ext>
                </a:extLst>
              </p:cNvPr>
              <p:cNvSpPr txBox="1"/>
              <p:nvPr/>
            </p:nvSpPr>
            <p:spPr>
              <a:xfrm>
                <a:off x="685800" y="1391228"/>
                <a:ext cx="113538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রূদ্বতাপীয়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প্রক্রিয়া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ক) PV =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ধ্রুবক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	খ)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𝑃𝑉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ধ্রুবক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	গ) t =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ধ্রুবক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	ঘ)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𝑃𝑉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ধ্রুবক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6E16591-7140-4558-B428-E161302366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391228"/>
                <a:ext cx="11353800" cy="1015663"/>
              </a:xfrm>
              <a:prstGeom prst="rect">
                <a:avLst/>
              </a:prstGeom>
              <a:blipFill>
                <a:blip r:embed="rId2"/>
                <a:stretch>
                  <a:fillRect l="-1396" t="-7784" b="-16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5FD677D9-F3FB-410C-8650-CE0739B0E4A6}"/>
              </a:ext>
            </a:extLst>
          </p:cNvPr>
          <p:cNvSpPr/>
          <p:nvPr/>
        </p:nvSpPr>
        <p:spPr>
          <a:xfrm>
            <a:off x="457200" y="3329908"/>
            <a:ext cx="228600" cy="3048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00E743F-0760-4DC5-BDB4-C55BA9435E15}"/>
                  </a:ext>
                </a:extLst>
              </p:cNvPr>
              <p:cNvSpPr txBox="1"/>
              <p:nvPr/>
            </p:nvSpPr>
            <p:spPr>
              <a:xfrm>
                <a:off x="684249" y="3240765"/>
                <a:ext cx="1141156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সমোষ্ণ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প্রক্রিয়ায়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সিস্টেমের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অন্তঃস্থ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শক্তি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ক)</a:t>
                </a:r>
                <a:r>
                  <a:rPr lang="en-US" sz="2800" b="1" dirty="0">
                    <a:solidFill>
                      <a:srgbClr val="00B05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বৃদ্ধি</m:t>
                    </m:r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পায়</m:t>
                    </m:r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  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খ)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হ্রাস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পায়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       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গ)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পরিবর্তন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	  ঘ) 0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00E743F-0760-4DC5-BDB4-C55BA9435E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49" y="3240765"/>
                <a:ext cx="11411564" cy="1200329"/>
              </a:xfrm>
              <a:prstGeom prst="rect">
                <a:avLst/>
              </a:prstGeom>
              <a:blipFill>
                <a:blip r:embed="rId3"/>
                <a:stretch>
                  <a:fillRect l="-1603" t="-8122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8195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irect Access Storage 1">
            <a:extLst>
              <a:ext uri="{FF2B5EF4-FFF2-40B4-BE49-F238E27FC236}">
                <a16:creationId xmlns:a16="http://schemas.microsoft.com/office/drawing/2014/main" id="{0405FB7D-F03A-4BA2-973F-E6D6DB8A38FF}"/>
              </a:ext>
            </a:extLst>
          </p:cNvPr>
          <p:cNvSpPr/>
          <p:nvPr/>
        </p:nvSpPr>
        <p:spPr>
          <a:xfrm>
            <a:off x="4114800" y="457200"/>
            <a:ext cx="3657600" cy="862372"/>
          </a:xfrm>
          <a:prstGeom prst="flowChartMagneticDrum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7BCE5F-86EF-455B-B5C8-D3A495DD0C97}"/>
              </a:ext>
            </a:extLst>
          </p:cNvPr>
          <p:cNvSpPr txBox="1"/>
          <p:nvPr/>
        </p:nvSpPr>
        <p:spPr>
          <a:xfrm>
            <a:off x="4343400" y="534443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618FBF-F69C-43F7-87B4-688CC3EE25D7}"/>
              </a:ext>
            </a:extLst>
          </p:cNvPr>
          <p:cNvSpPr txBox="1"/>
          <p:nvPr/>
        </p:nvSpPr>
        <p:spPr>
          <a:xfrm>
            <a:off x="1285396" y="1950215"/>
            <a:ext cx="96212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ধ্রুব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আয়তনে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J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বর্জন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ব্যবস্থাটির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অন্তঃস্থ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9471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>
            <a:extLst>
              <a:ext uri="{FF2B5EF4-FFF2-40B4-BE49-F238E27FC236}">
                <a16:creationId xmlns:a16="http://schemas.microsoft.com/office/drawing/2014/main" id="{95B23390-6280-49F2-BDBA-37DF46A78FEE}"/>
              </a:ext>
            </a:extLst>
          </p:cNvPr>
          <p:cNvSpPr/>
          <p:nvPr/>
        </p:nvSpPr>
        <p:spPr>
          <a:xfrm>
            <a:off x="4038600" y="678528"/>
            <a:ext cx="3657600" cy="1378872"/>
          </a:xfrm>
          <a:prstGeom prst="flowChartPunchedTap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505EFF-40FC-4BC6-86AD-5F9749E48BBE}"/>
              </a:ext>
            </a:extLst>
          </p:cNvPr>
          <p:cNvSpPr txBox="1"/>
          <p:nvPr/>
        </p:nvSpPr>
        <p:spPr>
          <a:xfrm rot="21096483">
            <a:off x="4378229" y="1014020"/>
            <a:ext cx="3143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সহায়ক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87EF7F-395C-4AE0-97C3-57C3657838B8}"/>
              </a:ext>
            </a:extLst>
          </p:cNvPr>
          <p:cNvSpPr txBox="1"/>
          <p:nvPr/>
        </p:nvSpPr>
        <p:spPr>
          <a:xfrm>
            <a:off x="4343400" y="3347885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২য়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50A84F-9856-4163-8EBF-26A23BE801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24834"/>
            <a:ext cx="2456573" cy="35387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3F9613-F14F-48F0-BD73-DDEA15D189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227966"/>
            <a:ext cx="24765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792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94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6485" y="228600"/>
            <a:ext cx="2819400" cy="364863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609600" y="1972537"/>
            <a:ext cx="86868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রাজেন্দ্র</a:t>
            </a:r>
            <a:r>
              <a:rPr lang="en-US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চন্দ্র</a:t>
            </a:r>
            <a:r>
              <a:rPr lang="en-US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দাস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দারুচ্ছুন্না</a:t>
            </a:r>
            <a:r>
              <a:rPr lang="bn-BD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ৎ কামিল মাদরাসা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1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E-mail:</a:t>
            </a: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rajendrac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83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@gmail.com</a:t>
            </a:r>
          </a:p>
          <a:p>
            <a:pPr algn="ctr"/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57600" y="5729761"/>
            <a:ext cx="3214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youtube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Habiganj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Eschool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3AC85C-781D-479B-97F5-5AE05BF9DACE}"/>
              </a:ext>
            </a:extLst>
          </p:cNvPr>
          <p:cNvSpPr txBox="1"/>
          <p:nvPr/>
        </p:nvSpPr>
        <p:spPr>
          <a:xfrm>
            <a:off x="3657600" y="756819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পরিচিতিঃ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6347D6D0-8BA0-4748-9632-D6313A48A5A2}"/>
              </a:ext>
            </a:extLst>
          </p:cNvPr>
          <p:cNvSpPr/>
          <p:nvPr/>
        </p:nvSpPr>
        <p:spPr>
          <a:xfrm>
            <a:off x="1685927" y="697748"/>
            <a:ext cx="3552824" cy="2299846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491904-BD48-44B3-A4B3-2D79FF711524}"/>
              </a:ext>
            </a:extLst>
          </p:cNvPr>
          <p:cNvSpPr txBox="1"/>
          <p:nvPr/>
        </p:nvSpPr>
        <p:spPr>
          <a:xfrm>
            <a:off x="2419351" y="1053066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FB986-AC56-4001-9BBC-35F9243E0122}"/>
              </a:ext>
            </a:extLst>
          </p:cNvPr>
          <p:cNvSpPr txBox="1"/>
          <p:nvPr/>
        </p:nvSpPr>
        <p:spPr>
          <a:xfrm>
            <a:off x="1941226" y="4195574"/>
            <a:ext cx="5982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২য়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701853-9A46-416A-8CE6-F8644DF30ACF}"/>
              </a:ext>
            </a:extLst>
          </p:cNvPr>
          <p:cNvSpPr txBox="1"/>
          <p:nvPr/>
        </p:nvSpPr>
        <p:spPr>
          <a:xfrm>
            <a:off x="1685927" y="3440762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A03127-801B-447F-A4D2-5F09D4C42B4A}"/>
              </a:ext>
            </a:extLst>
          </p:cNvPr>
          <p:cNvSpPr txBox="1"/>
          <p:nvPr/>
        </p:nvSpPr>
        <p:spPr>
          <a:xfrm>
            <a:off x="1685927" y="4979928"/>
            <a:ext cx="8190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১ম  “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তাপগতিবিদ্যা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”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528EE8-0D41-42BF-A680-F0A47400FD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556339"/>
            <a:ext cx="2750657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76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429C356-FE37-423F-A68D-A3498525512E}"/>
              </a:ext>
            </a:extLst>
          </p:cNvPr>
          <p:cNvSpPr txBox="1"/>
          <p:nvPr/>
        </p:nvSpPr>
        <p:spPr>
          <a:xfrm>
            <a:off x="1447800" y="448615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পারছ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E03D71-C80F-46EF-B877-933889E9FBB5}"/>
              </a:ext>
            </a:extLst>
          </p:cNvPr>
          <p:cNvSpPr txBox="1"/>
          <p:nvPr/>
        </p:nvSpPr>
        <p:spPr>
          <a:xfrm>
            <a:off x="3505200" y="5763054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7EA695-3222-4B0B-9FC5-AFEF0429CB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790526"/>
            <a:ext cx="4064000" cy="34672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020BF8-67CF-498B-9057-69EEAB6BDA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3000"/>
            <a:ext cx="64008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6347D6D0-8BA0-4748-9632-D6313A48A5A2}"/>
              </a:ext>
            </a:extLst>
          </p:cNvPr>
          <p:cNvSpPr/>
          <p:nvPr/>
        </p:nvSpPr>
        <p:spPr>
          <a:xfrm>
            <a:off x="3276600" y="-31315"/>
            <a:ext cx="3552824" cy="2299846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491904-BD48-44B3-A4B3-2D79FF711524}"/>
              </a:ext>
            </a:extLst>
          </p:cNvPr>
          <p:cNvSpPr txBox="1"/>
          <p:nvPr/>
        </p:nvSpPr>
        <p:spPr>
          <a:xfrm>
            <a:off x="3810000" y="836020"/>
            <a:ext cx="31508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A03127-801B-447F-A4D2-5F09D4C42B4A}"/>
              </a:ext>
            </a:extLst>
          </p:cNvPr>
          <p:cNvSpPr txBox="1"/>
          <p:nvPr/>
        </p:nvSpPr>
        <p:spPr>
          <a:xfrm>
            <a:off x="2895600" y="5253346"/>
            <a:ext cx="5867400" cy="9185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3AD531-8290-4AA4-9E34-7D65851561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471" y="2231997"/>
            <a:ext cx="3195955" cy="281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215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61A05A6-9A5B-48A0-894F-B2E5CF9945FC}"/>
              </a:ext>
            </a:extLst>
          </p:cNvPr>
          <p:cNvSpPr txBox="1"/>
          <p:nvPr/>
        </p:nvSpPr>
        <p:spPr>
          <a:xfrm rot="10800000" flipV="1">
            <a:off x="4550463" y="636657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bn-BD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--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F69E3CE-67FE-48B0-8B33-91671E1B53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0745612"/>
              </p:ext>
            </p:extLst>
          </p:nvPr>
        </p:nvGraphicFramePr>
        <p:xfrm>
          <a:off x="685800" y="1143000"/>
          <a:ext cx="111252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703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22DAF06-3CB5-4DB3-BE56-248F46D02009}"/>
                  </a:ext>
                </a:extLst>
              </p:cNvPr>
              <p:cNvSpPr txBox="1"/>
              <p:nvPr/>
            </p:nvSpPr>
            <p:spPr>
              <a:xfrm>
                <a:off x="685800" y="533400"/>
                <a:ext cx="1082040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tabLst>
                    <a:tab pos="8805863" algn="l"/>
                  </a:tabLst>
                </a:pPr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বিজ্ঞানী </a:t>
                </a:r>
                <a:r>
                  <a:rPr lang="en-US" sz="36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জেমস</a:t>
                </a:r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প্রেসকট</a:t>
                </a:r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জুলে</a:t>
                </a:r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সর্বপ্রথম</a:t>
                </a:r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তাপ</a:t>
                </a:r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গতি</a:t>
                </a:r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বিদ্যার</a:t>
                </a:r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১ম </a:t>
                </a:r>
                <a:r>
                  <a:rPr lang="en-US" sz="36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সূত্র</a:t>
                </a:r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বিবৃতি</a:t>
                </a:r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করেন</a:t>
                </a:r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6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যান্ত্রিক</a:t>
                </a:r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শক্তিকে</a:t>
                </a:r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তাপে</a:t>
                </a:r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তাপ</a:t>
                </a:r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শক্তিকে</a:t>
                </a:r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যান্ত্রিক</a:t>
                </a:r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শক্তিতে</a:t>
                </a:r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রূপান্তরিত</a:t>
                </a:r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6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তাপ</a:t>
                </a:r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36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যান্ত্রিক</a:t>
                </a:r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শক্তি</a:t>
                </a:r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পরস্পরের</a:t>
                </a:r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সমানুপাতিক</a:t>
                </a:r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W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∝</m:t>
                    </m:r>
                  </m:oMath>
                </a14:m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H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22DAF06-3CB5-4DB3-BE56-248F46D020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533400"/>
                <a:ext cx="10820400" cy="1754326"/>
              </a:xfrm>
              <a:prstGeom prst="rect">
                <a:avLst/>
              </a:prstGeom>
              <a:blipFill>
                <a:blip r:embed="rId2"/>
                <a:stretch>
                  <a:fillRect l="-1746" t="-5575" r="-1690" b="-12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ACC7A91D-BE73-46C0-B21F-4A79079D7B67}"/>
              </a:ext>
            </a:extLst>
          </p:cNvPr>
          <p:cNvSpPr txBox="1"/>
          <p:nvPr/>
        </p:nvSpPr>
        <p:spPr>
          <a:xfrm>
            <a:off x="685800" y="2736955"/>
            <a:ext cx="108204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W = JH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J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তাপের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তুল্যাংক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just"/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তুল্যাংকঃ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তাপদ্বারা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তাপের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তুল্যাংক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83289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570C6BE-437B-47B4-96C7-530A9361E181}"/>
              </a:ext>
            </a:extLst>
          </p:cNvPr>
          <p:cNvSpPr txBox="1"/>
          <p:nvPr/>
        </p:nvSpPr>
        <p:spPr>
          <a:xfrm>
            <a:off x="2003718" y="381433"/>
            <a:ext cx="8435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গতিবিদ্যার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রূপঃ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D2E3DA-B56D-4DAA-BEE8-8F85B40A9A56}"/>
              </a:ext>
            </a:extLst>
          </p:cNvPr>
          <p:cNvSpPr txBox="1"/>
          <p:nvPr/>
        </p:nvSpPr>
        <p:spPr>
          <a:xfrm>
            <a:off x="762000" y="1089161"/>
            <a:ext cx="10515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তাপশক্তি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সরবরাহ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তাপশক্তির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সিস্টেমের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অন্তস্থ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বৃদ্ধিতে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বাকী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বাহ্যিক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সম্পাদন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21C9966-4140-4E99-9AB7-209367F6BF95}"/>
                  </a:ext>
                </a:extLst>
              </p:cNvPr>
              <p:cNvSpPr txBox="1"/>
              <p:nvPr/>
            </p:nvSpPr>
            <p:spPr>
              <a:xfrm>
                <a:off x="762000" y="2977922"/>
                <a:ext cx="975360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∆</m:t>
                    </m:r>
                  </m:oMath>
                </a14:m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Q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পরিমান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তাপশক্তি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সরবরাহ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করার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ফলে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যদি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কোন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সিস্টেমের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অন্তস্থ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শক্তির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পরিবর্তন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∆</m:t>
                    </m:r>
                    <m:r>
                      <a:rPr lang="en-US" sz="36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𝑼</m:t>
                    </m:r>
                  </m:oMath>
                </a14:m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সিস্টেম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কতৃক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পরিবেশের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উপর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বাহ্যিক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কাজ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∆</m:t>
                    </m:r>
                    <m:r>
                      <a:rPr lang="en-US" sz="36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𝑾</m:t>
                    </m:r>
                  </m:oMath>
                </a14:m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তাহলে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∆</m:t>
                    </m:r>
                  </m:oMath>
                </a14:m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Q  = </a:t>
                </a:r>
                <a14:m>
                  <m:oMath xmlns:m="http://schemas.openxmlformats.org/officeDocument/2006/math">
                    <m:r>
                      <a:rPr lang="en-US" sz="36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∆</m:t>
                    </m:r>
                    <m:r>
                      <a:rPr lang="en-US" sz="36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𝑼</m:t>
                    </m:r>
                  </m:oMath>
                </a14:m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+ </a:t>
                </a:r>
                <a14:m>
                  <m:oMath xmlns:m="http://schemas.openxmlformats.org/officeDocument/2006/math">
                    <m:r>
                      <a:rPr lang="en-US" sz="36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∆</m:t>
                    </m:r>
                    <m:r>
                      <a:rPr lang="en-US" sz="36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𝑾</m:t>
                    </m:r>
                  </m:oMath>
                </a14:m>
                <a:endParaRPr lang="en-US" sz="36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21C9966-4140-4E99-9AB7-209367F6BF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977922"/>
                <a:ext cx="9753600" cy="1754326"/>
              </a:xfrm>
              <a:prstGeom prst="rect">
                <a:avLst/>
              </a:prstGeom>
              <a:blipFill>
                <a:blip r:embed="rId2"/>
                <a:stretch>
                  <a:fillRect l="-1875" t="-4878" r="-500" b="-13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39DB81-1776-4284-88A6-50E8A886A0C5}"/>
                  </a:ext>
                </a:extLst>
              </p:cNvPr>
              <p:cNvSpPr txBox="1"/>
              <p:nvPr/>
            </p:nvSpPr>
            <p:spPr>
              <a:xfrm>
                <a:off x="381000" y="5370607"/>
                <a:ext cx="10896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ক্ষুদ্রাদি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ক্ষুদ্র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পরিবর্তনের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জন্য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সমীকরনটিকে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লিখা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যায়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𝒅</m:t>
                    </m:r>
                  </m:oMath>
                </a14:m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Q 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d</m:t>
                    </m:r>
                    <m:r>
                      <a:rPr lang="en-US" sz="36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𝒖</m:t>
                    </m:r>
                  </m:oMath>
                </a14:m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+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d</m:t>
                    </m:r>
                    <m:r>
                      <a:rPr lang="en-US" sz="36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𝑾</m:t>
                    </m:r>
                  </m:oMath>
                </a14:m>
                <a:endParaRPr lang="en-US" sz="36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39DB81-1776-4284-88A6-50E8A886A0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370607"/>
                <a:ext cx="10896600" cy="646331"/>
              </a:xfrm>
              <a:prstGeom prst="rect">
                <a:avLst/>
              </a:prstGeom>
              <a:blipFill>
                <a:blip r:embed="rId3"/>
                <a:stretch>
                  <a:fillRect l="-1735" t="-12264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7763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0D6A385-437A-4DE9-A574-6FF37C3FA9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699891"/>
              </p:ext>
            </p:extLst>
          </p:nvPr>
        </p:nvGraphicFramePr>
        <p:xfrm>
          <a:off x="2209800" y="1066800"/>
          <a:ext cx="9829000" cy="339482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980305">
                  <a:extLst>
                    <a:ext uri="{9D8B030D-6E8A-4147-A177-3AD203B41FA5}">
                      <a16:colId xmlns:a16="http://schemas.microsoft.com/office/drawing/2014/main" val="3314347978"/>
                    </a:ext>
                  </a:extLst>
                </a:gridCol>
                <a:gridCol w="4848695">
                  <a:extLst>
                    <a:ext uri="{9D8B030D-6E8A-4147-A177-3AD203B41FA5}">
                      <a16:colId xmlns:a16="http://schemas.microsoft.com/office/drawing/2014/main" val="1813277445"/>
                    </a:ext>
                  </a:extLst>
                </a:gridCol>
              </a:tblGrid>
              <a:tr h="65948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NikoshBAN" panose="02000000000000000000"/>
                        </a:rPr>
                        <a:t>ধনাত্বক</a:t>
                      </a:r>
                      <a:endParaRPr lang="en-US" sz="2400" dirty="0">
                        <a:latin typeface="NikoshBAN" panose="020000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NikoshBAN" panose="02000000000000000000"/>
                        </a:rPr>
                        <a:t>ঋনাত্বক</a:t>
                      </a:r>
                      <a:endParaRPr lang="en-US" sz="2400" dirty="0">
                        <a:latin typeface="NikoshBAN" panose="0200000000000000000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130855"/>
                  </a:ext>
                </a:extLst>
              </a:tr>
              <a:tr h="1034587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latin typeface="NikoshBAN" panose="02000000000000000000"/>
                        </a:rPr>
                        <a:t>যখন</a:t>
                      </a:r>
                      <a:r>
                        <a:rPr lang="en-US" sz="2400" dirty="0">
                          <a:latin typeface="NikoshBAN" panose="0200000000000000000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/>
                        </a:rPr>
                        <a:t>সিস্টেমে</a:t>
                      </a:r>
                      <a:r>
                        <a:rPr lang="en-US" sz="2400" dirty="0">
                          <a:latin typeface="NikoshBAN" panose="0200000000000000000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/>
                        </a:rPr>
                        <a:t>তাপ</a:t>
                      </a:r>
                      <a:r>
                        <a:rPr lang="en-US" sz="2400" dirty="0">
                          <a:latin typeface="NikoshBAN" panose="0200000000000000000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/>
                        </a:rPr>
                        <a:t>সরবরাহ</a:t>
                      </a:r>
                      <a:r>
                        <a:rPr lang="en-US" sz="2400" dirty="0">
                          <a:latin typeface="NikoshBAN" panose="0200000000000000000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/>
                        </a:rPr>
                        <a:t>করা</a:t>
                      </a:r>
                      <a:r>
                        <a:rPr lang="en-US" sz="2400" dirty="0">
                          <a:latin typeface="NikoshBAN" panose="0200000000000000000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/>
                        </a:rPr>
                        <a:t>হয়</a:t>
                      </a:r>
                      <a:r>
                        <a:rPr lang="en-US" sz="2400" dirty="0">
                          <a:latin typeface="NikoshBAN" panose="02000000000000000000"/>
                        </a:rPr>
                        <a:t>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latin typeface="NikoshBAN" panose="02000000000000000000"/>
                        </a:rPr>
                        <a:t>যখন</a:t>
                      </a:r>
                      <a:r>
                        <a:rPr lang="en-US" sz="2400" dirty="0">
                          <a:latin typeface="NikoshBAN" panose="0200000000000000000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/>
                        </a:rPr>
                        <a:t>সিস্টেম</a:t>
                      </a:r>
                      <a:r>
                        <a:rPr lang="en-US" sz="2400" dirty="0">
                          <a:latin typeface="NikoshBAN" panose="0200000000000000000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/>
                        </a:rPr>
                        <a:t>তাপ</a:t>
                      </a:r>
                      <a:r>
                        <a:rPr lang="en-US" sz="2400" dirty="0">
                          <a:latin typeface="NikoshBAN" panose="0200000000000000000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/>
                        </a:rPr>
                        <a:t>হারায়</a:t>
                      </a:r>
                      <a:endParaRPr lang="en-US" sz="2400" dirty="0">
                        <a:latin typeface="NikoshBAN" panose="0200000000000000000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0832613"/>
                  </a:ext>
                </a:extLst>
              </a:tr>
              <a:tr h="788784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latin typeface="NikoshBAN" panose="02000000000000000000"/>
                        </a:rPr>
                        <a:t>সিস্টেমের</a:t>
                      </a:r>
                      <a:r>
                        <a:rPr lang="en-US" sz="2400" dirty="0">
                          <a:latin typeface="NikoshBAN" panose="0200000000000000000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/>
                        </a:rPr>
                        <a:t>অন্তস্থ</a:t>
                      </a:r>
                      <a:r>
                        <a:rPr lang="en-US" sz="2400" dirty="0">
                          <a:latin typeface="NikoshBAN" panose="0200000000000000000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/>
                        </a:rPr>
                        <a:t>শক্তি</a:t>
                      </a:r>
                      <a:r>
                        <a:rPr lang="en-US" sz="2400" dirty="0">
                          <a:latin typeface="NikoshBAN" panose="0200000000000000000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/>
                        </a:rPr>
                        <a:t>বৃদ্ধি</a:t>
                      </a:r>
                      <a:r>
                        <a:rPr lang="en-US" sz="2400" dirty="0">
                          <a:latin typeface="NikoshBAN" panose="0200000000000000000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/>
                        </a:rPr>
                        <a:t>পেলে</a:t>
                      </a:r>
                      <a:r>
                        <a:rPr lang="en-US" sz="2400" dirty="0">
                          <a:latin typeface="NikoshBAN" panose="02000000000000000000"/>
                        </a:rPr>
                        <a:t>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latin typeface="NikoshBAN" panose="02000000000000000000"/>
                        </a:rPr>
                        <a:t>সিস্টেমের</a:t>
                      </a:r>
                      <a:r>
                        <a:rPr lang="en-US" sz="2400" dirty="0">
                          <a:latin typeface="NikoshBAN" panose="0200000000000000000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/>
                        </a:rPr>
                        <a:t>অন্তঃস্থ</a:t>
                      </a:r>
                      <a:r>
                        <a:rPr lang="en-US" sz="2400" dirty="0">
                          <a:latin typeface="NikoshBAN" panose="0200000000000000000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/>
                        </a:rPr>
                        <a:t>শক্তি</a:t>
                      </a:r>
                      <a:r>
                        <a:rPr lang="en-US" sz="2400" dirty="0">
                          <a:latin typeface="NikoshBAN" panose="0200000000000000000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/>
                        </a:rPr>
                        <a:t>হ্রাস</a:t>
                      </a:r>
                      <a:r>
                        <a:rPr lang="en-US" sz="2400" dirty="0">
                          <a:latin typeface="NikoshBAN" panose="0200000000000000000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/>
                        </a:rPr>
                        <a:t>পেলে</a:t>
                      </a:r>
                      <a:r>
                        <a:rPr lang="en-US" sz="2400" dirty="0">
                          <a:latin typeface="NikoshBAN" panose="02000000000000000000"/>
                        </a:rPr>
                        <a:t>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9184"/>
                  </a:ext>
                </a:extLst>
              </a:tr>
              <a:tr h="911967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latin typeface="NikoshBAN" panose="02000000000000000000"/>
                        </a:rPr>
                        <a:t>সিস্টেম</a:t>
                      </a:r>
                      <a:r>
                        <a:rPr lang="en-US" sz="2400" dirty="0">
                          <a:latin typeface="NikoshBAN" panose="0200000000000000000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</a:rPr>
                        <a:t>কর্তৃক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</a:rPr>
                        <a:t>কাজ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</a:rPr>
                        <a:t>সম্পাদিত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</a:rPr>
                        <a:t>হলে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</a:rPr>
                        <a:t>।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NikoshBAN" panose="020000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latin typeface="NikoshBAN" panose="02000000000000000000"/>
                        </a:rPr>
                        <a:t>সিস্টেমের</a:t>
                      </a:r>
                      <a:r>
                        <a:rPr lang="en-US" sz="2400" dirty="0">
                          <a:latin typeface="NikoshBAN" panose="02000000000000000000"/>
                        </a:rPr>
                        <a:t> ** </a:t>
                      </a:r>
                      <a:r>
                        <a:rPr lang="en-US" sz="2400" dirty="0" err="1">
                          <a:latin typeface="NikoshBAN" panose="02000000000000000000"/>
                        </a:rPr>
                        <a:t>কাজ</a:t>
                      </a:r>
                      <a:r>
                        <a:rPr lang="en-US" sz="2400" dirty="0">
                          <a:latin typeface="NikoshBAN" panose="0200000000000000000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/>
                        </a:rPr>
                        <a:t>সম্পাদিত</a:t>
                      </a:r>
                      <a:r>
                        <a:rPr lang="en-US" sz="2400" dirty="0">
                          <a:latin typeface="NikoshBAN" panose="0200000000000000000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/>
                        </a:rPr>
                        <a:t>হলে</a:t>
                      </a:r>
                      <a:r>
                        <a:rPr lang="en-US" sz="2400" dirty="0">
                          <a:latin typeface="NikoshBAN" panose="02000000000000000000"/>
                        </a:rPr>
                        <a:t>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48504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4A86174-8E7C-4113-BB4C-EC2D011EAE01}"/>
                  </a:ext>
                </a:extLst>
              </p:cNvPr>
              <p:cNvSpPr/>
              <p:nvPr/>
            </p:nvSpPr>
            <p:spPr>
              <a:xfrm>
                <a:off x="1599156" y="1683977"/>
                <a:ext cx="609600" cy="10668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∆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𝑸</m:t>
                      </m:r>
                    </m:oMath>
                  </m:oMathPara>
                </a14:m>
                <a:endPara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4A86174-8E7C-4113-BB4C-EC2D011EAE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156" y="1683977"/>
                <a:ext cx="609600" cy="1066800"/>
              </a:xfrm>
              <a:prstGeom prst="rect">
                <a:avLst/>
              </a:prstGeom>
              <a:blipFill>
                <a:blip r:embed="rId3"/>
                <a:stretch>
                  <a:fillRect l="-5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CF41312-6557-4FF6-9A26-3D6351C9A160}"/>
              </a:ext>
            </a:extLst>
          </p:cNvPr>
          <p:cNvSpPr/>
          <p:nvPr/>
        </p:nvSpPr>
        <p:spPr>
          <a:xfrm>
            <a:off x="1600200" y="3547224"/>
            <a:ext cx="6096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D259BF-2892-4741-AB22-BC8C9600DFEA}"/>
              </a:ext>
            </a:extLst>
          </p:cNvPr>
          <p:cNvSpPr/>
          <p:nvPr/>
        </p:nvSpPr>
        <p:spPr>
          <a:xfrm>
            <a:off x="1599156" y="2632824"/>
            <a:ext cx="6096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9D05101-0B46-4399-887C-778C56BF88D8}"/>
                  </a:ext>
                </a:extLst>
              </p:cNvPr>
              <p:cNvSpPr/>
              <p:nvPr/>
            </p:nvSpPr>
            <p:spPr>
              <a:xfrm>
                <a:off x="1599156" y="2635182"/>
                <a:ext cx="609600" cy="10668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∆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𝑼</m:t>
                      </m:r>
                    </m:oMath>
                  </m:oMathPara>
                </a14:m>
                <a:endPara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9D05101-0B46-4399-887C-778C56BF88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156" y="2635182"/>
                <a:ext cx="609600" cy="10668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F6B3BC6-A47D-482A-B8A8-80525C15BF2B}"/>
                  </a:ext>
                </a:extLst>
              </p:cNvPr>
              <p:cNvSpPr/>
              <p:nvPr/>
            </p:nvSpPr>
            <p:spPr>
              <a:xfrm>
                <a:off x="1739030" y="3718413"/>
                <a:ext cx="456156" cy="740854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∆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𝑾</m:t>
                      </m:r>
                    </m:oMath>
                  </m:oMathPara>
                </a14:m>
                <a:endPara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F6B3BC6-A47D-482A-B8A8-80525C15BF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9030" y="3718413"/>
                <a:ext cx="456156" cy="740854"/>
              </a:xfrm>
              <a:prstGeom prst="rect">
                <a:avLst/>
              </a:prstGeom>
              <a:blipFill>
                <a:blip r:embed="rId5"/>
                <a:stretch>
                  <a:fillRect l="-26923" r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D38DDA8-6F7E-4BD3-AE52-F13B6D9EC0D5}"/>
              </a:ext>
            </a:extLst>
          </p:cNvPr>
          <p:cNvCxnSpPr/>
          <p:nvPr/>
        </p:nvCxnSpPr>
        <p:spPr>
          <a:xfrm>
            <a:off x="2208756" y="1066800"/>
            <a:ext cx="0" cy="6171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2B16733-93C6-4332-94F3-B6C8D6FF0F81}"/>
              </a:ext>
            </a:extLst>
          </p:cNvPr>
          <p:cNvCxnSpPr>
            <a:cxnSpLocks/>
          </p:cNvCxnSpPr>
          <p:nvPr/>
        </p:nvCxnSpPr>
        <p:spPr>
          <a:xfrm>
            <a:off x="7124300" y="1104900"/>
            <a:ext cx="37700" cy="3318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5680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>
    <a:spDef>
      <a:spPr>
        <a:solidFill>
          <a:srgbClr val="00B0F0"/>
        </a:solidFill>
      </a:spPr>
      <a:bodyPr rtlCol="0" anchor="ctr"/>
      <a:lstStyle>
        <a:defPPr algn="ctr">
          <a:defRPr sz="4000" b="1" dirty="0" err="1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2749</TotalTime>
  <Words>667</Words>
  <Application>Microsoft Office PowerPoint</Application>
  <PresentationFormat>Widescreen</PresentationFormat>
  <Paragraphs>86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Cambria Math</vt:lpstr>
      <vt:lpstr>Garamond</vt:lpstr>
      <vt:lpstr>NikoshBAN</vt:lpstr>
      <vt:lpstr>Times New Roman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131</cp:revision>
  <dcterms:created xsi:type="dcterms:W3CDTF">2006-08-16T00:00:00Z</dcterms:created>
  <dcterms:modified xsi:type="dcterms:W3CDTF">2021-08-15T13:21:29Z</dcterms:modified>
</cp:coreProperties>
</file>