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1.jpg" ContentType="image/png"/>
  <Override PartName="/ppt/media/image12.jpg" ContentType="image/png"/>
  <Override PartName="/ppt/notesSlides/notesSlide4.xml" ContentType="application/vnd.openxmlformats-officedocument.presentationml.notesSlide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4"/>
  </p:notesMasterIdLst>
  <p:sldIdLst>
    <p:sldId id="256" r:id="rId4"/>
    <p:sldId id="257" r:id="rId5"/>
    <p:sldId id="258" r:id="rId6"/>
    <p:sldId id="260" r:id="rId7"/>
    <p:sldId id="261" r:id="rId8"/>
    <p:sldId id="262" r:id="rId9"/>
    <p:sldId id="278" r:id="rId10"/>
    <p:sldId id="271" r:id="rId11"/>
    <p:sldId id="263" r:id="rId12"/>
    <p:sldId id="277" r:id="rId13"/>
    <p:sldId id="272" r:id="rId14"/>
    <p:sldId id="265" r:id="rId15"/>
    <p:sldId id="267" r:id="rId16"/>
    <p:sldId id="279" r:id="rId17"/>
    <p:sldId id="280" r:id="rId18"/>
    <p:sldId id="270" r:id="rId19"/>
    <p:sldId id="273" r:id="rId20"/>
    <p:sldId id="274" r:id="rId21"/>
    <p:sldId id="275" r:id="rId22"/>
    <p:sldId id="276" r:id="rId23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D93"/>
    <a:srgbClr val="A40000"/>
    <a:srgbClr val="000000"/>
    <a:srgbClr val="24BE1C"/>
    <a:srgbClr val="C80000"/>
    <a:srgbClr val="3C1B55"/>
    <a:srgbClr val="672E92"/>
    <a:srgbClr val="461F63"/>
    <a:srgbClr val="552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74" autoAdjust="0"/>
  </p:normalViewPr>
  <p:slideViewPr>
    <p:cSldViewPr>
      <p:cViewPr varScale="1">
        <p:scale>
          <a:sx n="69" d="100"/>
          <a:sy n="69" d="100"/>
        </p:scale>
        <p:origin x="822" y="7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3CE17-D6B8-4151-A2DB-9D6DCDB9237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93DB0-50B7-44EC-877F-4D7F4D6B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1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3DB0-50B7-44EC-877F-4D7F4D6B9B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3DB0-50B7-44EC-877F-4D7F4D6B9B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4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bn-IN" baseline="0" dirty="0" smtClean="0"/>
              <a:t>গবেষণা আইসিটি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</a:t>
            </a:r>
            <a:r>
              <a:rPr lang="en-US" baseline="0" dirty="0" smtClean="0"/>
              <a:t> 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3DB0-50B7-44EC-877F-4D7F4D6B9B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2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3DB0-50B7-44EC-877F-4D7F4D6B9B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5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1" y="2130429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1" y="274642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2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175" y="2130425"/>
            <a:ext cx="101028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763" y="3886200"/>
            <a:ext cx="832167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9C14-E87B-427D-BABD-C117360433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A7A9-08C7-4E7C-ACE1-83AC117F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0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9C14-E87B-427D-BABD-C117360433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A7A9-08C7-4E7C-ACE1-83AC117F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5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4406900"/>
            <a:ext cx="101028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800" y="2906713"/>
            <a:ext cx="101028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9C14-E87B-427D-BABD-C117360433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A7A9-08C7-4E7C-ACE1-83AC117F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96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600200"/>
            <a:ext cx="52736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0200"/>
            <a:ext cx="52736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9C14-E87B-427D-BABD-C117360433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A7A9-08C7-4E7C-ACE1-83AC117F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5" y="1535113"/>
            <a:ext cx="52530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5" y="2174875"/>
            <a:ext cx="52530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850" y="1535113"/>
            <a:ext cx="5254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850" y="2174875"/>
            <a:ext cx="5254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9C14-E87B-427D-BABD-C117360433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A7A9-08C7-4E7C-ACE1-83AC117F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86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9C14-E87B-427D-BABD-C117360433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A7A9-08C7-4E7C-ACE1-83AC117F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13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9C14-E87B-427D-BABD-C117360433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A7A9-08C7-4E7C-ACE1-83AC117F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8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3050"/>
            <a:ext cx="3911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1435100"/>
            <a:ext cx="3911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9C14-E87B-427D-BABD-C117360433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A7A9-08C7-4E7C-ACE1-83AC117F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450" y="4800600"/>
            <a:ext cx="71326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0450" y="612775"/>
            <a:ext cx="71326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450" y="5367338"/>
            <a:ext cx="71326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9C14-E87B-427D-BABD-C117360433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A7A9-08C7-4E7C-ACE1-83AC117F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6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9C14-E87B-427D-BABD-C117360433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A7A9-08C7-4E7C-ACE1-83AC117F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4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538" y="274638"/>
            <a:ext cx="267493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274638"/>
            <a:ext cx="78724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9C14-E87B-427D-BABD-C117360433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A7A9-08C7-4E7C-ACE1-83AC117F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39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175" y="2130425"/>
            <a:ext cx="101028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763" y="3886200"/>
            <a:ext cx="832167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3DB-F6FC-49D7-A3F8-6869FEA827B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8001-882D-49EF-A9EB-CFEC517E9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03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3DB-F6FC-49D7-A3F8-6869FEA827B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8001-882D-49EF-A9EB-CFEC517E9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4406900"/>
            <a:ext cx="101028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800" y="2906713"/>
            <a:ext cx="101028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3DB-F6FC-49D7-A3F8-6869FEA827B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8001-882D-49EF-A9EB-CFEC517E9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55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600200"/>
            <a:ext cx="52736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0200"/>
            <a:ext cx="52736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3DB-F6FC-49D7-A3F8-6869FEA827B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8001-882D-49EF-A9EB-CFEC517E9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3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5" y="1535113"/>
            <a:ext cx="52530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5" y="2174875"/>
            <a:ext cx="52530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850" y="1535113"/>
            <a:ext cx="5254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850" y="2174875"/>
            <a:ext cx="5254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3DB-F6FC-49D7-A3F8-6869FEA827B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8001-882D-49EF-A9EB-CFEC517E9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39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3DB-F6FC-49D7-A3F8-6869FEA827B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8001-882D-49EF-A9EB-CFEC517E9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17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3DB-F6FC-49D7-A3F8-6869FEA827B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8001-882D-49EF-A9EB-CFEC517E9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4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3050"/>
            <a:ext cx="3911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1435100"/>
            <a:ext cx="3911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3DB-F6FC-49D7-A3F8-6869FEA827B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8001-882D-49EF-A9EB-CFEC517E9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92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450" y="4800600"/>
            <a:ext cx="71326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0450" y="612775"/>
            <a:ext cx="71326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450" y="5367338"/>
            <a:ext cx="71326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3DB-F6FC-49D7-A3F8-6869FEA827B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8001-882D-49EF-A9EB-CFEC517E9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38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3DB-F6FC-49D7-A3F8-6869FEA827B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8001-882D-49EF-A9EB-CFEC517E9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35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538" y="274638"/>
            <a:ext cx="267493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274638"/>
            <a:ext cx="78724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3DB-F6FC-49D7-A3F8-6869FEA827B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8001-882D-49EF-A9EB-CFEC517E9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5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4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4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535113"/>
            <a:ext cx="52522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174875"/>
            <a:ext cx="52522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" y="0"/>
            <a:ext cx="11887200" cy="6858000"/>
            <a:chOff x="1" y="0"/>
            <a:chExt cx="118872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1" y="0"/>
              <a:ext cx="11887200" cy="6858000"/>
            </a:xfrm>
            <a:prstGeom prst="rect">
              <a:avLst/>
            </a:prstGeom>
            <a:noFill/>
            <a:ln w="57150">
              <a:solidFill>
                <a:srgbClr val="C80000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1" y="76200"/>
              <a:ext cx="11734800" cy="6682154"/>
            </a:xfrm>
            <a:prstGeom prst="rect">
              <a:avLst/>
            </a:prstGeom>
            <a:noFill/>
            <a:ln w="82550">
              <a:solidFill>
                <a:srgbClr val="7030A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hardEdg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2400" y="152400"/>
              <a:ext cx="11550812" cy="65085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589" y="171990"/>
            <a:ext cx="1753680" cy="156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6909" y="5047709"/>
            <a:ext cx="1753680" cy="156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0" y="5181600"/>
            <a:ext cx="1753680" cy="156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82200" y="152401"/>
            <a:ext cx="1753680" cy="156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73054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6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6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6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4"/>
            <a:ext cx="106984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4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1" y="6356354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4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9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5" y="1600200"/>
            <a:ext cx="10699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3725" y="6356350"/>
            <a:ext cx="2774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29C14-E87B-427D-BABD-C117360433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0825" y="6356350"/>
            <a:ext cx="376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0A7A9-08C7-4E7C-ACE1-83AC117F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2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9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5" y="1600200"/>
            <a:ext cx="10699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3725" y="6356350"/>
            <a:ext cx="2774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F53DB-F6FC-49D7-A3F8-6869FEA827B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0825" y="6356350"/>
            <a:ext cx="376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8001-882D-49EF-A9EB-CFEC517E9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8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36964"/>
            <a:ext cx="7620000" cy="5162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ross"/>
          </a:sp3d>
        </p:spPr>
      </p:pic>
      <p:sp>
        <p:nvSpPr>
          <p:cNvPr id="7" name="Rectangle 6"/>
          <p:cNvSpPr/>
          <p:nvPr/>
        </p:nvSpPr>
        <p:spPr>
          <a:xfrm>
            <a:off x="1752600" y="448270"/>
            <a:ext cx="820596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1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268069"/>
            <a:ext cx="3716849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>
                  <a:solidFill>
                    <a:schemeClr val="tx1">
                      <a:alpha val="98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গবেষণার ক্ষেত্রেসমূহ </a:t>
            </a:r>
            <a:r>
              <a:rPr lang="en-US" sz="3200" b="1" dirty="0" smtClean="0">
                <a:ln>
                  <a:solidFill>
                    <a:schemeClr val="tx1">
                      <a:alpha val="98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n>
                  <a:solidFill>
                    <a:schemeClr val="tx1">
                      <a:alpha val="98000"/>
                    </a:schemeClr>
                  </a:solidFill>
                </a:ln>
              </a:rPr>
              <a:t>  </a:t>
            </a:r>
            <a:endParaRPr lang="en-US" dirty="0">
              <a:ln>
                <a:solidFill>
                  <a:schemeClr val="tx1">
                    <a:alpha val="98000"/>
                  </a:schemeClr>
                </a:solidFill>
              </a:ln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10217119" cy="5181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1" name="TextBox 20"/>
          <p:cNvSpPr txBox="1"/>
          <p:nvPr/>
        </p:nvSpPr>
        <p:spPr>
          <a:xfrm>
            <a:off x="5181600" y="610292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প্রযুক্তি গবেষণা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399"/>
            <a:ext cx="10439400" cy="52023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30" name="TextBox 29"/>
          <p:cNvSpPr txBox="1"/>
          <p:nvPr/>
        </p:nvSpPr>
        <p:spPr>
          <a:xfrm>
            <a:off x="5202382" y="612370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বিজ্ঞান গবেষণা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5207669" cy="5181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3469" y="914400"/>
            <a:ext cx="5230075" cy="5181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181600" y="611678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চিকিৎসা গবেষণা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5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14398"/>
            <a:ext cx="10006006" cy="523008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383503" y="6137558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 নিয়েই গবেষণা করুক না কেন তা সকল গবেষণা নির্ভর করে তথ্যপ্রযুক্তির উপর।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96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30" grpId="0"/>
      <p:bldP spid="30" grpId="1"/>
      <p:bldP spid="33" grpId="0"/>
      <p:bldP spid="33" grpId="1"/>
      <p:bldP spid="35" grpId="0"/>
      <p:bldP spid="3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05810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6324600"/>
            <a:ext cx="1901754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ZAHIDUL ISLAM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84491"/>
            <a:ext cx="7930679" cy="414362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981200" y="5410200"/>
            <a:ext cx="8001000" cy="1120728"/>
            <a:chOff x="191827" y="4077117"/>
            <a:chExt cx="11531013" cy="1837526"/>
          </a:xfrm>
        </p:grpSpPr>
        <p:sp>
          <p:nvSpPr>
            <p:cNvPr id="15" name="Chevron 14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15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16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7"/>
            <p:cNvSpPr/>
            <p:nvPr/>
          </p:nvSpPr>
          <p:spPr>
            <a:xfrm>
              <a:off x="4779392" y="4341177"/>
              <a:ext cx="2550512" cy="1303435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19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1749015" y="4496908"/>
              <a:ext cx="9095271" cy="1038092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457200" indent="-45720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গবেষণার ক্ষেত্রসমূহ </a:t>
              </a:r>
              <a:r>
                <a:rPr lang="bn-IN" sz="2800" b="1" dirty="0">
                  <a:solidFill>
                    <a:schemeClr val="tx1">
                      <a:alpha val="98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হ্নি</a:t>
              </a:r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IN" sz="2800" b="1" dirty="0">
                  <a:solidFill>
                    <a:schemeClr val="tx1">
                      <a:alpha val="98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করে</a:t>
              </a:r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খাতায় লিখ</a:t>
              </a:r>
              <a:r>
                <a:rPr 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995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953000" y="1371600"/>
            <a:ext cx="2362200" cy="737175"/>
          </a:xfrm>
          <a:prstGeom prst="round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>
                  <a:solidFill>
                    <a:schemeClr val="tx1">
                      <a:alpha val="98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340309" y="304800"/>
            <a:ext cx="3310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4000" b="1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4000" b="1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9388" y="311727"/>
            <a:ext cx="3012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000" b="1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r>
              <a:rPr lang="en-US" sz="4000" b="1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bn-IN" sz="4000" b="1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529840" y="2057400"/>
            <a:ext cx="7284720" cy="2089958"/>
            <a:chOff x="2529840" y="2133600"/>
            <a:chExt cx="7284720" cy="2089958"/>
          </a:xfrm>
        </p:grpSpPr>
        <p:sp>
          <p:nvSpPr>
            <p:cNvPr id="21" name="Rectangle 20"/>
            <p:cNvSpPr/>
            <p:nvPr/>
          </p:nvSpPr>
          <p:spPr>
            <a:xfrm>
              <a:off x="2668524" y="3047238"/>
              <a:ext cx="7007352" cy="184404"/>
            </a:xfrm>
            <a:prstGeom prst="rect">
              <a:avLst/>
            </a:prstGeom>
            <a:gradFill flip="none" rotWithShape="1">
              <a:gsLst>
                <a:gs pos="77712">
                  <a:srgbClr val="FF0000"/>
                </a:gs>
                <a:gs pos="53000">
                  <a:schemeClr val="accent5"/>
                </a:gs>
                <a:gs pos="0">
                  <a:schemeClr val="accent6"/>
                </a:gs>
                <a:gs pos="26000">
                  <a:srgbClr val="00B050"/>
                </a:gs>
                <a:gs pos="100000">
                  <a:srgbClr val="7030A0"/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63158" y="2133600"/>
              <a:ext cx="202844" cy="1005840"/>
            </a:xfrm>
            <a:prstGeom prst="rect">
              <a:avLst/>
            </a:prstGeom>
            <a:gradFill flip="none" rotWithShape="1">
              <a:gsLst>
                <a:gs pos="77712">
                  <a:srgbClr val="FF0000"/>
                </a:gs>
                <a:gs pos="53000">
                  <a:schemeClr val="accent5"/>
                </a:gs>
                <a:gs pos="0">
                  <a:srgbClr val="00B0F0"/>
                </a:gs>
                <a:gs pos="26000">
                  <a:srgbClr val="00B050"/>
                </a:gs>
                <a:gs pos="100000">
                  <a:srgbClr val="7030A0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2529840" y="3037540"/>
              <a:ext cx="379476" cy="1165098"/>
            </a:xfrm>
            <a:prstGeom prst="downArrow">
              <a:avLst/>
            </a:prstGeom>
            <a:gradFill flip="none" rotWithShape="1">
              <a:gsLst>
                <a:gs pos="77712">
                  <a:srgbClr val="FF0000"/>
                </a:gs>
                <a:gs pos="53000">
                  <a:schemeClr val="accent5"/>
                </a:gs>
                <a:gs pos="0">
                  <a:srgbClr val="7030A0"/>
                </a:gs>
                <a:gs pos="26000">
                  <a:srgbClr val="7030A0"/>
                </a:gs>
                <a:gs pos="100000">
                  <a:srgbClr val="7030A0"/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9435084" y="3037540"/>
              <a:ext cx="379476" cy="1186018"/>
            </a:xfrm>
            <a:prstGeom prst="downArrow">
              <a:avLst/>
            </a:prstGeom>
            <a:gradFill flip="none" rotWithShape="1">
              <a:gsLst>
                <a:gs pos="77712">
                  <a:srgbClr val="FF0000"/>
                </a:gs>
                <a:gs pos="53000">
                  <a:schemeClr val="accent5"/>
                </a:gs>
                <a:gs pos="0">
                  <a:schemeClr val="accent6"/>
                </a:gs>
                <a:gs pos="26000">
                  <a:schemeClr val="accent6"/>
                </a:gs>
                <a:gs pos="100000">
                  <a:schemeClr val="accent6"/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752600" y="4153620"/>
            <a:ext cx="1981200" cy="835081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bn-IN" sz="4000" b="1" dirty="0" smtClean="0">
                <a:effectLst>
                  <a:glow>
                    <a:schemeClr val="accent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তাত্ত্বিক </a:t>
            </a:r>
            <a:endParaRPr lang="en-US" sz="4000" b="1" dirty="0">
              <a:effectLst>
                <a:glow>
                  <a:schemeClr val="accent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610600" y="4158962"/>
            <a:ext cx="1981200" cy="829740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1"/>
      <p:bldP spid="18" grpId="0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61423" y="268069"/>
            <a:ext cx="3985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তাত্ত্বিক</a:t>
            </a:r>
            <a:r>
              <a:rPr lang="en-US" sz="3600" b="1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3600" b="1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b="1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18" r="2671" b="6250"/>
          <a:stretch/>
        </p:blipFill>
        <p:spPr bwMode="auto">
          <a:xfrm>
            <a:off x="991057" y="900545"/>
            <a:ext cx="9981743" cy="51192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997714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তাত্ত্বিক গবেষণাতে গবেষকরা একটা বিষয়ের তাত্ত্বিক অংশটুকু নিয়ে চিন্তা ভাবনা করেন এবং সেজন্যে তাদের কে কম্পিউটারের উপরে নির্ভর করতে হয়।  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838200"/>
            <a:ext cx="9372601" cy="5195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6082145"/>
            <a:ext cx="1021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গবেষণার কাজটুকু ঠিকভাবে অগ্রসর হচ্ছে কি না সেটা দেখার জন্যে তাদেরকে তথ্যের সাথে মিলিয়ে দেখতে হ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য়</a:t>
            </a:r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7" y="879764"/>
            <a:ext cx="9947563" cy="5117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7303" y="6086095"/>
            <a:ext cx="9665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 সকল তথ্য বিশাল ডেটাবেস তথ্যের সাথে যোগাযোগ রখার জন্যে আইসিটি ব্যবহার করতে হয়।  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6" y="897569"/>
            <a:ext cx="9926784" cy="5112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3" name="TextBox 12"/>
          <p:cNvSpPr txBox="1"/>
          <p:nvPr/>
        </p:nvSpPr>
        <p:spPr>
          <a:xfrm>
            <a:off x="1371600" y="6096000"/>
            <a:ext cx="9665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ডেটাবেস এর সকল তথ্যে তথ্য ও যোগাযোগ প্রযুক্তি ব্যবহার করতে হয়।   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3"/>
          <a:stretch/>
        </p:blipFill>
        <p:spPr bwMode="auto">
          <a:xfrm>
            <a:off x="1025236" y="908447"/>
            <a:ext cx="9947564" cy="51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18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8" grpId="0"/>
      <p:bldP spid="8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50630" y="268069"/>
            <a:ext cx="4406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3600" b="1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3600" b="1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b="1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5103" y="6183948"/>
            <a:ext cx="684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ল্যাবরেটরিতে ব্যবহারিক গবেষণা করতে হয়।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02652"/>
            <a:ext cx="9564230" cy="52695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838200"/>
            <a:ext cx="10058400" cy="53457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6" name="TextBox 15"/>
          <p:cNvSpPr txBox="1"/>
          <p:nvPr/>
        </p:nvSpPr>
        <p:spPr>
          <a:xfrm>
            <a:off x="2133600" y="6172200"/>
            <a:ext cx="821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ল্যাবরেটরিতে নানা রকম যন্ত্র ব্যবহার করে সেখানে পরীক্ষা-নিরীক্ষা করা হয়।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" y="838200"/>
            <a:ext cx="10058401" cy="53222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9" name="TextBox 18"/>
          <p:cNvSpPr txBox="1"/>
          <p:nvPr/>
        </p:nvSpPr>
        <p:spPr>
          <a:xfrm>
            <a:off x="609600" y="6229290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ল্যাবরেটরির নতুন নতুন যন্ত্রপাতি তৈরি করা পরিচালনা কিংবা ব্যবহার করার জন্য বিজ্ঞানীরা সব সময় কম্পিউটার ব্যবহার করেন।    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33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  <p:bldP spid="16" grpId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48287" y="268069"/>
            <a:ext cx="4052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গবেষণায় আইসিটির ভূমিকা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8630879" cy="51816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0800" y="622929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কম্পিউটারের মতো কাজ করতে পারে এরকম ছোট ছোট মাইক্রো কন্ট্রোলার।       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76400" y="990600"/>
            <a:ext cx="8630878" cy="5181600"/>
            <a:chOff x="1115978" y="1765069"/>
            <a:chExt cx="7036287" cy="4267200"/>
          </a:xfrm>
        </p:grpSpPr>
        <p:pic>
          <p:nvPicPr>
            <p:cNvPr id="14" name="Picture 6" descr="http://www.extremedesignsonline.com/Site/FPGA_Emulation_files/droppedImag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978" y="1765069"/>
              <a:ext cx="7036287" cy="42672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ross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396453" y="3455215"/>
              <a:ext cx="2351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FPGA Silicon Emulation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14600" y="622929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Field-Programmable Gate Array</a:t>
            </a:r>
            <a:r>
              <a:rPr lang="en-US" sz="2000" dirty="0"/>
              <a:t> (</a:t>
            </a:r>
            <a:r>
              <a:rPr lang="en-US" sz="2000" b="1" dirty="0"/>
              <a:t>FPGA</a:t>
            </a:r>
            <a:r>
              <a:rPr lang="en-US" sz="2000" dirty="0" smtClean="0"/>
              <a:t>)</a:t>
            </a:r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8" descr="https://www.c64-wiki.com/images/thumb/f/f3/PLA_906114.jpg/280px-PLA_9061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3" y="990600"/>
            <a:ext cx="8617025" cy="5181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667000" y="622929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/>
              <a:t>Programmable Logic Array</a:t>
            </a:r>
            <a:r>
              <a:rPr lang="en-US" sz="2000" dirty="0"/>
              <a:t> (</a:t>
            </a:r>
            <a:r>
              <a:rPr lang="en-US" sz="2000" b="1" dirty="0"/>
              <a:t>PLA</a:t>
            </a:r>
            <a:r>
              <a:rPr lang="en-US" sz="2000" dirty="0" smtClean="0"/>
              <a:t>)</a:t>
            </a:r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14" descr="http://www.geek.com/wp-content/uploads/2011/06/K-Compu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990600"/>
            <a:ext cx="8630879" cy="5181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33400" y="6229290"/>
            <a:ext cx="1104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যন্ত্রের ভিতরে সেগুলো বসিয়ে দিয়ে যন্ত্রগুলোকে অনেক স্বয়ংক্রিয় করে গবেষণার পুরো কাজটি অনেক সহজ করে দেওয়া হয়।      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10" descr="http://www.teratechuganda.com/wp-content/uploads/2013/11/Computer-Network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470" y="961219"/>
            <a:ext cx="8637807" cy="505858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447800" y="594360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ব্যবহারিক গবেষণাতে নেটওয়ার্ক ব্যবহার করা যায় বলে বিজ্ঞানের অনেক গবেষণাতে আজকাল ল্যাবরেটরিতে বসে থাকতে হয় না, তারা অনেক দূর থেকে পরীক্ষাটি নিয়ন্ত্রণ করতে পারে।       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12" descr="https://vre.leidenuniv.nl/SiteAssets/V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73" y="999249"/>
            <a:ext cx="8617027" cy="51790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924300" y="622929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Virtual Laboratory</a:t>
            </a:r>
            <a:endParaRPr lang="en-US" sz="2000" dirty="0">
              <a:ln w="635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1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/>
      <p:bldP spid="18" grpId="1"/>
      <p:bldP spid="32" grpId="0"/>
      <p:bldP spid="32" grpId="1"/>
      <p:bldP spid="34" grpId="0"/>
      <p:bldP spid="34" grpId="1"/>
      <p:bldP spid="36" grpId="0"/>
      <p:bldP spid="36" grpId="1"/>
      <p:bldP spid="40" grpId="0"/>
      <p:bldP spid="4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6324600"/>
            <a:ext cx="1901754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ZAHIDUL ISLAM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34379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111000"/>
                    </a14:imgEffect>
                    <a14:imgEffect>
                      <a14:brightnessContrast bright="3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979" y="998154"/>
            <a:ext cx="7693615" cy="4958107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12" name="Rectangle 11"/>
          <p:cNvSpPr/>
          <p:nvPr/>
        </p:nvSpPr>
        <p:spPr>
          <a:xfrm>
            <a:off x="685800" y="5715000"/>
            <a:ext cx="1051560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b="1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400" b="1" dirty="0" smtClean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0" y="5356272"/>
            <a:ext cx="9220200" cy="1120728"/>
            <a:chOff x="191827" y="4077117"/>
            <a:chExt cx="11531013" cy="1837526"/>
          </a:xfrm>
        </p:grpSpPr>
        <p:sp>
          <p:nvSpPr>
            <p:cNvPr id="14" name="Chevron 13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14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15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16"/>
            <p:cNvSpPr/>
            <p:nvPr/>
          </p:nvSpPr>
          <p:spPr>
            <a:xfrm>
              <a:off x="4779392" y="4341177"/>
              <a:ext cx="2550512" cy="1303435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7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681517" y="4496908"/>
              <a:ext cx="10676515" cy="1038092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457200" indent="-45720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গবেষণা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 করে খাতায় লিখ? </a:t>
              </a:r>
              <a:r>
                <a:rPr lang="en-US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87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6324600"/>
            <a:ext cx="1901754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ZAHIDUL ISLAM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060571" y="190336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loud 34"/>
          <p:cNvSpPr/>
          <p:nvPr/>
        </p:nvSpPr>
        <p:spPr>
          <a:xfrm>
            <a:off x="7712936" y="278652"/>
            <a:ext cx="3158933" cy="91378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8339 w 43256"/>
              <a:gd name="connsiteY8" fmla="*/ 32019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3747" y="26744"/>
                </a:moveTo>
                <a:cubicBezTo>
                  <a:pt x="2863" y="26838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8339" y="32019"/>
                </a:moveTo>
                <a:cubicBezTo>
                  <a:pt x="40343" y="33347"/>
                  <a:pt x="38171" y="31166"/>
                  <a:pt x="38153" y="34198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lumMod val="95000"/>
            </a:schemeClr>
          </a:solidFill>
          <a:ln w="444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02262" y="437666"/>
            <a:ext cx="2563522" cy="584775"/>
          </a:xfrm>
          <a:prstGeom prst="rect">
            <a:avLst/>
          </a:prstGeom>
          <a:ln w="63500">
            <a:noFill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ক্লিক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2562" y="4444256"/>
            <a:ext cx="99160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জ্ঞানীরা বিশেষ গবেষণা ও পরীক্ষা-নিরীক্ষার জন্য কী ধরনের কম্পিউটার</a:t>
            </a:r>
          </a:p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ব্যবহার করেন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2561" y="2753201"/>
            <a:ext cx="912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2332" y="1167825"/>
            <a:ext cx="8903452" cy="584775"/>
          </a:xfrm>
          <a:prstGeom prst="rect">
            <a:avLst/>
          </a:prstGeom>
          <a:noFill/>
          <a:ln w="9525" cap="flat" cmpd="sng"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9605" y="1576342"/>
            <a:ext cx="262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3333" y="1591891"/>
            <a:ext cx="325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মাইক্রো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কন্ট্রোলার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9604" y="2116640"/>
            <a:ext cx="3621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2491" y="5390295"/>
            <a:ext cx="359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মিনিফ্রেম কম্পিউটার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46704" y="2148036"/>
            <a:ext cx="410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73741" y="3342247"/>
            <a:ext cx="2594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55954" y="3282751"/>
            <a:ext cx="2781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87994" y="3856370"/>
            <a:ext cx="2994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প্রক্রিয়াকরণে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79656" y="5395755"/>
            <a:ext cx="3769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এনালগ কম্পিউটার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11809" y="5968425"/>
            <a:ext cx="2741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ভারী কম্পিউটার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44066" y="5940863"/>
            <a:ext cx="3704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 কম্পিউটার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04" y="1311372"/>
            <a:ext cx="996540" cy="81660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221386" y="3891566"/>
            <a:ext cx="2547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সংগ্রহে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91" y="3598837"/>
            <a:ext cx="996540" cy="8166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57" y="5697138"/>
            <a:ext cx="996540" cy="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2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6324600"/>
            <a:ext cx="1901754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ZAHIDUL ISLAM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 r="1333" b="6893"/>
          <a:stretch>
            <a:fillRect/>
          </a:stretch>
        </p:blipFill>
        <p:spPr>
          <a:xfrm>
            <a:off x="3649742" y="5327880"/>
            <a:ext cx="4639813" cy="1061598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5979" b="5531"/>
          <a:stretch>
            <a:fillRect/>
          </a:stretch>
        </p:blipFill>
        <p:spPr>
          <a:xfrm>
            <a:off x="3569745" y="5327880"/>
            <a:ext cx="4719810" cy="1142295"/>
          </a:xfrm>
          <a:prstGeom prst="round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060571" y="190336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5501" y="1091722"/>
            <a:ext cx="9363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 আর প্রযুক্তি বিষয়ের গবেষণাতে গুরুত্বপূর্ণ ভূমিকা রাখে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–    </a:t>
            </a:r>
            <a:endParaRPr lang="en-GB" sz="28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85501" y="3210082"/>
            <a:ext cx="9009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মতো কাজ করতে পারে এমন যন্ত্র হলো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–    </a:t>
            </a:r>
            <a:endParaRPr lang="en-GB" sz="28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19977" y="1615595"/>
            <a:ext cx="229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072" y="1560889"/>
            <a:ext cx="232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ii)</a:t>
            </a:r>
            <a:r>
              <a:rPr lang="bn-BD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38501" y="1618693"/>
            <a:ext cx="2795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iii)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নেটওয়ার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03119" y="2143780"/>
            <a:ext cx="294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03119" y="2600980"/>
            <a:ext cx="182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13150" y="2605869"/>
            <a:ext cx="169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08319" y="2597415"/>
            <a:ext cx="195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41420" y="2600980"/>
            <a:ext cx="213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84546" y="3660931"/>
            <a:ext cx="197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cs typeface="NikoshBAN" pitchFamily="2" charset="0"/>
              </a:rPr>
              <a:t>FPGA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3183" y="3607127"/>
            <a:ext cx="2284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ii)</a:t>
            </a:r>
            <a:r>
              <a:rPr lang="bn-BD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cs typeface="NikoshBAN" pitchFamily="2" charset="0"/>
              </a:rPr>
              <a:t>FPSA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5600" y="3657600"/>
            <a:ext cx="300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cs typeface="NikoshBAN" pitchFamily="2" charset="0"/>
              </a:rPr>
              <a:t>PLA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29635" y="4120091"/>
            <a:ext cx="294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03119" y="4577291"/>
            <a:ext cx="182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55719" y="4582180"/>
            <a:ext cx="169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62541" y="4579251"/>
            <a:ext cx="195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81001" y="4563298"/>
            <a:ext cx="213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09989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6324600"/>
            <a:ext cx="1901754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ZAHIDUL ISLAM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96947"/>
            <a:ext cx="2236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4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469" y="867914"/>
            <a:ext cx="7551680" cy="4996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Flowchart: Alternate Process 7"/>
          <p:cNvSpPr/>
          <p:nvPr/>
        </p:nvSpPr>
        <p:spPr>
          <a:xfrm>
            <a:off x="3048000" y="5953780"/>
            <a:ext cx="5791200" cy="52322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গবেষণায় আইসিটির ভূমিকা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খাতায় লিখে আনবে?</a:t>
            </a:r>
            <a:r>
              <a:rPr lang="bn-I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6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894" y="1176098"/>
            <a:ext cx="3152937" cy="354830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8" name="TextBox 7"/>
          <p:cNvSpPr txBox="1"/>
          <p:nvPr/>
        </p:nvSpPr>
        <p:spPr>
          <a:xfrm>
            <a:off x="5181600" y="6324600"/>
            <a:ext cx="2041310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ZAHIDUL ISLAM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82709"/>
            <a:ext cx="5791702" cy="1877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4" y="158351"/>
            <a:ext cx="3011685" cy="1670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87876" y="1084164"/>
            <a:ext cx="841524" cy="5316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094" y="1176098"/>
            <a:ext cx="3062129" cy="36397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8901" y="4724399"/>
            <a:ext cx="4161099" cy="20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6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6324600"/>
            <a:ext cx="1901754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ZAHIDUL ISLAM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44600"/>
            <a:ext cx="7620000" cy="5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7" name="TextBox 6"/>
          <p:cNvSpPr txBox="1"/>
          <p:nvPr/>
        </p:nvSpPr>
        <p:spPr>
          <a:xfrm>
            <a:off x="2057400" y="27973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60829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14800" y="304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n w="3175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04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sz="28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8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দেখতে পাচ্ছি ? </a:t>
            </a:r>
            <a:r>
              <a:rPr lang="en-US" sz="28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6167735"/>
            <a:ext cx="807720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 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 smtClean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14400"/>
            <a:ext cx="5288280" cy="52120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8" name="Picture 4" descr="https://www.ancillarymedsolutions.com/wp-content/uploads/2015/04/inhousela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0" y="914400"/>
            <a:ext cx="5322917" cy="521208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71309" y="914400"/>
            <a:ext cx="5288280" cy="52120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5334001" cy="52120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7" name="Rectangle 26"/>
          <p:cNvSpPr/>
          <p:nvPr/>
        </p:nvSpPr>
        <p:spPr>
          <a:xfrm>
            <a:off x="2438400" y="6167735"/>
            <a:ext cx="701040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বিশ্লেষণ করাই হচ্ছে গবেষণা।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 smtClean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86000" y="6096000"/>
            <a:ext cx="738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কী পড়তে যাচ্ছি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749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1" grpId="0"/>
      <p:bldP spid="12" grpId="0"/>
      <p:bldP spid="12" grpId="1"/>
      <p:bldP spid="27" grpId="0"/>
      <p:bldP spid="27" grpId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105400" y="6324600"/>
            <a:ext cx="1901754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ZAHIDUL ISLAM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613663"/>
            <a:ext cx="6355074" cy="5634737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4" name="Rectangle 3"/>
          <p:cNvSpPr/>
          <p:nvPr/>
        </p:nvSpPr>
        <p:spPr>
          <a:xfrm>
            <a:off x="1981200" y="1981200"/>
            <a:ext cx="7772400" cy="186204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11500" b="1" dirty="0" smtClean="0">
                <a:ln w="1143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7030A0"/>
                    </a:gs>
                    <a:gs pos="20000">
                      <a:srgbClr val="FF0000"/>
                    </a:gs>
                    <a:gs pos="83000">
                      <a:schemeClr val="accent6"/>
                    </a:gs>
                    <a:gs pos="61000">
                      <a:srgbClr val="00B050"/>
                    </a:gs>
                    <a:gs pos="39000">
                      <a:srgbClr val="00B0F0"/>
                    </a:gs>
                    <a:gs pos="100000">
                      <a:srgbClr val="7030A0"/>
                    </a:gs>
                  </a:gsLst>
                  <a:lin ang="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bn-IN" sz="9600" b="1" dirty="0" smtClean="0">
                <a:ln w="1143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7030A0"/>
                    </a:gs>
                    <a:gs pos="20000">
                      <a:srgbClr val="FF0000"/>
                    </a:gs>
                    <a:gs pos="83000">
                      <a:schemeClr val="accent6"/>
                    </a:gs>
                    <a:gs pos="61000">
                      <a:srgbClr val="00B050"/>
                    </a:gs>
                    <a:gs pos="39000">
                      <a:srgbClr val="00B0F0"/>
                    </a:gs>
                    <a:gs pos="100000">
                      <a:srgbClr val="7030A0"/>
                    </a:gs>
                  </a:gsLst>
                  <a:lin ang="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7030A0"/>
                    </a:gs>
                    <a:gs pos="20000">
                      <a:srgbClr val="FF0000"/>
                    </a:gs>
                    <a:gs pos="83000">
                      <a:schemeClr val="accent6"/>
                    </a:gs>
                    <a:gs pos="61000">
                      <a:srgbClr val="00B050"/>
                    </a:gs>
                    <a:gs pos="39000">
                      <a:srgbClr val="00B0F0"/>
                    </a:gs>
                    <a:gs pos="100000">
                      <a:srgbClr val="7030A0"/>
                    </a:gs>
                  </a:gsLst>
                  <a:lin ang="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11430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7030A0"/>
                  </a:gs>
                  <a:gs pos="20000">
                    <a:srgbClr val="FF0000"/>
                  </a:gs>
                  <a:gs pos="83000">
                    <a:schemeClr val="accent6"/>
                  </a:gs>
                  <a:gs pos="61000">
                    <a:srgbClr val="00B050"/>
                  </a:gs>
                  <a:gs pos="39000">
                    <a:srgbClr val="00B0F0"/>
                  </a:gs>
                  <a:gs pos="100000">
                    <a:srgbClr val="7030A0"/>
                  </a:gs>
                </a:gsLst>
                <a:lin ang="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1025604"/>
            <a:ext cx="685800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6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902290" y="685800"/>
            <a:ext cx="3946310" cy="914400"/>
          </a:xfrm>
          <a:prstGeom prst="roundRect">
            <a:avLst/>
          </a:prstGeom>
          <a:gradFill flip="none" rotWithShape="1">
            <a:gsLst>
              <a:gs pos="675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5">
                  <a:lumMod val="20000"/>
                  <a:lumOff val="80000"/>
                </a:schemeClr>
              </a:gs>
              <a:gs pos="52095">
                <a:schemeClr val="accent4">
                  <a:lumMod val="20000"/>
                  <a:lumOff val="80000"/>
                </a:schemeClr>
              </a:gs>
              <a:gs pos="15000">
                <a:schemeClr val="accent3">
                  <a:lumMod val="20000"/>
                  <a:lumOff val="80000"/>
                </a:schemeClr>
              </a:gs>
              <a:gs pos="82905">
                <a:schemeClr val="accent1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6350"/>
                <a:gradFill>
                  <a:gsLst>
                    <a:gs pos="83750">
                      <a:schemeClr val="accent3"/>
                    </a:gs>
                    <a:gs pos="48000">
                      <a:srgbClr val="7030A0"/>
                    </a:gs>
                    <a:gs pos="34000">
                      <a:srgbClr val="FF0000"/>
                    </a:gs>
                    <a:gs pos="17925">
                      <a:schemeClr val="accent6"/>
                    </a:gs>
                    <a:gs pos="0">
                      <a:srgbClr val="00B050"/>
                    </a:gs>
                    <a:gs pos="65000">
                      <a:schemeClr val="tx2"/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dirty="0" smtClean="0">
                <a:ln w="6350"/>
                <a:gradFill>
                  <a:gsLst>
                    <a:gs pos="83750">
                      <a:schemeClr val="accent3"/>
                    </a:gs>
                    <a:gs pos="48000">
                      <a:srgbClr val="7030A0"/>
                    </a:gs>
                    <a:gs pos="34000">
                      <a:srgbClr val="FF0000"/>
                    </a:gs>
                    <a:gs pos="17925">
                      <a:schemeClr val="accent6"/>
                    </a:gs>
                    <a:gs pos="0">
                      <a:srgbClr val="00B050"/>
                    </a:gs>
                    <a:gs pos="65000">
                      <a:schemeClr val="tx2"/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6350"/>
              <a:gradFill>
                <a:gsLst>
                  <a:gs pos="83750">
                    <a:schemeClr val="accent3"/>
                  </a:gs>
                  <a:gs pos="48000">
                    <a:srgbClr val="7030A0"/>
                  </a:gs>
                  <a:gs pos="34000">
                    <a:srgbClr val="FF0000"/>
                  </a:gs>
                  <a:gs pos="17925">
                    <a:schemeClr val="accent6"/>
                  </a:gs>
                  <a:gs pos="0">
                    <a:srgbClr val="00B050"/>
                  </a:gs>
                  <a:gs pos="65000">
                    <a:schemeClr val="tx2"/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02290" y="685800"/>
            <a:ext cx="3946310" cy="914400"/>
          </a:xfrm>
          <a:prstGeom prst="roundRect">
            <a:avLst/>
          </a:prstGeom>
          <a:gradFill flip="none" rotWithShape="1">
            <a:gsLst>
              <a:gs pos="86675">
                <a:srgbClr val="0073D4"/>
              </a:gs>
              <a:gs pos="48350">
                <a:schemeClr val="accent6">
                  <a:lumMod val="20000"/>
                  <a:lumOff val="80000"/>
                </a:schemeClr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6350"/>
                <a:gradFill>
                  <a:gsLst>
                    <a:gs pos="83750">
                      <a:schemeClr val="accent3"/>
                    </a:gs>
                    <a:gs pos="48000">
                      <a:srgbClr val="7030A0"/>
                    </a:gs>
                    <a:gs pos="34000">
                      <a:srgbClr val="FF0000"/>
                    </a:gs>
                    <a:gs pos="17925">
                      <a:schemeClr val="accent6"/>
                    </a:gs>
                    <a:gs pos="0">
                      <a:srgbClr val="00B050"/>
                    </a:gs>
                    <a:gs pos="65000">
                      <a:schemeClr val="tx2"/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dirty="0" smtClean="0">
                <a:ln w="6350"/>
                <a:gradFill>
                  <a:gsLst>
                    <a:gs pos="83750">
                      <a:schemeClr val="accent3"/>
                    </a:gs>
                    <a:gs pos="48000">
                      <a:srgbClr val="7030A0"/>
                    </a:gs>
                    <a:gs pos="34000">
                      <a:srgbClr val="FF0000"/>
                    </a:gs>
                    <a:gs pos="17925">
                      <a:schemeClr val="accent6"/>
                    </a:gs>
                    <a:gs pos="0">
                      <a:srgbClr val="00B050"/>
                    </a:gs>
                    <a:gs pos="65000">
                      <a:schemeClr val="tx2"/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6350"/>
              <a:gradFill>
                <a:gsLst>
                  <a:gs pos="83750">
                    <a:schemeClr val="accent3"/>
                  </a:gs>
                  <a:gs pos="48000">
                    <a:srgbClr val="7030A0"/>
                  </a:gs>
                  <a:gs pos="34000">
                    <a:srgbClr val="FF0000"/>
                  </a:gs>
                  <a:gs pos="17925">
                    <a:schemeClr val="accent6"/>
                  </a:gs>
                  <a:gs pos="0">
                    <a:srgbClr val="00B050"/>
                  </a:gs>
                  <a:gs pos="65000">
                    <a:schemeClr val="tx2"/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50" y="533400"/>
            <a:ext cx="1212040" cy="1143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462334" y="609600"/>
            <a:ext cx="516156" cy="1117663"/>
          </a:xfrm>
          <a:prstGeom prst="roundRect">
            <a:avLst/>
          </a:prstGeom>
          <a:gradFill flip="none" rotWithShape="1">
            <a:gsLst>
              <a:gs pos="76650">
                <a:schemeClr val="accent6"/>
              </a:gs>
              <a:gs pos="22100">
                <a:srgbClr val="FF0000"/>
              </a:gs>
              <a:gs pos="0">
                <a:srgbClr val="7030A0"/>
              </a:gs>
              <a:gs pos="50000">
                <a:srgbClr val="24BE1C"/>
              </a:gs>
              <a:gs pos="100000">
                <a:srgbClr val="C80000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438400" y="2030065"/>
            <a:ext cx="898203" cy="457200"/>
          </a:xfrm>
          <a:prstGeom prst="chevron">
            <a:avLst>
              <a:gd name="adj" fmla="val 9927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6324600"/>
            <a:ext cx="1901754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ZAHIDUL ISLAM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82" y="1779791"/>
            <a:ext cx="4974118" cy="1213684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1676400" y="2819400"/>
            <a:ext cx="9220200" cy="3331270"/>
            <a:chOff x="1895690" y="1767849"/>
            <a:chExt cx="8751508" cy="3432069"/>
          </a:xfrm>
        </p:grpSpPr>
        <p:sp>
          <p:nvSpPr>
            <p:cNvPr id="77" name="Chevron 76"/>
            <p:cNvSpPr/>
            <p:nvPr/>
          </p:nvSpPr>
          <p:spPr>
            <a:xfrm>
              <a:off x="3502386" y="4273224"/>
              <a:ext cx="3403983" cy="923412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solidFill>
                <a:schemeClr val="accent5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0" name="Group 59"/>
            <p:cNvGrpSpPr/>
            <p:nvPr/>
          </p:nvGrpSpPr>
          <p:grpSpPr>
            <a:xfrm>
              <a:off x="4692894" y="3509417"/>
              <a:ext cx="5947075" cy="866360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95" name="Chevron 94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6" name="Chevron 95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ln>
                <a:solidFill>
                  <a:schemeClr val="accent5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7" name="Chevron 96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8" name="Chevron 97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61" name="Group 60"/>
            <p:cNvGrpSpPr/>
            <p:nvPr/>
          </p:nvGrpSpPr>
          <p:grpSpPr>
            <a:xfrm>
              <a:off x="3675923" y="2605286"/>
              <a:ext cx="6971275" cy="1028249"/>
              <a:chOff x="2773749" y="2512334"/>
              <a:chExt cx="8263512" cy="1866481"/>
            </a:xfrm>
            <a:solidFill>
              <a:srgbClr val="9900CC"/>
            </a:solidFill>
          </p:grpSpPr>
          <p:sp>
            <p:nvSpPr>
              <p:cNvPr id="90" name="Chevron 89"/>
              <p:cNvSpPr/>
              <p:nvPr/>
            </p:nvSpPr>
            <p:spPr>
              <a:xfrm>
                <a:off x="2773749" y="2636762"/>
                <a:ext cx="2201253" cy="174204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1" name="Chevron 90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Chevron 91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3" name="Chevron 92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4" name="Chevron 93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62" name="Chevron 61"/>
            <p:cNvSpPr/>
            <p:nvPr/>
          </p:nvSpPr>
          <p:spPr>
            <a:xfrm>
              <a:off x="4603882" y="1826826"/>
              <a:ext cx="2044954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Chevron 62"/>
            <p:cNvSpPr/>
            <p:nvPr/>
          </p:nvSpPr>
          <p:spPr>
            <a:xfrm>
              <a:off x="3626871" y="1768455"/>
              <a:ext cx="4067073" cy="106962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solidFill>
                <a:schemeClr val="accent5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Chevron 63"/>
            <p:cNvSpPr/>
            <p:nvPr/>
          </p:nvSpPr>
          <p:spPr>
            <a:xfrm>
              <a:off x="6822073" y="1767849"/>
              <a:ext cx="2058542" cy="959701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solidFill>
                <a:schemeClr val="accent5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Chevron 64"/>
            <p:cNvSpPr/>
            <p:nvPr/>
          </p:nvSpPr>
          <p:spPr>
            <a:xfrm>
              <a:off x="8139041" y="1767850"/>
              <a:ext cx="2500927" cy="959700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Freeform 65"/>
            <p:cNvSpPr/>
            <p:nvPr/>
          </p:nvSpPr>
          <p:spPr>
            <a:xfrm>
              <a:off x="2215701" y="351587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216583" y="266676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j</a:t>
              </a:r>
              <a:endParaRPr lang="en-US" sz="3600" kern="1200" dirty="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215701" y="1823610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1903023" y="1822913"/>
              <a:ext cx="809393" cy="762496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Oval 69"/>
            <p:cNvSpPr/>
            <p:nvPr/>
          </p:nvSpPr>
          <p:spPr>
            <a:xfrm>
              <a:off x="1930731" y="2666763"/>
              <a:ext cx="809393" cy="762496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Oval 70"/>
            <p:cNvSpPr/>
            <p:nvPr/>
          </p:nvSpPr>
          <p:spPr>
            <a:xfrm>
              <a:off x="1935718" y="3517488"/>
              <a:ext cx="809393" cy="762496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Donut 71"/>
            <p:cNvSpPr/>
            <p:nvPr/>
          </p:nvSpPr>
          <p:spPr>
            <a:xfrm>
              <a:off x="1895690" y="1826827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chemeClr val="accent6"/>
            </a:solidFill>
            <a:ln>
              <a:solidFill>
                <a:schemeClr val="accent2"/>
              </a:solidFill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Donut 72"/>
            <p:cNvSpPr/>
            <p:nvPr/>
          </p:nvSpPr>
          <p:spPr>
            <a:xfrm>
              <a:off x="1930731" y="2679598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Donut 73"/>
            <p:cNvSpPr/>
            <p:nvPr/>
          </p:nvSpPr>
          <p:spPr>
            <a:xfrm>
              <a:off x="1930731" y="3521144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698813" y="1936818"/>
              <a:ext cx="7556056" cy="554906"/>
            </a:xfrm>
            <a:prstGeom prst="rect">
              <a:avLst/>
            </a:prstGeom>
          </p:spPr>
          <p:txBody>
            <a:bodyPr wrap="square" lIns="0" tIns="0" rIns="91440">
              <a:spAutoFit/>
            </a:bodyPr>
            <a:lstStyle/>
            <a:p>
              <a:pPr lvl="0"/>
              <a:r>
                <a:rPr lang="en-US" sz="3200" b="1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solidFill>
                    <a:schemeClr val="tx1">
                      <a:alpha val="98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১.</a:t>
              </a:r>
              <a:r>
                <a:rPr lang="bn-IN" sz="3200" b="1" dirty="0">
                  <a:ln w="0"/>
                  <a:solidFill>
                    <a:schemeClr val="tx1">
                      <a:alpha val="98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সভ্যতা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গড়ে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উঠার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কারণ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পারবে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r>
                <a:rPr lang="bn-IN" sz="3200" b="1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40124" y="2764128"/>
              <a:ext cx="7514745" cy="602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২.</a:t>
              </a:r>
              <a:r>
                <a:rPr lang="bn-IN" sz="3200" b="1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solidFill>
                    <a:schemeClr val="tx1">
                      <a:alpha val="98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গবেষণার ক্ষেত্রেসমূহ চি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হ্নি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IN" sz="3200" b="1" dirty="0" smtClean="0">
                  <a:solidFill>
                    <a:schemeClr val="tx1">
                      <a:alpha val="98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করে</a:t>
              </a:r>
              <a:r>
                <a:rPr lang="en-US" sz="3200" b="1" dirty="0" smtClean="0">
                  <a:solidFill>
                    <a:schemeClr val="tx1">
                      <a:alpha val="98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solidFill>
                    <a:schemeClr val="tx1">
                      <a:alpha val="98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b="1" dirty="0" smtClean="0">
                  <a:solidFill>
                    <a:schemeClr val="tx1">
                      <a:alpha val="98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>
                      <a:alpha val="98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>
                  <a:ln w="0"/>
                  <a:solidFill>
                    <a:schemeClr val="tx1">
                      <a:alpha val="98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>
                      <a:alpha val="98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>
                  <a:ln w="0"/>
                  <a:solidFill>
                    <a:schemeClr val="tx1">
                      <a:alpha val="98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r>
                <a:rPr lang="bn-IN" sz="3200" b="1" dirty="0">
                  <a:ln w="0"/>
                  <a:solidFill>
                    <a:schemeClr val="tx1">
                      <a:alpha val="98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Chevron 77"/>
            <p:cNvSpPr/>
            <p:nvPr/>
          </p:nvSpPr>
          <p:spPr>
            <a:xfrm>
              <a:off x="5925639" y="4397601"/>
              <a:ext cx="1857024" cy="80231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solidFill>
                <a:schemeClr val="accent5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Chevron 78"/>
            <p:cNvSpPr/>
            <p:nvPr/>
          </p:nvSpPr>
          <p:spPr>
            <a:xfrm>
              <a:off x="7041970" y="4397601"/>
              <a:ext cx="1857024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solidFill>
                <a:schemeClr val="accent5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Chevron 79"/>
            <p:cNvSpPr/>
            <p:nvPr/>
          </p:nvSpPr>
          <p:spPr>
            <a:xfrm>
              <a:off x="8157418" y="4397601"/>
              <a:ext cx="2489780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Freeform 80"/>
            <p:cNvSpPr/>
            <p:nvPr/>
          </p:nvSpPr>
          <p:spPr>
            <a:xfrm>
              <a:off x="2246398" y="435080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1954537" y="4352414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Rectangle 82"/>
            <p:cNvSpPr/>
            <p:nvPr/>
          </p:nvSpPr>
          <p:spPr>
            <a:xfrm>
              <a:off x="2697919" y="4442977"/>
              <a:ext cx="7704045" cy="602469"/>
            </a:xfrm>
            <a:prstGeom prst="rect">
              <a:avLst/>
            </a:prstGeom>
          </p:spPr>
          <p:txBody>
            <a:bodyPr wrap="square" lIns="91440">
              <a:spAutoFit/>
            </a:bodyPr>
            <a:lstStyle/>
            <a:p>
              <a:pPr lvl="0"/>
              <a:r>
                <a:rPr lang="en-US" sz="28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৪. 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গবেষণায় আইসিটির ভূমিকা ব্যাখ্যা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GB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718687" y="3602636"/>
              <a:ext cx="7592454" cy="602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bn-IN" sz="3200" b="1" dirty="0" smtClean="0">
                  <a:ln w="0"/>
                  <a:latin typeface="NikoshBAN" pitchFamily="2" charset="0"/>
                  <a:cs typeface="NikoshBAN" pitchFamily="2" charset="0"/>
                </a:rPr>
                <a:t>৩.</a:t>
              </a:r>
              <a:r>
                <a:rPr lang="bn-IN" sz="3200" b="1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গবেষণা কত প্রকার ও কি কি তা বর্ণনা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038607" y="195336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Donut 85"/>
            <p:cNvSpPr/>
            <p:nvPr/>
          </p:nvSpPr>
          <p:spPr>
            <a:xfrm>
              <a:off x="1949616" y="4356933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077362" y="280947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8" name="Oval 87"/>
            <p:cNvSpPr/>
            <p:nvPr/>
          </p:nvSpPr>
          <p:spPr>
            <a:xfrm>
              <a:off x="2077362" y="365021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Oval 88"/>
            <p:cNvSpPr/>
            <p:nvPr/>
          </p:nvSpPr>
          <p:spPr>
            <a:xfrm>
              <a:off x="2106243" y="4482697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774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11306" y="268069"/>
            <a:ext cx="4115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 যেভাবে গড়ে উঠে... 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09" y="895349"/>
            <a:ext cx="9060691" cy="527238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5" name="TextBox 4"/>
          <p:cNvSpPr txBox="1"/>
          <p:nvPr/>
        </p:nvSpPr>
        <p:spPr>
          <a:xfrm>
            <a:off x="4648200" y="61677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09" y="892250"/>
            <a:ext cx="9137892" cy="52754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4" name="Up Arrow 3"/>
          <p:cNvSpPr/>
          <p:nvPr/>
        </p:nvSpPr>
        <p:spPr>
          <a:xfrm rot="19753421">
            <a:off x="4494516" y="3655461"/>
            <a:ext cx="364319" cy="629752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59797">
                <a:srgbClr val="7030A0"/>
              </a:gs>
              <a:gs pos="20000">
                <a:srgbClr val="FF0000"/>
              </a:gs>
              <a:gs pos="79000">
                <a:srgbClr val="FF0000"/>
              </a:gs>
              <a:gs pos="42000">
                <a:schemeClr val="accent6"/>
              </a:gs>
              <a:gs pos="100000">
                <a:srgbClr val="C00000"/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89206" y="6172200"/>
            <a:ext cx="390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হিংস্র পশুর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95" y="914400"/>
            <a:ext cx="9161706" cy="52488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33800" y="6184688"/>
            <a:ext cx="614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অর্ধভুক্ত, অনাহারে থেকে রোগ শোকে ভুগে বেচেঁ থাকত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6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5" grpId="1"/>
      <p:bldP spid="4" grpId="0" animBg="1"/>
      <p:bldP spid="4" grpId="1" animBg="1"/>
      <p:bldP spid="9" grpId="0"/>
      <p:bldP spid="9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11306" y="268069"/>
            <a:ext cx="4115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 যেভাবে গড়ে উঠে... 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9336860" cy="5257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71600" y="6172200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সভ্যতা ক্রমান্বয়ে এগিয়ে যাচ্ছে। যা সম্ভব হচ্ছে মানুষের নতুন কিছু বের করার আগ্রহ ও গবেষণার পরিপ্রেক্ষিতে। যার ফলে... 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7" descr="http://t0.gstatic.com/images?q=tbn:ANd9GcRqdRrL3LsEQ7Z5Xaw_uh_nElMO7dnoua4WUvBL3allrORzMOEp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80" y="914400"/>
            <a:ext cx="9326679" cy="5257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34443" y="6171782"/>
            <a:ext cx="3037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বর্তমান সভ্যতা গড়ে উঠে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79" y="913982"/>
            <a:ext cx="9336860" cy="5257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562600" y="6171782"/>
            <a:ext cx="222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বর্তমান সভ্যতা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96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648200" y="381000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1046" y="6324600"/>
            <a:ext cx="1901754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ZAHIDUL ISLAM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990079"/>
            <a:ext cx="7839730" cy="4594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grpSp>
        <p:nvGrpSpPr>
          <p:cNvPr id="13" name="Group 12"/>
          <p:cNvGrpSpPr/>
          <p:nvPr/>
        </p:nvGrpSpPr>
        <p:grpSpPr>
          <a:xfrm>
            <a:off x="3048001" y="5756914"/>
            <a:ext cx="5943599" cy="720087"/>
            <a:chOff x="7214843" y="5975039"/>
            <a:chExt cx="4249828" cy="650560"/>
          </a:xfrm>
        </p:grpSpPr>
        <p:sp>
          <p:nvSpPr>
            <p:cNvPr id="14" name="Flowchart: Alternate Process 13"/>
            <p:cNvSpPr/>
            <p:nvPr/>
          </p:nvSpPr>
          <p:spPr>
            <a:xfrm>
              <a:off x="7214843" y="5975039"/>
              <a:ext cx="4249828" cy="48878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১। সভ্যতা গড়ে উঠার কারণ সমূহ খাতায় লিখ?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35187" y="6040824"/>
              <a:ext cx="36091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Wingdings" pitchFamily="2" charset="2"/>
                <a:buChar char="v"/>
              </a:pP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170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61046" y="6367046"/>
            <a:ext cx="1901754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ZAHIDUL ISLAM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68069"/>
            <a:ext cx="3716849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>
                  <a:solidFill>
                    <a:schemeClr val="tx1">
                      <a:alpha val="98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গবেষণার ক্ষেত্রেসমূহ </a:t>
            </a:r>
            <a:r>
              <a:rPr lang="en-US" sz="3200" b="1" dirty="0" smtClean="0">
                <a:ln>
                  <a:solidFill>
                    <a:schemeClr val="tx1">
                      <a:alpha val="98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n>
                  <a:solidFill>
                    <a:schemeClr val="tx1">
                      <a:alpha val="98000"/>
                    </a:schemeClr>
                  </a:solidFill>
                </a:ln>
              </a:rPr>
              <a:t>  </a:t>
            </a:r>
            <a:endParaRPr lang="en-US" dirty="0">
              <a:ln>
                <a:solidFill>
                  <a:schemeClr val="tx1">
                    <a:alpha val="98000"/>
                  </a:schemeClr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10278872" cy="5181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8" name="TextBox 17"/>
          <p:cNvSpPr txBox="1"/>
          <p:nvPr/>
        </p:nvSpPr>
        <p:spPr>
          <a:xfrm>
            <a:off x="4953000" y="6096000"/>
            <a:ext cx="222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সাহিত্যে গবেষণা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10278872" cy="5181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1" name="TextBox 20"/>
          <p:cNvSpPr txBox="1"/>
          <p:nvPr/>
        </p:nvSpPr>
        <p:spPr>
          <a:xfrm>
            <a:off x="5142500" y="6096000"/>
            <a:ext cx="222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শিল্প গবেষণা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907473"/>
            <a:ext cx="10278872" cy="52023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3" name="TextBox 22"/>
          <p:cNvSpPr txBox="1"/>
          <p:nvPr/>
        </p:nvSpPr>
        <p:spPr>
          <a:xfrm>
            <a:off x="4731710" y="609107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সমাজবিজ্ঞানে গবেষণা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907472"/>
            <a:ext cx="10262788" cy="52093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7" name="TextBox 26"/>
          <p:cNvSpPr txBox="1"/>
          <p:nvPr/>
        </p:nvSpPr>
        <p:spPr>
          <a:xfrm>
            <a:off x="5068923" y="609107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গণিতে গবেষণা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4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23" grpId="0"/>
      <p:bldP spid="23" grpId="1"/>
      <p:bldP spid="27" grpId="0"/>
      <p:bldP spid="2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6494</TotalTime>
  <Words>665</Words>
  <Application>Microsoft Office PowerPoint</Application>
  <PresentationFormat>Custom</PresentationFormat>
  <Paragraphs>118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7B56N72</dc:creator>
  <cp:lastModifiedBy>8BSBN72</cp:lastModifiedBy>
  <cp:revision>790</cp:revision>
  <dcterms:created xsi:type="dcterms:W3CDTF">2006-08-16T00:00:00Z</dcterms:created>
  <dcterms:modified xsi:type="dcterms:W3CDTF">2021-08-15T11:48:03Z</dcterms:modified>
</cp:coreProperties>
</file>