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2"/>
  </p:notesMasterIdLst>
  <p:sldIdLst>
    <p:sldId id="256" r:id="rId2"/>
    <p:sldId id="257" r:id="rId3"/>
    <p:sldId id="266" r:id="rId4"/>
    <p:sldId id="285" r:id="rId5"/>
    <p:sldId id="286" r:id="rId6"/>
    <p:sldId id="280" r:id="rId7"/>
    <p:sldId id="268" r:id="rId8"/>
    <p:sldId id="258" r:id="rId9"/>
    <p:sldId id="267" r:id="rId10"/>
    <p:sldId id="269" r:id="rId11"/>
    <p:sldId id="270" r:id="rId12"/>
    <p:sldId id="271" r:id="rId13"/>
    <p:sldId id="281" r:id="rId14"/>
    <p:sldId id="282" r:id="rId15"/>
    <p:sldId id="283" r:id="rId16"/>
    <p:sldId id="275" r:id="rId17"/>
    <p:sldId id="284" r:id="rId18"/>
    <p:sldId id="277" r:id="rId19"/>
    <p:sldId id="279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45D3A-2309-4A74-948D-7D1C9E1D47D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FA4A6-E2DE-4D47-BA2A-654125FD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4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9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7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2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6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9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3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5670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hapingyouth.org/digital-thank-yous-handwriting-matters-would-emily-post-pitch-a-fit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32871" y="152400"/>
            <a:ext cx="6591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6629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70C6BE-437B-47B4-96C7-530A9361E181}"/>
              </a:ext>
            </a:extLst>
          </p:cNvPr>
          <p:cNvSpPr txBox="1"/>
          <p:nvPr/>
        </p:nvSpPr>
        <p:spPr>
          <a:xfrm>
            <a:off x="228600" y="304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দোলকের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ও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দোলনকালের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রাশিমাল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1" y="1143000"/>
            <a:ext cx="1158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সরলদোলক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আয়তনহীন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বস্তুকণাক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ওজনহীন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অপসারণশীল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ঝুলিয়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এড়িয়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উলম্ব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দুলত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048000"/>
            <a:ext cx="11131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(L):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ভারকেন্দ্র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505200" y="3810000"/>
          <a:ext cx="23401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2" imgW="545760" imgH="177480" progId="Equation.3">
                  <p:embed/>
                </p:oleObj>
              </mc:Choice>
              <mc:Fallback>
                <p:oleObj name="Equation" r:id="rId2" imgW="54576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10000"/>
                        <a:ext cx="23401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5955AE1-8873-4C46-9FE2-E036D6F97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828789"/>
            <a:ext cx="36861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6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0" y="172084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 AB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B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ভারকেন্দ্র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AC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mg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উপাংশ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CD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mg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cos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 যা T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দ্বার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া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নিস্ক্রিয়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হয়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এব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ং mg Sin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এর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দিক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সাম্যাবস্থানের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দিক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ে।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408B0-DAB1-46FD-B3C4-5E32862D7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26" y="1600200"/>
            <a:ext cx="3976111" cy="48750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297AC5-0F38-403E-A1C4-B143D7CBD261}"/>
              </a:ext>
            </a:extLst>
          </p:cNvPr>
          <p:cNvSpPr/>
          <p:nvPr/>
        </p:nvSpPr>
        <p:spPr>
          <a:xfrm>
            <a:off x="8077200" y="1600200"/>
            <a:ext cx="2286000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E229A-3AAA-4950-A147-CD679D0E6D08}"/>
              </a:ext>
            </a:extLst>
          </p:cNvPr>
          <p:cNvSpPr txBox="1"/>
          <p:nvPr/>
        </p:nvSpPr>
        <p:spPr>
          <a:xfrm>
            <a:off x="8077200" y="128086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B6DDB-4B2D-4959-A55E-92850F16B9F2}"/>
              </a:ext>
            </a:extLst>
          </p:cNvPr>
          <p:cNvSpPr txBox="1"/>
          <p:nvPr/>
        </p:nvSpPr>
        <p:spPr>
          <a:xfrm>
            <a:off x="8004132" y="495249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3239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594577"/>
            <a:ext cx="5025735" cy="2620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F= -mg sin</a:t>
            </a:r>
            <a:r>
              <a:rPr lang="en-US" sz="2800" dirty="0">
                <a:latin typeface="Nikosh" pitchFamily="2" charset="0"/>
                <a:cs typeface="Nikosh" pitchFamily="2" charset="0"/>
                <a:sym typeface="Symbol"/>
              </a:rPr>
              <a:t>  [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বলসরণের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বিপরীতমুখ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ী</a:t>
            </a:r>
            <a:r>
              <a:rPr lang="en-US" sz="2800" dirty="0">
                <a:latin typeface="Nikosh" pitchFamily="2" charset="0"/>
                <a:cs typeface="Nikosh" pitchFamily="2" charset="0"/>
                <a:sym typeface="Symbol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বা, ma = -mg sin [F = ma]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বা, a= -g sin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Sin = 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রেডিয়ান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[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খুব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]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ject 13"/>
              <p:cNvSpPr txBox="1"/>
              <p:nvPr/>
            </p:nvSpPr>
            <p:spPr bwMode="auto">
              <a:xfrm>
                <a:off x="644751" y="3334543"/>
                <a:ext cx="2819400" cy="323691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751" y="3334543"/>
                <a:ext cx="2819400" cy="3236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105400" y="3657600"/>
            <a:ext cx="2879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" pitchFamily="2" charset="0"/>
                <a:cs typeface="Nikosh" pitchFamily="2" charset="0"/>
              </a:rPr>
              <a:t>[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x =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[L =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329707" y="4953000"/>
            <a:ext cx="7310014" cy="1179512"/>
            <a:chOff x="5105400" y="4648201"/>
            <a:chExt cx="7310014" cy="1179512"/>
          </a:xfrm>
        </p:grpSpPr>
        <p:sp>
          <p:nvSpPr>
            <p:cNvPr id="11" name="TextBox 10"/>
            <p:cNvSpPr txBox="1"/>
            <p:nvPr/>
          </p:nvSpPr>
          <p:spPr>
            <a:xfrm>
              <a:off x="5105400" y="4724400"/>
              <a:ext cx="7310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[    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ধ্রুবক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থাক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         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প্রকাশ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 যা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দোলনের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শর্ত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]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8" name="Object 17"/>
                <p:cNvGraphicFramePr>
                  <a:graphicFrameLocks noChangeAspect="1"/>
                </p:cNvGraphicFramePr>
                <p:nvPr/>
              </p:nvGraphicFramePr>
              <p:xfrm>
                <a:off x="5334000" y="4648201"/>
                <a:ext cx="255638" cy="60959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26" name="Equation" r:id="rId3" imgW="164880" imgH="393480" progId="Equation.3">
                        <p:embed/>
                      </p:oleObj>
                    </mc:Choice>
                    <mc:Fallback>
                      <p:oleObj name="Equation" r:id="rId3" imgW="164880" imgH="393480" progId="Equation.3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34000" y="4648201"/>
                              <a:ext cx="255638" cy="60959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8" name="Object 17"/>
                <p:cNvGraphicFramePr>
                  <a:graphicFrameLocks noChangeAspect="1"/>
                </p:cNvGraphicFramePr>
                <p:nvPr/>
              </p:nvGraphicFramePr>
              <p:xfrm>
                <a:off x="5334000" y="4648201"/>
                <a:ext cx="255638" cy="60959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26" name="Equation" r:id="rId3" imgW="164880" imgH="393480" progId="Equation.3">
                        <p:embed/>
                      </p:oleObj>
                    </mc:Choice>
                    <mc:Fallback>
                      <p:oleObj name="Equation" r:id="rId3" imgW="164880" imgH="393480" progId="Equation.3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34000" y="4648201"/>
                              <a:ext cx="255638" cy="60959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Object 18"/>
                <p:cNvSpPr txBox="1"/>
                <p:nvPr/>
              </p:nvSpPr>
              <p:spPr bwMode="auto">
                <a:xfrm>
                  <a:off x="7320750" y="4724400"/>
                  <a:ext cx="1103313" cy="1103313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9" name="Object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20750" y="4724400"/>
                  <a:ext cx="1103313" cy="11033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2710" y="1754949"/>
            <a:ext cx="405880" cy="124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বা</a:t>
            </a:r>
            <a:r>
              <a:rPr lang="en-US" sz="2000" dirty="0">
                <a:latin typeface="Nikosh" pitchFamily="2" charset="0"/>
                <a:cs typeface="Nikosh" pitchFamily="2" charset="0"/>
                <a:sym typeface="Symbol"/>
              </a:rPr>
              <a:t>,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919778"/>
              </p:ext>
            </p:extLst>
          </p:nvPr>
        </p:nvGraphicFramePr>
        <p:xfrm>
          <a:off x="2286000" y="304800"/>
          <a:ext cx="2133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Equation" r:id="rId2" imgW="533160" imgH="838080" progId="Equation.3">
                  <p:embed/>
                </p:oleObj>
              </mc:Choice>
              <mc:Fallback>
                <p:oleObj name="Equation" r:id="rId2" imgW="53316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"/>
                        <a:ext cx="2133600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2999905"/>
            <a:ext cx="2209800" cy="85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Nikosh" pitchFamily="2" charset="0"/>
                <a:cs typeface="Nikosh" pitchFamily="2" charset="0"/>
                <a:sym typeface="Symbol"/>
              </a:rPr>
              <a:t>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দোলনকাল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400638"/>
              </p:ext>
            </p:extLst>
          </p:nvPr>
        </p:nvGraphicFramePr>
        <p:xfrm>
          <a:off x="3099148" y="2755726"/>
          <a:ext cx="2971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4" imgW="583920" imgH="888840" progId="Equation.3">
                  <p:embed/>
                </p:oleObj>
              </mc:Choice>
              <mc:Fallback>
                <p:oleObj name="Equation" r:id="rId4" imgW="583920" imgH="8888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9148" y="2755726"/>
                        <a:ext cx="2971800" cy="289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1371600"/>
            <a:ext cx="340830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সরলদোলকের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ব্যবহার</a:t>
            </a:r>
            <a:r>
              <a:rPr lang="en-US" sz="3200" dirty="0">
                <a:solidFill>
                  <a:srgbClr val="0070C0"/>
                </a:solidFill>
                <a:latin typeface="Nikosh" pitchFamily="2" charset="0"/>
                <a:cs typeface="Nikosh" pitchFamily="2" charset="0"/>
                <a:sym typeface="Symbol"/>
              </a:rPr>
              <a:t>:</a:t>
            </a:r>
            <a:endParaRPr lang="en-US" sz="32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667000"/>
            <a:ext cx="77724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অভিকর্ষজ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ত্বরণ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g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  <a:sym typeface="Symbol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যায়পাহাড়ের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মাপা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381000"/>
            <a:ext cx="332815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পাহাড়ের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উচ্চত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867400"/>
            <a:ext cx="7274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সমীকরণের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সাহায্য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পাহাড়ের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উচ্চত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নির্ণয়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1371599"/>
            <a:ext cx="3200400" cy="4301893"/>
            <a:chOff x="1295400" y="1371599"/>
            <a:chExt cx="3200400" cy="4301893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2133600" y="1371599"/>
            <a:ext cx="2362200" cy="4301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66" name="Equation" r:id="rId2" imgW="1562040" imgH="2844720" progId="Equation.3">
                    <p:embed/>
                  </p:oleObj>
                </mc:Choice>
                <mc:Fallback>
                  <p:oleObj name="Equation" r:id="rId2" imgW="1562040" imgH="284472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1371599"/>
                          <a:ext cx="2362200" cy="43018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295400" y="3429000"/>
              <a:ext cx="564578" cy="854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Symbol"/>
                </a:rPr>
                <a:t>বা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  <a:sym typeface="Symbol"/>
                </a:rPr>
                <a:t>,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4114800"/>
              <a:ext cx="585417" cy="854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Symbol"/>
                </a:rPr>
                <a:t>বা,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5400" y="4953000"/>
              <a:ext cx="495649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ikosh" pitchFamily="2" charset="0"/>
                  <a:cs typeface="Nikosh" pitchFamily="2" charset="0"/>
                  <a:sym typeface="Symbol"/>
                </a:rPr>
                <a:t>বা,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A16297-11B9-474A-9AE3-34B27437AFF9}"/>
              </a:ext>
            </a:extLst>
          </p:cNvPr>
          <p:cNvSpPr/>
          <p:nvPr/>
        </p:nvSpPr>
        <p:spPr>
          <a:xfrm>
            <a:off x="4572000" y="762000"/>
            <a:ext cx="3048000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FB7D-8605-4137-B24C-0CD2A8BE37D7}"/>
              </a:ext>
            </a:extLst>
          </p:cNvPr>
          <p:cNvSpPr txBox="1"/>
          <p:nvPr/>
        </p:nvSpPr>
        <p:spPr>
          <a:xfrm>
            <a:off x="4724400" y="833665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4800" y="2325469"/>
            <a:ext cx="11049000" cy="646331"/>
            <a:chOff x="838200" y="1739151"/>
            <a:chExt cx="11049000" cy="646331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F3641C4-115A-43A6-AB35-0F8368911B0C}"/>
                </a:ext>
              </a:extLst>
            </p:cNvPr>
            <p:cNvSpPr/>
            <p:nvPr/>
          </p:nvSpPr>
          <p:spPr>
            <a:xfrm>
              <a:off x="838200" y="1905000"/>
              <a:ext cx="228600" cy="228600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2D902A-3D83-4C37-B8DE-164F6E6F2E0E}"/>
                </a:ext>
              </a:extLst>
            </p:cNvPr>
            <p:cNvSpPr txBox="1"/>
            <p:nvPr/>
          </p:nvSpPr>
          <p:spPr>
            <a:xfrm>
              <a:off x="1143000" y="1739151"/>
              <a:ext cx="1074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সরলদোলকের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ত্বরণের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সর্বনিম্ন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স্থান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800" y="3048000"/>
            <a:ext cx="11277600" cy="646331"/>
            <a:chOff x="304800" y="3048000"/>
            <a:chExt cx="11277600" cy="646331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9A957699-87D7-43FB-9905-A5FE7C9663C7}"/>
                </a:ext>
              </a:extLst>
            </p:cNvPr>
            <p:cNvSpPr/>
            <p:nvPr/>
          </p:nvSpPr>
          <p:spPr>
            <a:xfrm>
              <a:off x="304800" y="3256865"/>
              <a:ext cx="228600" cy="228600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C4CD7E-FB0B-4116-8B8A-B378725A2C67}"/>
                </a:ext>
              </a:extLst>
            </p:cNvPr>
            <p:cNvSpPr txBox="1"/>
            <p:nvPr/>
          </p:nvSpPr>
          <p:spPr>
            <a:xfrm>
              <a:off x="609600" y="3048000"/>
              <a:ext cx="1097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সেকেন্ড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দোলকের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দোলনকাল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3810000"/>
            <a:ext cx="11277600" cy="646331"/>
            <a:chOff x="304800" y="3048000"/>
            <a:chExt cx="11277600" cy="646331"/>
          </a:xfrm>
        </p:grpSpPr>
        <p:sp>
          <p:nvSpPr>
            <p:cNvPr id="15" name="Arrow: Pentagon 5">
              <a:extLst>
                <a:ext uri="{FF2B5EF4-FFF2-40B4-BE49-F238E27FC236}">
                  <a16:creationId xmlns:a16="http://schemas.microsoft.com/office/drawing/2014/main" id="{9A957699-87D7-43FB-9905-A5FE7C9663C7}"/>
                </a:ext>
              </a:extLst>
            </p:cNvPr>
            <p:cNvSpPr/>
            <p:nvPr/>
          </p:nvSpPr>
          <p:spPr>
            <a:xfrm>
              <a:off x="304800" y="3256865"/>
              <a:ext cx="228600" cy="228600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C4CD7E-FB0B-4116-8B8A-B378725A2C67}"/>
                </a:ext>
              </a:extLst>
            </p:cNvPr>
            <p:cNvSpPr txBox="1"/>
            <p:nvPr/>
          </p:nvSpPr>
          <p:spPr>
            <a:xfrm>
              <a:off x="609600" y="3048000"/>
              <a:ext cx="1097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দোলক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" y="4648200"/>
            <a:ext cx="11277600" cy="646331"/>
            <a:chOff x="304800" y="3048000"/>
            <a:chExt cx="11277600" cy="646331"/>
          </a:xfrm>
        </p:grpSpPr>
        <p:sp>
          <p:nvSpPr>
            <p:cNvPr id="18" name="Arrow: Pentagon 5">
              <a:extLst>
                <a:ext uri="{FF2B5EF4-FFF2-40B4-BE49-F238E27FC236}">
                  <a16:creationId xmlns:a16="http://schemas.microsoft.com/office/drawing/2014/main" id="{9A957699-87D7-43FB-9905-A5FE7C9663C7}"/>
                </a:ext>
              </a:extLst>
            </p:cNvPr>
            <p:cNvSpPr/>
            <p:nvPr/>
          </p:nvSpPr>
          <p:spPr>
            <a:xfrm>
              <a:off x="304800" y="3256865"/>
              <a:ext cx="228600" cy="228600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C4CD7E-FB0B-4116-8B8A-B378725A2C67}"/>
                </a:ext>
              </a:extLst>
            </p:cNvPr>
            <p:cNvSpPr txBox="1"/>
            <p:nvPr/>
          </p:nvSpPr>
          <p:spPr>
            <a:xfrm>
              <a:off x="609600" y="3048000"/>
              <a:ext cx="1097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কার্যকর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800" y="5486400"/>
            <a:ext cx="11277600" cy="646331"/>
            <a:chOff x="304800" y="3048000"/>
            <a:chExt cx="11277600" cy="646331"/>
          </a:xfrm>
        </p:grpSpPr>
        <p:sp>
          <p:nvSpPr>
            <p:cNvPr id="21" name="Arrow: Pentagon 5">
              <a:extLst>
                <a:ext uri="{FF2B5EF4-FFF2-40B4-BE49-F238E27FC236}">
                  <a16:creationId xmlns:a16="http://schemas.microsoft.com/office/drawing/2014/main" id="{9A957699-87D7-43FB-9905-A5FE7C9663C7}"/>
                </a:ext>
              </a:extLst>
            </p:cNvPr>
            <p:cNvSpPr/>
            <p:nvPr/>
          </p:nvSpPr>
          <p:spPr>
            <a:xfrm>
              <a:off x="304800" y="3256865"/>
              <a:ext cx="228600" cy="228600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C4CD7E-FB0B-4116-8B8A-B378725A2C67}"/>
                </a:ext>
              </a:extLst>
            </p:cNvPr>
            <p:cNvSpPr txBox="1"/>
            <p:nvPr/>
          </p:nvSpPr>
          <p:spPr>
            <a:xfrm>
              <a:off x="609600" y="3048000"/>
              <a:ext cx="1097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সরলদোলকের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বেগের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কোথায়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সর্বোচ্চ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190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A16297-11B9-474A-9AE3-34B27437AFF9}"/>
              </a:ext>
            </a:extLst>
          </p:cNvPr>
          <p:cNvSpPr/>
          <p:nvPr/>
        </p:nvSpPr>
        <p:spPr>
          <a:xfrm>
            <a:off x="4572000" y="762000"/>
            <a:ext cx="3048000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FB7D-8605-4137-B24C-0CD2A8BE37D7}"/>
              </a:ext>
            </a:extLst>
          </p:cNvPr>
          <p:cNvSpPr txBox="1"/>
          <p:nvPr/>
        </p:nvSpPr>
        <p:spPr>
          <a:xfrm>
            <a:off x="4724400" y="833665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D902A-3D83-4C37-B8DE-164F6E6F2E0E}"/>
              </a:ext>
            </a:extLst>
          </p:cNvPr>
          <p:cNvSpPr txBox="1"/>
          <p:nvPr/>
        </p:nvSpPr>
        <p:spPr>
          <a:xfrm>
            <a:off x="609600" y="1905000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" pitchFamily="2" charset="0"/>
                <a:cs typeface="Nikosh" pitchFamily="2" charset="0"/>
              </a:rPr>
              <a:t>L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স্প্রিং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আটকিয়ে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arkisim" panose="020E0502050101010101" pitchFamily="34" charset="-79"/>
                <a:cs typeface="Narkisim" panose="020E0502050101010101" pitchFamily="34" charset="-79"/>
              </a:rPr>
              <a:t>50g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স্প্রিংটির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l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cmপরিমাণ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038600"/>
            <a:ext cx="10179390" cy="251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স্প্রিংটির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200g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(L+1)cm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দোলনকাল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3190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76800" y="228600"/>
            <a:ext cx="1905000" cy="707887"/>
            <a:chOff x="4876800" y="380999"/>
            <a:chExt cx="1905000" cy="707887"/>
          </a:xfrm>
        </p:grpSpPr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F63397AC-C673-4730-8EE0-A573783674F7}"/>
                </a:ext>
              </a:extLst>
            </p:cNvPr>
            <p:cNvSpPr/>
            <p:nvPr/>
          </p:nvSpPr>
          <p:spPr>
            <a:xfrm rot="16200000">
              <a:off x="5486399" y="-228600"/>
              <a:ext cx="685801" cy="1905000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7306FC2-D2B7-48F0-B26B-083E418FC634}"/>
                </a:ext>
              </a:extLst>
            </p:cNvPr>
            <p:cNvSpPr txBox="1"/>
            <p:nvPr/>
          </p:nvSpPr>
          <p:spPr>
            <a:xfrm>
              <a:off x="5181600" y="381000"/>
              <a:ext cx="14478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b="1" dirty="0" err="1">
                  <a:latin typeface="NikoshBAN" panose="02000000000000000000" pitchFamily="2" charset="0"/>
                  <a:ea typeface="Microsoft YaHei UI" pitchFamily="34" charset="-122"/>
                  <a:cs typeface="NikoshBAN" panose="02000000000000000000" pitchFamily="2" charset="0"/>
                </a:rPr>
                <a:t>মূল্যায়ন</a:t>
              </a:r>
              <a:r>
                <a:rPr lang="en-US" sz="4000" b="1" dirty="0">
                  <a:latin typeface="NikoshBAN" panose="02000000000000000000" pitchFamily="2" charset="0"/>
                  <a:ea typeface="Microsoft YaHei UI" pitchFamily="34" charset="-122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" y="1009471"/>
            <a:ext cx="11582400" cy="1200329"/>
            <a:chOff x="457200" y="1066800"/>
            <a:chExt cx="11582400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49C40CC-A180-47EA-999D-C7D8BFEF9AD3}"/>
                </a:ext>
              </a:extLst>
            </p:cNvPr>
            <p:cNvSpPr/>
            <p:nvPr/>
          </p:nvSpPr>
          <p:spPr>
            <a:xfrm>
              <a:off x="457200" y="1416602"/>
              <a:ext cx="228600" cy="3048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E16591-7140-4558-B428-E16130236646}"/>
                </a:ext>
              </a:extLst>
            </p:cNvPr>
            <p:cNvSpPr txBox="1"/>
            <p:nvPr/>
          </p:nvSpPr>
          <p:spPr>
            <a:xfrm>
              <a:off x="685800" y="1066800"/>
              <a:ext cx="11353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স্থান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দোলকের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দোলনকাল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অসীম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ে?</a:t>
              </a:r>
            </a:p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ক)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ভূকেন্দ্র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    খ)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ু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অঞ্চল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 গ)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পাহাড়ের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ঘ)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গভীর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খনিত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1613" y="2387895"/>
            <a:ext cx="10385322" cy="1240065"/>
            <a:chOff x="491613" y="2692695"/>
            <a:chExt cx="10385322" cy="124006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D677D9-F3FB-410C-8650-CE0739B0E4A6}"/>
                </a:ext>
              </a:extLst>
            </p:cNvPr>
            <p:cNvSpPr/>
            <p:nvPr/>
          </p:nvSpPr>
          <p:spPr>
            <a:xfrm>
              <a:off x="491613" y="2747603"/>
              <a:ext cx="228600" cy="3048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4D105B-C595-4387-BA2D-5D72F2EFFE96}"/>
                </a:ext>
              </a:extLst>
            </p:cNvPr>
            <p:cNvSpPr txBox="1"/>
            <p:nvPr/>
          </p:nvSpPr>
          <p:spPr>
            <a:xfrm>
              <a:off x="781663" y="2692695"/>
              <a:ext cx="10095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পর্যায়কাল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দ্বিগুণ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দোলকের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কতগুণ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বৃদ্ধ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ে?</a:t>
              </a:r>
            </a:p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ক)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4       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খ)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2                    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গ)                ঘ)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6172200" y="3150654"/>
            <a:ext cx="366712" cy="735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8" name="Equation" r:id="rId2" imgW="152280" imgH="393480" progId="Equation.3">
                    <p:embed/>
                  </p:oleObj>
                </mc:Choice>
                <mc:Fallback>
                  <p:oleObj name="Equation" r:id="rId2" imgW="15228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3150654"/>
                          <a:ext cx="366712" cy="7355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8245475" y="3200400"/>
            <a:ext cx="365125" cy="732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9" name="Equation" r:id="rId4" imgW="152280" imgH="393480" progId="Equation.3">
                    <p:embed/>
                  </p:oleObj>
                </mc:Choice>
                <mc:Fallback>
                  <p:oleObj name="Equation" r:id="rId4" imgW="15228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5475" y="3200400"/>
                          <a:ext cx="365125" cy="732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473178" y="3733800"/>
            <a:ext cx="10423422" cy="2873375"/>
            <a:chOff x="473178" y="3733800"/>
            <a:chExt cx="10423422" cy="2873375"/>
          </a:xfrm>
        </p:grpSpPr>
        <p:grpSp>
          <p:nvGrpSpPr>
            <p:cNvPr id="20" name="Group 19"/>
            <p:cNvGrpSpPr/>
            <p:nvPr/>
          </p:nvGrpSpPr>
          <p:grpSpPr>
            <a:xfrm>
              <a:off x="473178" y="3733800"/>
              <a:ext cx="10423422" cy="2703497"/>
              <a:chOff x="473178" y="3733800"/>
              <a:chExt cx="10423422" cy="2703497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6462A42-C66E-4BDE-A118-55C392533971}"/>
                  </a:ext>
                </a:extLst>
              </p:cNvPr>
              <p:cNvSpPr/>
              <p:nvPr/>
            </p:nvSpPr>
            <p:spPr>
              <a:xfrm>
                <a:off x="473178" y="3810767"/>
                <a:ext cx="228600" cy="30480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4D105B-C595-4387-BA2D-5D72F2EFFE96}"/>
                  </a:ext>
                </a:extLst>
              </p:cNvPr>
              <p:cNvSpPr txBox="1"/>
              <p:nvPr/>
            </p:nvSpPr>
            <p:spPr>
              <a:xfrm>
                <a:off x="801328" y="3733800"/>
                <a:ext cx="10095272" cy="2703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ছন্দিত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স্পন্দিত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কনার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বিভবশক্ত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সরন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sz="3600" dirty="0">
                    <a:latin typeface="Nikosh" pitchFamily="2" charset="0"/>
                    <a:cs typeface="Nikosh" pitchFamily="2" charset="0"/>
                  </a:rPr>
                  <a:t>                                        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</a:p>
              <a:p>
                <a:pPr algn="l">
                  <a:lnSpc>
                    <a:spcPct val="200000"/>
                  </a:lnSpc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en-US" sz="3600" dirty="0">
                    <a:latin typeface="Nikosh" pitchFamily="2" charset="0"/>
                    <a:cs typeface="Nikosh" pitchFamily="2" charset="0"/>
                  </a:rPr>
                  <a:t>                                         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ঘ) </a:t>
                </a:r>
                <a:r>
                  <a:rPr lang="en-US" sz="3600" dirty="0">
                    <a:latin typeface="Nikosh" pitchFamily="2" charset="0"/>
                    <a:cs typeface="Nikosh" pitchFamily="2" charset="0"/>
                  </a:rPr>
                  <a:t>0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1371600" y="4724400"/>
            <a:ext cx="479181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0" name="Equation" r:id="rId6" imgW="152280" imgH="164880" progId="Equation.3">
                    <p:embed/>
                  </p:oleObj>
                </mc:Choice>
                <mc:Fallback>
                  <p:oleObj name="Equation" r:id="rId6" imgW="152280" imgH="1648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724400"/>
                          <a:ext cx="479181" cy="519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6477000" y="4419600"/>
            <a:ext cx="457200" cy="1014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1" name="Equation" r:id="rId8" imgW="177480" imgH="393480" progId="Equation.3">
                    <p:embed/>
                  </p:oleObj>
                </mc:Choice>
                <mc:Fallback>
                  <p:oleObj name="Equation" r:id="rId8" imgW="177480" imgH="393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4419600"/>
                          <a:ext cx="457200" cy="1014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1371600" y="5562600"/>
            <a:ext cx="665405" cy="1044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2" name="Equation" r:id="rId10" imgW="266400" imgH="419040" progId="Equation.3">
                    <p:embed/>
                  </p:oleObj>
                </mc:Choice>
                <mc:Fallback>
                  <p:oleObj name="Equation" r:id="rId10" imgW="266400" imgH="419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5562600"/>
                          <a:ext cx="665405" cy="1044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9819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95B23390-6280-49F2-BDBA-37DF46A78FEE}"/>
              </a:ext>
            </a:extLst>
          </p:cNvPr>
          <p:cNvSpPr/>
          <p:nvPr/>
        </p:nvSpPr>
        <p:spPr>
          <a:xfrm>
            <a:off x="4038600" y="228600"/>
            <a:ext cx="3505200" cy="1440528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05EFF-40FC-4BC6-86AD-5F9749E48BBE}"/>
              </a:ext>
            </a:extLst>
          </p:cNvPr>
          <p:cNvSpPr txBox="1"/>
          <p:nvPr/>
        </p:nvSpPr>
        <p:spPr>
          <a:xfrm>
            <a:off x="4572000" y="594921"/>
            <a:ext cx="278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সহায়ক</a:t>
            </a:r>
            <a:r>
              <a:rPr lang="en-US" sz="40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বই</a:t>
            </a:r>
            <a:r>
              <a:rPr lang="en-US" sz="40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623AB-81D3-4D94-893F-6A0791E5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09814"/>
            <a:ext cx="1971675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13B43-EB76-43F1-B9CA-66DAF606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3" y="2394156"/>
            <a:ext cx="1914525" cy="2524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7EF7F-395C-4AE0-97C3-57C3657838B8}"/>
              </a:ext>
            </a:extLst>
          </p:cNvPr>
          <p:cNvSpPr txBox="1"/>
          <p:nvPr/>
        </p:nvSpPr>
        <p:spPr>
          <a:xfrm>
            <a:off x="4343400" y="334788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79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515036"/>
            <a:ext cx="2133600" cy="2761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4800" y="1972235"/>
            <a:ext cx="9067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রাজেন্দ্র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</a:t>
            </a:r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কামিল মাদরাসা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8832" y="6412468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C85C-781D-479B-97F5-5AE05BF9DACE}"/>
              </a:ext>
            </a:extLst>
          </p:cNvPr>
          <p:cNvSpPr txBox="1"/>
          <p:nvPr/>
        </p:nvSpPr>
        <p:spPr>
          <a:xfrm>
            <a:off x="4644714" y="51503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2743200" y="1549051"/>
            <a:ext cx="3962400" cy="13716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3314700" y="182770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FB986-AC56-4001-9BBC-35F9243E0122}"/>
              </a:ext>
            </a:extLst>
          </p:cNvPr>
          <p:cNvSpPr txBox="1"/>
          <p:nvPr/>
        </p:nvSpPr>
        <p:spPr>
          <a:xfrm>
            <a:off x="2667000" y="369878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1853-9A46-416A-8CE6-F8644DF30ACF}"/>
              </a:ext>
            </a:extLst>
          </p:cNvPr>
          <p:cNvSpPr txBox="1"/>
          <p:nvPr/>
        </p:nvSpPr>
        <p:spPr>
          <a:xfrm>
            <a:off x="2743200" y="292065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1447800" y="4401762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 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দোলনগত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ি”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0DD8-1FF4-4AB4-8E64-3DC8948E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1295400"/>
            <a:ext cx="26288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AC3E4-84BE-4446-A9C0-B0E4B1659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97991"/>
            <a:ext cx="2514600" cy="4180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B59537-2571-444B-A53D-B7BBA66B4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" y="990600"/>
            <a:ext cx="4944762" cy="4180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3B5F19-64DC-4A79-9363-AFBDFA17B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1366" y="1466034"/>
            <a:ext cx="4180728" cy="2925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10C7D5-C0DD-4984-80C3-F8BA44EB7DD4}"/>
              </a:ext>
            </a:extLst>
          </p:cNvPr>
          <p:cNvSpPr txBox="1"/>
          <p:nvPr/>
        </p:nvSpPr>
        <p:spPr>
          <a:xfrm>
            <a:off x="2971800" y="5410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2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348BC9-732D-40B9-A22B-851C33076CFC}"/>
              </a:ext>
            </a:extLst>
          </p:cNvPr>
          <p:cNvSpPr/>
          <p:nvPr/>
        </p:nvSpPr>
        <p:spPr>
          <a:xfrm>
            <a:off x="4114800" y="381000"/>
            <a:ext cx="3962400" cy="990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88E53-11DD-46F0-A0F0-3EF359709F6C}"/>
              </a:ext>
            </a:extLst>
          </p:cNvPr>
          <p:cNvSpPr txBox="1"/>
          <p:nvPr/>
        </p:nvSpPr>
        <p:spPr>
          <a:xfrm>
            <a:off x="2743200" y="48768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সরলদোলক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রাশিমালা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36FE9-3DBA-463B-8909-7F553E9C8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28800"/>
            <a:ext cx="3657600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5D2A02-D067-41FE-AFEA-D7B35E216C11}"/>
              </a:ext>
            </a:extLst>
          </p:cNvPr>
          <p:cNvSpPr/>
          <p:nvPr/>
        </p:nvSpPr>
        <p:spPr>
          <a:xfrm>
            <a:off x="4495800" y="457200"/>
            <a:ext cx="33528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DBC88-CCE3-41BD-9FE2-6EEB7DB4AE9A}"/>
              </a:ext>
            </a:extLst>
          </p:cNvPr>
          <p:cNvSpPr txBox="1"/>
          <p:nvPr/>
        </p:nvSpPr>
        <p:spPr>
          <a:xfrm>
            <a:off x="723900" y="2209800"/>
            <a:ext cx="1074420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সরলদোলন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সরলদোলকের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ছন্দিত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গতিরূপ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207357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2475" y="5602069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সরলছন্দিত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স্পন্দনের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771F8-2828-4A19-B0B6-098B4D24E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609600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30740E-6F62-4773-A858-D14926A29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49" y="2752725"/>
            <a:ext cx="1828800" cy="249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6CF6A5-963E-4313-89C7-5F397ABCA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7" y="914401"/>
            <a:ext cx="4793293" cy="3760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792C4-7A2E-454A-B552-EACF88BAA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060080"/>
            <a:ext cx="3067180" cy="280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8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457200"/>
            <a:ext cx="3366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িং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67000"/>
            <a:ext cx="118561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স্প্রিংটির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মুক্তিপ্রান্ত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m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ঝুলানোর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সাম্যাবস্থানে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" pitchFamily="2" charset="0"/>
              <a:cs typeface="Nikosh" pitchFamily="2" charset="0"/>
            </a:endParaRPr>
          </a:p>
          <a:p>
            <a:r>
              <a:rPr lang="en-US" sz="2400" dirty="0">
                <a:latin typeface="Nikosh" pitchFamily="2" charset="0"/>
                <a:cs typeface="Nikosh" pitchFamily="2" charset="0"/>
              </a:rPr>
              <a:t>বা,</a:t>
            </a:r>
          </a:p>
          <a:p>
            <a:endParaRPr lang="en-US" sz="2000" dirty="0">
              <a:latin typeface="Nikosh" pitchFamily="2" charset="0"/>
              <a:cs typeface="Nikosh" pitchFamily="2" charset="0"/>
            </a:endParaRPr>
          </a:p>
          <a:p>
            <a:r>
              <a:rPr lang="en-US" sz="2400" dirty="0">
                <a:latin typeface="Nikosh" pitchFamily="2" charset="0"/>
                <a:cs typeface="Nikosh" pitchFamily="2" charset="0"/>
              </a:rPr>
              <a:t>বা,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219200" y="4191000"/>
          <a:ext cx="197090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2" imgW="838080" imgH="939600" progId="Equation.3">
                  <p:embed/>
                </p:oleObj>
              </mc:Choice>
              <mc:Fallback>
                <p:oleObj name="Equation" r:id="rId2" imgW="838080" imgH="939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91000"/>
                        <a:ext cx="1970903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114800" y="5257800"/>
          <a:ext cx="16129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685800" imgH="482400" progId="Equation.3">
                  <p:embed/>
                </p:oleObj>
              </mc:Choice>
              <mc:Fallback>
                <p:oleObj name="Equation" r:id="rId4" imgW="68580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257800"/>
                        <a:ext cx="161290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6A3FF52-81D2-4D2D-B858-D284DF9EF8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454052"/>
            <a:ext cx="152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967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m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বস্তুটিক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 x(x&lt;l)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4"/>
              <p:cNvSpPr txBox="1"/>
              <p:nvPr/>
            </p:nvSpPr>
            <p:spPr bwMode="auto">
              <a:xfrm>
                <a:off x="1828800" y="5257800"/>
                <a:ext cx="2347913" cy="14478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𝑘𝑙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5257800"/>
                <a:ext cx="2347913" cy="1447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"/>
              <p:cNvSpPr txBox="1"/>
              <p:nvPr/>
            </p:nvSpPr>
            <p:spPr bwMode="auto">
              <a:xfrm>
                <a:off x="1096963" y="1119188"/>
                <a:ext cx="4465638" cy="3984625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𝑚𝑎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∵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𝑘𝑙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𝑘𝑙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𝑘𝑙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𝑘𝑙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∵</m:t>
                          </m:r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6963" y="1119188"/>
                <a:ext cx="4465638" cy="3984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9325" y="5420380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পর্যায়কাল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9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>
        <a:solidFill>
          <a:srgbClr val="00B0F0"/>
        </a:solidFill>
      </a:spPr>
      <a:bodyPr rtlCol="0" anchor="ctr"/>
      <a:lstStyle>
        <a:defPPr algn="ctr">
          <a:defRPr sz="4000" b="1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2517</TotalTime>
  <Words>571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Garamond</vt:lpstr>
      <vt:lpstr>Narkisim</vt:lpstr>
      <vt:lpstr>Nikosh</vt:lpstr>
      <vt:lpstr>NikoshBAN</vt:lpstr>
      <vt:lpstr>Times New Roman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90</cp:revision>
  <dcterms:created xsi:type="dcterms:W3CDTF">2006-08-16T00:00:00Z</dcterms:created>
  <dcterms:modified xsi:type="dcterms:W3CDTF">2021-08-15T20:13:12Z</dcterms:modified>
</cp:coreProperties>
</file>