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44"/>
            </a:avLst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9632" r="12139" b="26353"/>
          <a:stretch/>
        </p:blipFill>
        <p:spPr>
          <a:xfrm>
            <a:off x="10550768" y="140676"/>
            <a:ext cx="717453" cy="590843"/>
          </a:xfrm>
          <a:prstGeom prst="sun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9632" r="12139" b="26353"/>
          <a:stretch/>
        </p:blipFill>
        <p:spPr>
          <a:xfrm>
            <a:off x="154744" y="140676"/>
            <a:ext cx="717453" cy="590843"/>
          </a:xfrm>
          <a:prstGeom prst="sun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9632" r="12139" b="26353"/>
          <a:stretch/>
        </p:blipFill>
        <p:spPr>
          <a:xfrm>
            <a:off x="10536700" y="6091311"/>
            <a:ext cx="717453" cy="590843"/>
          </a:xfrm>
          <a:prstGeom prst="sun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9632" r="12139" b="26353"/>
          <a:stretch/>
        </p:blipFill>
        <p:spPr>
          <a:xfrm>
            <a:off x="140675" y="6091311"/>
            <a:ext cx="717453" cy="590843"/>
          </a:xfrm>
          <a:prstGeom prst="sun">
            <a:avLst/>
          </a:prstGeom>
        </p:spPr>
      </p:pic>
    </p:spTree>
    <p:extLst>
      <p:ext uri="{BB962C8B-B14F-4D97-AF65-F5344CB8AC3E}">
        <p14:creationId xmlns:p14="http://schemas.microsoft.com/office/powerpoint/2010/main" val="11704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9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2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3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6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3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1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0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95BA-2C30-40FE-BFA1-3633F4D8FE79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0755-6A35-4EA1-A98F-0E1281BB2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6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t="9477" r="-140" b="15347"/>
          <a:stretch/>
        </p:blipFill>
        <p:spPr>
          <a:xfrm>
            <a:off x="2182648" y="1488565"/>
            <a:ext cx="7064704" cy="5035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24" y="280948"/>
            <a:ext cx="3166752" cy="11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0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52" y="1339952"/>
            <a:ext cx="6870497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028" y="236447"/>
            <a:ext cx="2897945" cy="10133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20278" y="6038564"/>
                <a:ext cx="73894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সমীকরণটির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চলকের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বের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কর।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78" y="6038564"/>
                <a:ext cx="738944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36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3400" y="2551837"/>
                <a:ext cx="10363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যে সমীকরণের একটি মাত্র অজ্ঞাত রাশি থাকে, তাকে এক চলকবিশিষ্ট সমীকরণ বলে।</a:t>
                </a:r>
              </a:p>
              <a:p>
                <a:pPr algn="just"/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যেমন</a:t>
                </a:r>
                <a:r>
                  <a:rPr lang="en-US" sz="3600" i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একটি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এক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চলকবিশিষ্ট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সমীকরণ।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i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51837"/>
                <a:ext cx="1036320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824" t="-5575" r="-1765" b="-13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61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721534" y="2590763"/>
          <a:ext cx="1986932" cy="167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1534" y="2590763"/>
                        <a:ext cx="1986932" cy="167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24654" y="605696"/>
            <a:ext cx="3780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 ভিডিওটি দেখি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1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413064"/>
            <a:ext cx="1056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সমীকরণের ক্ষেত্রেঃ </a:t>
            </a:r>
          </a:p>
          <a:p>
            <a:pPr algn="just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সমান চিহ্নের দুইপক্ষে দুইটি বহুপদী থাকতে পারে। অথবা এক পক্ষে শূন্য থাকতে পারে।</a:t>
            </a:r>
          </a:p>
          <a:p>
            <a:pPr algn="just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উভয় পক্ষের বহুপদীর মাত্রা অসমান হতে পারে। </a:t>
            </a:r>
          </a:p>
          <a:p>
            <a:pPr algn="just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চলকের এক বা একাধিক মানের জন্য সমতাটি সত্য হয়।</a:t>
            </a:r>
          </a:p>
          <a:p>
            <a:pPr algn="just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চলকের মানের সংখ্যা সর্বাধিক মাত্রার সমান হতে পারে।</a:t>
            </a:r>
          </a:p>
          <a:p>
            <a:pPr algn="just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 সকল সমীকরণ অভেদ নয়।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1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046" y="164631"/>
            <a:ext cx="3305909" cy="911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65" y="1128930"/>
            <a:ext cx="8291270" cy="46001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62277" y="5820228"/>
                <a:ext cx="8534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যে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সমীকরণের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সর্বোচ্চ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ঘাত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সেটি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কোন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ধরনের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সমীকরণ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US" sz="36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277" y="5820228"/>
                <a:ext cx="8534474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88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91343" y="3105835"/>
                <a:ext cx="84473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সমস্যাঃ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সমীকরণটির সমাধান কর।</a:t>
                </a:r>
                <a:endParaRPr lang="en-US" sz="36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43" y="3105835"/>
                <a:ext cx="844731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949" t="-13084" r="-1444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24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86544" y="1625565"/>
                <a:ext cx="9056913" cy="36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36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6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∴𝑥=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</a:t>
                </a:r>
              </a:p>
              <a:p>
                <a:pPr algn="just"/>
                <a:endParaRPr lang="en-US" sz="36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as-IN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∴নির্ণেয় সমাধানঃ 𝑥</a:t>
                </a:r>
                <a:r>
                  <a:rPr lang="as-IN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as-IN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.</a:t>
                </a:r>
                <a:endParaRPr lang="as-IN" sz="36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44" y="1625565"/>
                <a:ext cx="9056913" cy="3606870"/>
              </a:xfrm>
              <a:prstGeom prst="rect">
                <a:avLst/>
              </a:prstGeom>
              <a:blipFill rotWithShape="0">
                <a:blip r:embed="rId2"/>
                <a:stretch>
                  <a:fillRect l="-2424" t="-2538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64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83" y="185203"/>
            <a:ext cx="3207434" cy="899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33" y="1122526"/>
            <a:ext cx="7661735" cy="4612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49719" y="5880296"/>
                <a:ext cx="71305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সমীকরণটির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সমাধন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কর।</m:t>
                    </m:r>
                  </m:oMath>
                </a14:m>
                <a:endParaRPr lang="en-US" sz="36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719" y="5880296"/>
                <a:ext cx="713056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44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382" y="216076"/>
            <a:ext cx="2335237" cy="688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6" y="1406769"/>
            <a:ext cx="4131104" cy="2799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08330" y="1406769"/>
                <a:ext cx="6959892" cy="3755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সমীকরণটির চলক নিচের কোনটি?</a:t>
                </a:r>
              </a:p>
              <a:p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	    (খ)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	 (গ)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   (ঘ)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</m:oMath>
                </a14:m>
                <a:endParaRPr lang="en-US" sz="28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২। নিচের কোনটি এক চলকবিশিষ্ট একঘাত সমীকরণ?</a:t>
                </a:r>
              </a:p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(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   (খ)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(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গ)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       (ঘ)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33</m:t>
                    </m:r>
                  </m:oMath>
                </a14:m>
                <a:endParaRPr lang="en-US" sz="28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হলে,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এর মান কত?</a:t>
                </a:r>
              </a:p>
              <a:p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	     (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খ)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	  (গ)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    (ঘ)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endParaRPr lang="en-US" sz="28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30" y="1406769"/>
                <a:ext cx="6959892" cy="3755965"/>
              </a:xfrm>
              <a:prstGeom prst="rect">
                <a:avLst/>
              </a:prstGeom>
              <a:blipFill rotWithShape="0">
                <a:blip r:embed="rId4"/>
                <a:stretch>
                  <a:fillRect l="-1840" t="-1623" r="-1315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74869" y="5552604"/>
          <a:ext cx="5020782" cy="518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6797"/>
                <a:gridCol w="836797"/>
                <a:gridCol w="836797"/>
                <a:gridCol w="836797"/>
                <a:gridCol w="836797"/>
                <a:gridCol w="8367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ঘ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17263" y="5528604"/>
            <a:ext cx="1041009" cy="5064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9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291" y="273722"/>
            <a:ext cx="2739419" cy="90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r="32943" b="29243"/>
          <a:stretch/>
        </p:blipFill>
        <p:spPr>
          <a:xfrm>
            <a:off x="2275450" y="1178282"/>
            <a:ext cx="6879101" cy="45014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3006" y="5707855"/>
                <a:ext cx="10803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টি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এক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টাকার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মুদ্রা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দুই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টাকার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মুদ্রায়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মোট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টাকা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কোন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প্রকারের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মুদ্রার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সংখ্যা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কয়টি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06" y="5707855"/>
                <a:ext cx="1080398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959" t="-11628" r="-451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45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75" y="3764334"/>
            <a:ext cx="4106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মোঃ মিজানুর রহমান</a:t>
            </a:r>
          </a:p>
          <a:p>
            <a:r>
              <a:rPr lang="en-US" sz="3600" cap="all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সিনিয়র শিক্ষক(গণিত)</a:t>
            </a:r>
          </a:p>
          <a:p>
            <a:r>
              <a:rPr lang="en-US" sz="3600" cap="all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বেতদিঘী উচ্চ বিদ্যালয়</a:t>
            </a:r>
          </a:p>
          <a:p>
            <a:r>
              <a:rPr lang="en-US" sz="3600" cap="all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ফুলবাড়ী,দিনাজপুর।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8861" y="3792918"/>
            <a:ext cx="4644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শ্রেণিঃ ৯ম</a:t>
            </a:r>
          </a:p>
          <a:p>
            <a:r>
              <a:rPr lang="en-US" sz="3600" cap="all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 গণিত</a:t>
            </a:r>
          </a:p>
          <a:p>
            <a:r>
              <a:rPr lang="en-US" sz="3600" cap="all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600" cap="all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cap="all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</a:p>
          <a:p>
            <a:r>
              <a:rPr lang="en-US" sz="3600" cap="all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তারিখঃ ১৬/০৮/২০২১ খ্রিঃ</a:t>
            </a:r>
            <a:endParaRPr lang="en-US" sz="3600" cap="all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lowchart: Collate 5"/>
          <p:cNvSpPr/>
          <p:nvPr/>
        </p:nvSpPr>
        <p:spPr>
          <a:xfrm flipH="1">
            <a:off x="5599644" y="1959429"/>
            <a:ext cx="230713" cy="4322455"/>
          </a:xfrm>
          <a:prstGeom prst="flowChartCol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5" y="391887"/>
            <a:ext cx="2761663" cy="32802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57" y="372061"/>
            <a:ext cx="2856604" cy="33082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6086" y="406403"/>
            <a:ext cx="185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4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r="4756"/>
          <a:stretch/>
        </p:blipFill>
        <p:spPr>
          <a:xfrm>
            <a:off x="2680212" y="1143000"/>
            <a:ext cx="6069576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5889">
            <a:off x="8945898" y="4195693"/>
            <a:ext cx="2121858" cy="17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1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654" r="-1475" b="65"/>
          <a:stretch/>
        </p:blipFill>
        <p:spPr>
          <a:xfrm>
            <a:off x="2971800" y="1606599"/>
            <a:ext cx="5486400" cy="3644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9310" y="338963"/>
            <a:ext cx="637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ছবিতে কি বুঝানো হয়েছে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154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71535" y="3098410"/>
            <a:ext cx="2686931" cy="661181"/>
            <a:chOff x="4371535" y="1097281"/>
            <a:chExt cx="2686931" cy="661181"/>
          </a:xfrm>
        </p:grpSpPr>
        <p:sp>
          <p:nvSpPr>
            <p:cNvPr id="6" name="Oval Callout 5"/>
            <p:cNvSpPr/>
            <p:nvPr/>
          </p:nvSpPr>
          <p:spPr>
            <a:xfrm>
              <a:off x="4515729" y="1097281"/>
              <a:ext cx="2321169" cy="661181"/>
            </a:xfrm>
            <a:prstGeom prst="wedgeEllipseCallout">
              <a:avLst>
                <a:gd name="adj1" fmla="val 80985"/>
                <a:gd name="adj2" fmla="val 245479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4867422" y="1223889"/>
              <a:ext cx="337624" cy="396612"/>
            </a:xfrm>
            <a:prstGeom prst="wedgeEllipseCallout">
              <a:avLst>
                <a:gd name="adj1" fmla="val -12500"/>
                <a:gd name="adj2" fmla="val -480185"/>
              </a:avLst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371535" y="1097281"/>
                  <a:ext cx="26869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800" b="1" dirty="0">
                    <a:latin typeface="Nikosh" panose="02000000000000000000" pitchFamily="2" charset="0"/>
                    <a:cs typeface="Nikosh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35" y="1097281"/>
                  <a:ext cx="2686931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4438691" y="754747"/>
            <a:ext cx="112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চলক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5031" y="5134711"/>
            <a:ext cx="158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686" y="5965602"/>
            <a:ext cx="978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 বন্ধুরা তোমরা বলতে পারবে, এটি কি ধরণের সমীকরণ?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4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33" y="2978875"/>
            <a:ext cx="3685734" cy="9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3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212" y="261118"/>
            <a:ext cx="2405576" cy="13285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26412" y="2547485"/>
            <a:ext cx="4656405" cy="380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0657" y="1542473"/>
            <a:ext cx="10348686" cy="3773055"/>
            <a:chOff x="1255542" y="2191656"/>
            <a:chExt cx="8918916" cy="3773055"/>
          </a:xfrm>
        </p:grpSpPr>
        <p:grpSp>
          <p:nvGrpSpPr>
            <p:cNvPr id="20" name="Group 19"/>
            <p:cNvGrpSpPr/>
            <p:nvPr/>
          </p:nvGrpSpPr>
          <p:grpSpPr>
            <a:xfrm>
              <a:off x="1255542" y="2955457"/>
              <a:ext cx="8918916" cy="3009254"/>
              <a:chOff x="2925607" y="2855742"/>
              <a:chExt cx="6429410" cy="197368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943168" y="2855742"/>
                <a:ext cx="6411849" cy="575468"/>
                <a:chOff x="3390314" y="2250831"/>
                <a:chExt cx="5767753" cy="998806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390314" y="2349305"/>
                  <a:ext cx="815926" cy="787790"/>
                  <a:chOff x="2686929" y="2349305"/>
                  <a:chExt cx="815926" cy="787790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2686929" y="2349305"/>
                    <a:ext cx="815926" cy="787790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" name="Oval 3"/>
                  <p:cNvSpPr/>
                  <p:nvPr/>
                </p:nvSpPr>
                <p:spPr>
                  <a:xfrm>
                    <a:off x="2757271" y="2405573"/>
                    <a:ext cx="675248" cy="66118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</a:t>
                    </a:r>
                  </a:p>
                </p:txBody>
              </p:sp>
            </p:grpSp>
            <p:sp>
              <p:nvSpPr>
                <p:cNvPr id="6" name="Flowchart: Stored Data 5"/>
                <p:cNvSpPr/>
                <p:nvPr/>
              </p:nvSpPr>
              <p:spPr>
                <a:xfrm flipH="1">
                  <a:off x="3530989" y="2250831"/>
                  <a:ext cx="5627078" cy="998806"/>
                </a:xfrm>
                <a:prstGeom prst="flowChartOnlineStorag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2800" dirty="0" smtClean="0">
                      <a:solidFill>
                        <a:schemeClr val="tx1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চলক কী তা বলতে পারবে ।</a:t>
                  </a:r>
                  <a:endParaRPr lang="en-US" sz="2800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925607" y="3535584"/>
                <a:ext cx="6411850" cy="594736"/>
                <a:chOff x="3390314" y="2250832"/>
                <a:chExt cx="5767754" cy="998806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390314" y="2349305"/>
                  <a:ext cx="815926" cy="787790"/>
                  <a:chOff x="2686929" y="2349305"/>
                  <a:chExt cx="815926" cy="787790"/>
                </a:xfrm>
              </p:grpSpPr>
              <p:sp>
                <p:nvSpPr>
                  <p:cNvPr id="12" name="Oval 11"/>
                  <p:cNvSpPr/>
                  <p:nvPr/>
                </p:nvSpPr>
                <p:spPr>
                  <a:xfrm>
                    <a:off x="2686929" y="2349305"/>
                    <a:ext cx="815926" cy="787790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2757271" y="2405573"/>
                    <a:ext cx="675248" cy="66118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endParaRPr lang="en-US" sz="40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1" name="Flowchart: Stored Data 10"/>
                <p:cNvSpPr/>
                <p:nvPr/>
              </p:nvSpPr>
              <p:spPr>
                <a:xfrm flipH="1">
                  <a:off x="3530989" y="2250832"/>
                  <a:ext cx="5627079" cy="998806"/>
                </a:xfrm>
                <a:prstGeom prst="flowChartOnlineStorag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2800" dirty="0" smtClean="0">
                      <a:solidFill>
                        <a:schemeClr val="tx1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এক চলকবিশিষ্ট সমীকরণ ব্যাখ্যা করতে পারবে ।</a:t>
                  </a:r>
                  <a:endParaRPr lang="en-US" sz="2800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925607" y="4234695"/>
                <a:ext cx="6351223" cy="594736"/>
                <a:chOff x="3390314" y="2257904"/>
                <a:chExt cx="5713217" cy="99880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390314" y="2349305"/>
                  <a:ext cx="815926" cy="787790"/>
                  <a:chOff x="2686929" y="2349305"/>
                  <a:chExt cx="815926" cy="787790"/>
                </a:xfrm>
              </p:grpSpPr>
              <p:sp>
                <p:nvSpPr>
                  <p:cNvPr id="17" name="Oval 16"/>
                  <p:cNvSpPr/>
                  <p:nvPr/>
                </p:nvSpPr>
                <p:spPr>
                  <a:xfrm>
                    <a:off x="2686929" y="2349305"/>
                    <a:ext cx="815926" cy="787790"/>
                  </a:xfrm>
                  <a:prstGeom prst="ellipse">
                    <a:avLst/>
                  </a:prstGeom>
                  <a:solidFill>
                    <a:srgbClr val="00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2757271" y="2405573"/>
                    <a:ext cx="675248" cy="66118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endParaRPr lang="en-US" sz="40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6" name="Flowchart: Stored Data 15"/>
                <p:cNvSpPr/>
                <p:nvPr/>
              </p:nvSpPr>
              <p:spPr>
                <a:xfrm flipH="1">
                  <a:off x="3476453" y="2257904"/>
                  <a:ext cx="5627078" cy="998806"/>
                </a:xfrm>
                <a:prstGeom prst="flowChartOnlineStorag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2800" dirty="0" smtClean="0">
                      <a:solidFill>
                        <a:schemeClr val="tx1"/>
                      </a:solidFill>
                      <a:latin typeface="Kalpurush" panose="02000600000000000000" pitchFamily="2" charset="0"/>
                      <a:cs typeface="Kalpurush" panose="02000600000000000000" pitchFamily="2" charset="0"/>
                    </a:rPr>
                    <a:t>এক চলকবিশিষ্ট সমীকরণের সমাধান করতে পারবে।</a:t>
                  </a:r>
                  <a:endParaRPr lang="en-US" sz="2800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</p:grpSp>
        <p:sp>
          <p:nvSpPr>
            <p:cNvPr id="5" name="Cloud 4"/>
            <p:cNvSpPr/>
            <p:nvPr/>
          </p:nvSpPr>
          <p:spPr>
            <a:xfrm>
              <a:off x="2801847" y="2191656"/>
              <a:ext cx="5532343" cy="60466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এই পাঠ শেষে শিক্ষার্থীরা---</a:t>
              </a:r>
              <a:endPara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81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1634" y="516933"/>
            <a:ext cx="5226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নিচের ভিডিওটি দেখি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692292" y="2566090"/>
          <a:ext cx="2045417" cy="1725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2292" y="2566090"/>
                        <a:ext cx="2045417" cy="1725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14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55172" y="2521059"/>
                <a:ext cx="1031965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solidFill>
                      <a:srgbClr val="7030A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চলকঃ</a:t>
                </a:r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আমরা জানি,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একটি সমীকরণ। এটি সমাধান</a:t>
                </a:r>
                <a:r>
                  <a:rPr lang="en-US" sz="36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করতে হলে আমরা অজ্ঞাত রাশি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এর মান বের করি। এখানে অজ্ঞাত রাশি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একটি চলক।</a:t>
                </a:r>
                <a:endParaRPr lang="en-US" sz="36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2" y="2521059"/>
                <a:ext cx="10319657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2067" t="-6397" r="-1831" b="-1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55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68086" y="612845"/>
                <a:ext cx="10493829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আবার,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সমীকরণটি সমাধান করতে হল, আমরা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এর মান নির্ণয় করি,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এর মান নয়। এখানে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কে চলক ও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কে ধ্রুবক হিসাবে ধরা হয়। এক্ষেত্রে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এর মান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এর মাধ্যমে পাওয়া যাবে। তবে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এর মান নির্ণয় করতে হলে, আমরা লিখবো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অর্থাৎ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এর মান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এর মাধ্যমে পাওয়া যাবে। এখানে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কে চলক ও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ধ্রুবক হিসাবে বিবেচিত। তবে বিশেষ কোনো নির্দেশনা না থাকলে প্রচলিত রীতি অনুযায়ী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কে চলক হিসাবে ধরা হয়। সাধারণত ইংরেজি বর্ণমালার ছোট হাতের শেষের দিকের অক্ষর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কে চলক হিসাবে এবং প্রথম দিকের অক্ষর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কে ধ্রুবক হিসেবে ব্যবহার করা হয়।  </a:t>
                </a:r>
                <a:endParaRPr lang="en-US" sz="36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6" y="612845"/>
                <a:ext cx="10493829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1801" t="-1517" r="-1743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27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426</Words>
  <Application>Microsoft Office PowerPoint</Application>
  <PresentationFormat>Custom</PresentationFormat>
  <Paragraphs>57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Kalpurush</vt:lpstr>
      <vt:lpstr>Nikosh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Md. Mizanur Rahman</cp:lastModifiedBy>
  <cp:revision>377</cp:revision>
  <dcterms:created xsi:type="dcterms:W3CDTF">2021-02-17T10:07:27Z</dcterms:created>
  <dcterms:modified xsi:type="dcterms:W3CDTF">2021-08-16T13:37:28Z</dcterms:modified>
</cp:coreProperties>
</file>