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6" r:id="rId3"/>
    <p:sldId id="369" r:id="rId4"/>
    <p:sldId id="297" r:id="rId5"/>
    <p:sldId id="370" r:id="rId6"/>
    <p:sldId id="372" r:id="rId7"/>
    <p:sldId id="371" r:id="rId8"/>
    <p:sldId id="261" r:id="rId9"/>
    <p:sldId id="367" r:id="rId10"/>
    <p:sldId id="357" r:id="rId11"/>
    <p:sldId id="358" r:id="rId12"/>
    <p:sldId id="361" r:id="rId13"/>
    <p:sldId id="362" r:id="rId14"/>
    <p:sldId id="365" r:id="rId15"/>
    <p:sldId id="352" r:id="rId16"/>
    <p:sldId id="355" r:id="rId17"/>
    <p:sldId id="351" r:id="rId18"/>
    <p:sldId id="327" r:id="rId19"/>
    <p:sldId id="329" r:id="rId20"/>
    <p:sldId id="266" r:id="rId21"/>
    <p:sldId id="304" r:id="rId22"/>
    <p:sldId id="273" r:id="rId23"/>
    <p:sldId id="276" r:id="rId24"/>
    <p:sldId id="275" r:id="rId25"/>
    <p:sldId id="300" r:id="rId26"/>
    <p:sldId id="278" r:id="rId27"/>
    <p:sldId id="279" r:id="rId28"/>
    <p:sldId id="286" r:id="rId29"/>
    <p:sldId id="284" r:id="rId30"/>
    <p:sldId id="291" r:id="rId31"/>
    <p:sldId id="298" r:id="rId32"/>
    <p:sldId id="293" r:id="rId33"/>
    <p:sldId id="368" r:id="rId34"/>
    <p:sldId id="374" r:id="rId35"/>
    <p:sldId id="294" r:id="rId36"/>
    <p:sldId id="373"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Sheikh_Mujibur_Rahman_in_1950.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File:House_of_Bangabandhu_Tungipara.jpg"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k_water_lily.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
        <p:nvSpPr>
          <p:cNvPr id="4" name="TextBox 3"/>
          <p:cNvSpPr txBox="1"/>
          <p:nvPr/>
        </p:nvSpPr>
        <p:spPr>
          <a:xfrm>
            <a:off x="5181600" y="381000"/>
            <a:ext cx="3124200" cy="1015663"/>
          </a:xfrm>
          <a:prstGeom prst="rect">
            <a:avLst/>
          </a:prstGeom>
          <a:noFill/>
        </p:spPr>
        <p:txBody>
          <a:bodyPr wrap="square" rtlCol="0">
            <a:spAutoFit/>
          </a:bodyPr>
          <a:lstStyle/>
          <a:p>
            <a:r>
              <a:rPr lang="en-US" sz="6000" dirty="0" smtClean="0">
                <a:solidFill>
                  <a:srgbClr val="00B050"/>
                </a:solidFill>
              </a:rPr>
              <a:t>Welcome</a:t>
            </a:r>
            <a:endParaRPr lang="en-US" sz="6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2490"/>
            <a:ext cx="8686800" cy="5909310"/>
          </a:xfrm>
          <a:prstGeom prst="rect">
            <a:avLst/>
          </a:prstGeom>
          <a:solidFill>
            <a:schemeClr val="accent2">
              <a:lumMod val="40000"/>
              <a:lumOff val="60000"/>
            </a:schemeClr>
          </a:solidFill>
          <a:ln w="76200">
            <a:solidFill>
              <a:srgbClr val="00B0F0"/>
            </a:solidFill>
          </a:ln>
        </p:spPr>
        <p:txBody>
          <a:bodyPr wrap="square">
            <a:spAutoFit/>
          </a:bodyPr>
          <a:lstStyle/>
          <a:p>
            <a:pPr algn="just"/>
            <a:endParaRPr lang="en-US" dirty="0" smtClean="0"/>
          </a:p>
          <a:p>
            <a:pPr algn="just"/>
            <a:r>
              <a:rPr lang="en-US" sz="3600" b="1" dirty="0" smtClean="0"/>
              <a:t>1920</a:t>
            </a:r>
          </a:p>
          <a:p>
            <a:pPr algn="just"/>
            <a:r>
              <a:rPr lang="en-US" sz="3600" dirty="0" smtClean="0"/>
              <a:t>Sheikh </a:t>
            </a:r>
            <a:r>
              <a:rPr lang="en-US" sz="3600" dirty="0" err="1" smtClean="0"/>
              <a:t>Mujibur</a:t>
            </a:r>
            <a:r>
              <a:rPr lang="en-US" sz="3600" dirty="0" smtClean="0"/>
              <a:t> </a:t>
            </a:r>
            <a:r>
              <a:rPr lang="en-US" sz="3600" dirty="0" err="1" smtClean="0"/>
              <a:t>Rahman</a:t>
            </a:r>
            <a:r>
              <a:rPr lang="en-US" sz="3600" dirty="0" smtClean="0"/>
              <a:t> was born in the village of </a:t>
            </a:r>
            <a:r>
              <a:rPr lang="en-US" sz="3600" dirty="0" err="1" smtClean="0"/>
              <a:t>Tungipara</a:t>
            </a:r>
            <a:r>
              <a:rPr lang="en-US" sz="3600" dirty="0" smtClean="0"/>
              <a:t> under the then </a:t>
            </a:r>
            <a:r>
              <a:rPr lang="en-US" sz="3600" dirty="0" err="1" smtClean="0"/>
              <a:t>Gopalganj</a:t>
            </a:r>
            <a:r>
              <a:rPr lang="en-US" sz="3600" dirty="0" smtClean="0"/>
              <a:t> Subdivision (now District) of the then </a:t>
            </a:r>
            <a:r>
              <a:rPr lang="en-US" sz="3600" dirty="0" err="1" smtClean="0"/>
              <a:t>Faridpur</a:t>
            </a:r>
            <a:r>
              <a:rPr lang="en-US" sz="3600" dirty="0" smtClean="0"/>
              <a:t> District on March 17, 1920. His father Sheikh </a:t>
            </a:r>
            <a:r>
              <a:rPr lang="en-US" sz="3600" dirty="0" err="1" smtClean="0"/>
              <a:t>Lutfar</a:t>
            </a:r>
            <a:r>
              <a:rPr lang="en-US" sz="3600" dirty="0" smtClean="0"/>
              <a:t> </a:t>
            </a:r>
            <a:r>
              <a:rPr lang="en-US" sz="3600" dirty="0" err="1" smtClean="0"/>
              <a:t>Rahman</a:t>
            </a:r>
            <a:r>
              <a:rPr lang="en-US" sz="3600" dirty="0" smtClean="0"/>
              <a:t> and his mother Sheikh </a:t>
            </a:r>
            <a:r>
              <a:rPr lang="en-US" sz="3600" dirty="0" err="1" smtClean="0"/>
              <a:t>Sayera</a:t>
            </a:r>
            <a:r>
              <a:rPr lang="en-US" sz="3600" dirty="0" smtClean="0"/>
              <a:t> </a:t>
            </a:r>
            <a:r>
              <a:rPr lang="en-US" sz="3600" dirty="0" err="1" smtClean="0"/>
              <a:t>Khatun</a:t>
            </a:r>
            <a:r>
              <a:rPr lang="en-US" sz="3600" dirty="0" smtClean="0"/>
              <a:t> had four daughters and two sons. Sheikh </a:t>
            </a:r>
            <a:r>
              <a:rPr lang="en-US" sz="3600" dirty="0" err="1" smtClean="0"/>
              <a:t>Mujibur</a:t>
            </a:r>
            <a:r>
              <a:rPr lang="en-US" sz="3600" dirty="0" smtClean="0"/>
              <a:t> </a:t>
            </a:r>
            <a:r>
              <a:rPr lang="en-US" sz="3600" dirty="0" err="1" smtClean="0"/>
              <a:t>Rahman</a:t>
            </a:r>
            <a:r>
              <a:rPr lang="en-US" sz="3600" dirty="0" smtClean="0"/>
              <a:t> was their third child. His parents used to adoringly call him </a:t>
            </a:r>
            <a:r>
              <a:rPr lang="en-US" sz="3600" dirty="0" err="1" smtClean="0"/>
              <a:t>khoka</a:t>
            </a:r>
            <a:endParaRPr lang="en-US" sz="3600" dirty="0"/>
          </a:p>
        </p:txBody>
      </p:sp>
      <p:sp>
        <p:nvSpPr>
          <p:cNvPr id="4" name="Rectangle 3"/>
          <p:cNvSpPr/>
          <p:nvPr/>
        </p:nvSpPr>
        <p:spPr>
          <a:xfrm>
            <a:off x="2514600" y="76200"/>
            <a:ext cx="3187732" cy="584775"/>
          </a:xfrm>
          <a:prstGeom prst="rect">
            <a:avLst/>
          </a:prstGeom>
          <a:solidFill>
            <a:srgbClr val="00B050"/>
          </a:solidFill>
          <a:ln w="76200">
            <a:solidFill>
              <a:schemeClr val="accent2">
                <a:lumMod val="75000"/>
              </a:schemeClr>
            </a:solidFill>
          </a:ln>
        </p:spPr>
        <p:txBody>
          <a:bodyPr wrap="none">
            <a:spAutoFit/>
          </a:bodyPr>
          <a:lstStyle/>
          <a:p>
            <a:r>
              <a:rPr lang="en-US" sz="3200" dirty="0" smtClean="0"/>
              <a:t>Let's read the text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629400"/>
          </a:xfrm>
          <a:prstGeom prst="rect">
            <a:avLst/>
          </a:prstGeom>
          <a:solidFill>
            <a:schemeClr val="accent2">
              <a:lumMod val="40000"/>
              <a:lumOff val="60000"/>
            </a:schemeClr>
          </a:solidFill>
          <a:ln w="57150">
            <a:solidFill>
              <a:srgbClr val="7030A0"/>
            </a:solidFill>
          </a:ln>
        </p:spPr>
        <p:txBody>
          <a:bodyPr wrap="square">
            <a:spAutoFit/>
          </a:bodyPr>
          <a:lstStyle/>
          <a:p>
            <a:pPr algn="just"/>
            <a:r>
              <a:rPr lang="en-US" sz="3200" b="1" dirty="0" smtClean="0"/>
              <a:t>1927</a:t>
            </a:r>
          </a:p>
          <a:p>
            <a:pPr algn="just"/>
            <a:r>
              <a:rPr lang="en-US" sz="3200" dirty="0" smtClean="0"/>
              <a:t>At the age of seven in 1927, Sheikh </a:t>
            </a:r>
            <a:r>
              <a:rPr lang="en-US" sz="3200" dirty="0" err="1" smtClean="0"/>
              <a:t>Mujib</a:t>
            </a:r>
            <a:r>
              <a:rPr lang="en-US" sz="3200" dirty="0" smtClean="0"/>
              <a:t> began his schooling at </a:t>
            </a:r>
            <a:r>
              <a:rPr lang="en-US" sz="3200" dirty="0" err="1" smtClean="0"/>
              <a:t>Gimadanga</a:t>
            </a:r>
            <a:r>
              <a:rPr lang="en-US" sz="3200" dirty="0" smtClean="0"/>
              <a:t> Primary School. At nine, he was admitted to class three at </a:t>
            </a:r>
            <a:r>
              <a:rPr lang="en-US" sz="3200" dirty="0" err="1" smtClean="0"/>
              <a:t>Gopalgonj</a:t>
            </a:r>
            <a:r>
              <a:rPr lang="en-US" sz="3200" dirty="0" smtClean="0"/>
              <a:t> Public School. Subsequently, he was admitted to </a:t>
            </a:r>
            <a:r>
              <a:rPr lang="en-US" sz="3200" dirty="0" err="1" smtClean="0"/>
              <a:t>Gopalgonj</a:t>
            </a:r>
            <a:r>
              <a:rPr lang="en-US" sz="3200" dirty="0" smtClean="0"/>
              <a:t> Missionary School. Before becoming active in student movements and politics, Sheikh </a:t>
            </a:r>
            <a:r>
              <a:rPr lang="en-US" sz="3200" dirty="0" err="1" smtClean="0"/>
              <a:t>Mujibur</a:t>
            </a:r>
            <a:r>
              <a:rPr lang="en-US" sz="3200" dirty="0" smtClean="0"/>
              <a:t> </a:t>
            </a:r>
            <a:r>
              <a:rPr lang="en-US" sz="3200" dirty="0" err="1" smtClean="0"/>
              <a:t>Rahman</a:t>
            </a:r>
            <a:r>
              <a:rPr lang="en-US" sz="3200" dirty="0" smtClean="0"/>
              <a:t> had an affinity toward sports like any other teenager. He possessed a special love for football. A talented football player, Sheikh </a:t>
            </a:r>
            <a:r>
              <a:rPr lang="en-US" sz="3200" dirty="0" err="1" smtClean="0"/>
              <a:t>Mujibur</a:t>
            </a:r>
            <a:r>
              <a:rPr lang="en-US" sz="3200" dirty="0" smtClean="0"/>
              <a:t> </a:t>
            </a:r>
            <a:r>
              <a:rPr lang="en-US" sz="3200" dirty="0" err="1" smtClean="0"/>
              <a:t>Rahman</a:t>
            </a:r>
            <a:r>
              <a:rPr lang="en-US" sz="3200" dirty="0" smtClean="0"/>
              <a:t> spent his adolescent years playing in competitive tournaments, where he received awards for his outstanding performances.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38-3.jpg"/>
          <p:cNvPicPr>
            <a:picLocks noChangeAspect="1"/>
          </p:cNvPicPr>
          <p:nvPr/>
        </p:nvPicPr>
        <p:blipFill>
          <a:blip r:embed="rId2" cstate="print"/>
          <a:stretch>
            <a:fillRect/>
          </a:stretch>
        </p:blipFill>
        <p:spPr>
          <a:xfrm>
            <a:off x="0" y="0"/>
            <a:ext cx="3657600" cy="6858000"/>
          </a:xfrm>
          <a:prstGeom prst="rect">
            <a:avLst/>
          </a:prstGeom>
          <a:ln w="57150">
            <a:solidFill>
              <a:srgbClr val="00B050"/>
            </a:solidFill>
          </a:ln>
        </p:spPr>
      </p:pic>
      <p:pic>
        <p:nvPicPr>
          <p:cNvPr id="3" name="Picture 2" descr="main-qimg-bc08fc856439eaaa9225693b809edede.jpg"/>
          <p:cNvPicPr>
            <a:picLocks noChangeAspect="1"/>
          </p:cNvPicPr>
          <p:nvPr/>
        </p:nvPicPr>
        <p:blipFill>
          <a:blip r:embed="rId3" cstate="print"/>
          <a:stretch>
            <a:fillRect/>
          </a:stretch>
        </p:blipFill>
        <p:spPr>
          <a:xfrm>
            <a:off x="3581400" y="0"/>
            <a:ext cx="5562600" cy="6858000"/>
          </a:xfrm>
          <a:prstGeom prst="rect">
            <a:avLst/>
          </a:prstGeom>
          <a:ln w="57150">
            <a:solidFill>
              <a:srgbClr val="00B05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509200"/>
          </a:xfrm>
          <a:prstGeom prst="rect">
            <a:avLst/>
          </a:prstGeom>
          <a:solidFill>
            <a:schemeClr val="accent4">
              <a:lumMod val="40000"/>
              <a:lumOff val="60000"/>
            </a:schemeClr>
          </a:solidFill>
          <a:ln w="76200">
            <a:solidFill>
              <a:schemeClr val="accent6">
                <a:lumMod val="75000"/>
              </a:schemeClr>
            </a:solidFill>
          </a:ln>
        </p:spPr>
        <p:txBody>
          <a:bodyPr wrap="square">
            <a:spAutoFit/>
          </a:bodyPr>
          <a:lstStyle/>
          <a:p>
            <a:endParaRPr lang="en-US" sz="4400" dirty="0" smtClean="0"/>
          </a:p>
          <a:p>
            <a:r>
              <a:rPr lang="en-US" sz="4400" b="1" dirty="0" smtClean="0"/>
              <a:t>1932/1933</a:t>
            </a:r>
          </a:p>
          <a:p>
            <a:r>
              <a:rPr lang="en-US" sz="4400" dirty="0" smtClean="0"/>
              <a:t>Sheikh </a:t>
            </a:r>
            <a:r>
              <a:rPr lang="en-US" sz="4400" dirty="0" err="1" smtClean="0"/>
              <a:t>Mujibur</a:t>
            </a:r>
            <a:r>
              <a:rPr lang="en-US" sz="4400" dirty="0" smtClean="0"/>
              <a:t> </a:t>
            </a:r>
            <a:r>
              <a:rPr lang="en-US" sz="4400" dirty="0" err="1" smtClean="0"/>
              <a:t>Rahman</a:t>
            </a:r>
            <a:r>
              <a:rPr lang="en-US" sz="4400" dirty="0" smtClean="0"/>
              <a:t> married Sheikh </a:t>
            </a:r>
            <a:r>
              <a:rPr lang="en-US" sz="4400" dirty="0" err="1" smtClean="0"/>
              <a:t>Fazilatunnesa</a:t>
            </a:r>
            <a:r>
              <a:rPr lang="en-US" sz="4400" dirty="0" smtClean="0"/>
              <a:t> (</a:t>
            </a:r>
            <a:r>
              <a:rPr lang="en-US" sz="4400" dirty="0" err="1" smtClean="0"/>
              <a:t>Renu</a:t>
            </a:r>
            <a:r>
              <a:rPr lang="en-US" sz="4400" dirty="0" smtClean="0"/>
              <a:t>). Together they had two daughters, Sheikh </a:t>
            </a:r>
            <a:r>
              <a:rPr lang="en-US" sz="4400" dirty="0" err="1" smtClean="0"/>
              <a:t>Hasina</a:t>
            </a:r>
            <a:r>
              <a:rPr lang="en-US" sz="4400" dirty="0" smtClean="0"/>
              <a:t> and Sheikh </a:t>
            </a:r>
            <a:r>
              <a:rPr lang="en-US" sz="4400" dirty="0" err="1" smtClean="0"/>
              <a:t>Rehana</a:t>
            </a:r>
            <a:r>
              <a:rPr lang="en-US" sz="4400" dirty="0" smtClean="0"/>
              <a:t>, and three sons, Sheikh </a:t>
            </a:r>
            <a:r>
              <a:rPr lang="en-US" sz="4400" dirty="0" err="1" smtClean="0"/>
              <a:t>Kamal</a:t>
            </a:r>
            <a:r>
              <a:rPr lang="en-US" sz="4400" dirty="0" smtClean="0"/>
              <a:t>, Sheikh Jamal and Sheikh </a:t>
            </a:r>
            <a:r>
              <a:rPr lang="en-US" sz="4400" dirty="0" err="1" smtClean="0"/>
              <a:t>Russel</a:t>
            </a:r>
            <a:r>
              <a:rPr lang="en-US" sz="4400" dirty="0" smtClean="0"/>
              <a:t>. ​ </a:t>
            </a: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42-2.jpg"/>
          <p:cNvPicPr>
            <a:picLocks noChangeAspect="1"/>
          </p:cNvPicPr>
          <p:nvPr/>
        </p:nvPicPr>
        <p:blipFill>
          <a:blip r:embed="rId2" cstate="print"/>
          <a:stretch>
            <a:fillRect/>
          </a:stretch>
        </p:blipFill>
        <p:spPr>
          <a:xfrm>
            <a:off x="76200" y="0"/>
            <a:ext cx="4419600" cy="3886200"/>
          </a:xfrm>
          <a:prstGeom prst="rect">
            <a:avLst/>
          </a:prstGeom>
          <a:ln w="57150">
            <a:solidFill>
              <a:srgbClr val="FFFF00"/>
            </a:solidFill>
          </a:ln>
        </p:spPr>
      </p:pic>
      <p:pic>
        <p:nvPicPr>
          <p:cNvPr id="3" name="Picture 2" descr="1942-1.jpg"/>
          <p:cNvPicPr>
            <a:picLocks noChangeAspect="1"/>
          </p:cNvPicPr>
          <p:nvPr/>
        </p:nvPicPr>
        <p:blipFill>
          <a:blip r:embed="rId3" cstate="print"/>
          <a:stretch>
            <a:fillRect/>
          </a:stretch>
        </p:blipFill>
        <p:spPr>
          <a:xfrm>
            <a:off x="4572000" y="0"/>
            <a:ext cx="4495800" cy="3886200"/>
          </a:xfrm>
          <a:prstGeom prst="rect">
            <a:avLst/>
          </a:prstGeom>
          <a:ln w="57150">
            <a:solidFill>
              <a:srgbClr val="FFFF00"/>
            </a:solidFill>
          </a:ln>
        </p:spPr>
      </p:pic>
      <p:pic>
        <p:nvPicPr>
          <p:cNvPr id="4" name="Picture 3" descr="Picture2.jpg"/>
          <p:cNvPicPr>
            <a:picLocks noChangeAspect="1"/>
          </p:cNvPicPr>
          <p:nvPr/>
        </p:nvPicPr>
        <p:blipFill>
          <a:blip r:embed="rId4" cstate="print"/>
          <a:stretch>
            <a:fillRect/>
          </a:stretch>
        </p:blipFill>
        <p:spPr>
          <a:xfrm>
            <a:off x="76200" y="3953240"/>
            <a:ext cx="8991600" cy="2828560"/>
          </a:xfrm>
          <a:prstGeom prst="rect">
            <a:avLst/>
          </a:prstGeom>
          <a:ln w="57150">
            <a:solidFill>
              <a:srgbClr val="FFFF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9157"/>
            <a:ext cx="8610600" cy="6001643"/>
          </a:xfrm>
          <a:prstGeom prst="rect">
            <a:avLst/>
          </a:prstGeom>
          <a:solidFill>
            <a:schemeClr val="accent6">
              <a:lumMod val="60000"/>
              <a:lumOff val="40000"/>
            </a:schemeClr>
          </a:solidFill>
          <a:ln w="76200">
            <a:solidFill>
              <a:srgbClr val="7030A0"/>
            </a:solidFill>
          </a:ln>
        </p:spPr>
        <p:txBody>
          <a:bodyPr wrap="square">
            <a:spAutoFit/>
          </a:bodyPr>
          <a:lstStyle/>
          <a:p>
            <a:pPr algn="just"/>
            <a:endParaRPr lang="en-US" sz="3200" dirty="0" smtClean="0"/>
          </a:p>
          <a:p>
            <a:pPr algn="just"/>
            <a:r>
              <a:rPr lang="en-US" sz="3200" b="1" dirty="0" smtClean="0"/>
              <a:t>1942</a:t>
            </a:r>
          </a:p>
          <a:p>
            <a:pPr algn="just"/>
            <a:r>
              <a:rPr lang="en-US" sz="3200" dirty="0" smtClean="0"/>
              <a:t>Sheikh </a:t>
            </a:r>
            <a:r>
              <a:rPr lang="en-US" sz="3200" dirty="0" err="1" smtClean="0"/>
              <a:t>Mujibur</a:t>
            </a:r>
            <a:r>
              <a:rPr lang="en-US" sz="3200" dirty="0" smtClean="0"/>
              <a:t> </a:t>
            </a:r>
            <a:r>
              <a:rPr lang="en-US" sz="3200" dirty="0" err="1" smtClean="0"/>
              <a:t>Rahman</a:t>
            </a:r>
            <a:r>
              <a:rPr lang="en-US" sz="3200" dirty="0" smtClean="0"/>
              <a:t> passed Matriculation examination from </a:t>
            </a:r>
            <a:r>
              <a:rPr lang="en-US" sz="3200" dirty="0" err="1" smtClean="0"/>
              <a:t>Gopalganj</a:t>
            </a:r>
            <a:r>
              <a:rPr lang="en-US" sz="3200" dirty="0" smtClean="0"/>
              <a:t> Missionary School. The same year he got himself admitted into the </a:t>
            </a:r>
            <a:r>
              <a:rPr lang="en-US" sz="3200" dirty="0" err="1" smtClean="0"/>
              <a:t>Islamia</a:t>
            </a:r>
            <a:r>
              <a:rPr lang="en-US" sz="3200" dirty="0" smtClean="0"/>
              <a:t> College (currently </a:t>
            </a:r>
            <a:r>
              <a:rPr lang="en-US" sz="3200" dirty="0" err="1" smtClean="0"/>
              <a:t>Maulana</a:t>
            </a:r>
            <a:r>
              <a:rPr lang="en-US" sz="3200" dirty="0" smtClean="0"/>
              <a:t> Azad College), Kolkata. From there he completed his graduation in the year 1947. In 1943, Sheikh </a:t>
            </a:r>
            <a:r>
              <a:rPr lang="en-US" sz="3200" dirty="0" err="1" smtClean="0"/>
              <a:t>Mujibur</a:t>
            </a:r>
            <a:r>
              <a:rPr lang="en-US" sz="3200" dirty="0" smtClean="0"/>
              <a:t> </a:t>
            </a:r>
            <a:r>
              <a:rPr lang="en-US" sz="3200" dirty="0" err="1" smtClean="0"/>
              <a:t>Rahman</a:t>
            </a:r>
            <a:r>
              <a:rPr lang="en-US" sz="3200" dirty="0" smtClean="0"/>
              <a:t> was elected </a:t>
            </a:r>
            <a:r>
              <a:rPr lang="en-US" sz="3200" dirty="0" err="1" smtClean="0"/>
              <a:t>councillor</a:t>
            </a:r>
            <a:r>
              <a:rPr lang="en-US" sz="3200" dirty="0" smtClean="0"/>
              <a:t> of All India Muslim League from Bengal. He continued to serve admirably in this position till the partition of India in 1947. </a:t>
            </a:r>
          </a:p>
          <a:p>
            <a:pPr algn="just"/>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n.jpg"/>
          <p:cNvPicPr>
            <a:picLocks noChangeAspect="1"/>
          </p:cNvPicPr>
          <p:nvPr/>
        </p:nvPicPr>
        <p:blipFill>
          <a:blip r:embed="rId2" cstate="print"/>
          <a:stretch>
            <a:fillRect/>
          </a:stretch>
        </p:blipFill>
        <p:spPr>
          <a:xfrm>
            <a:off x="0" y="76200"/>
            <a:ext cx="4876800" cy="3584864"/>
          </a:xfrm>
          <a:prstGeom prst="rect">
            <a:avLst/>
          </a:prstGeom>
          <a:ln w="57150">
            <a:solidFill>
              <a:srgbClr val="00B0F0"/>
            </a:solidFill>
          </a:ln>
        </p:spPr>
      </p:pic>
      <p:pic>
        <p:nvPicPr>
          <p:cNvPr id="3" name="Picture 2" descr="cPgsrDdakmOUORqSSFnEGfNJKfuczY.png"/>
          <p:cNvPicPr>
            <a:picLocks noChangeAspect="1"/>
          </p:cNvPicPr>
          <p:nvPr/>
        </p:nvPicPr>
        <p:blipFill>
          <a:blip r:embed="rId3" cstate="print"/>
          <a:stretch>
            <a:fillRect/>
          </a:stretch>
        </p:blipFill>
        <p:spPr>
          <a:xfrm>
            <a:off x="4876800" y="76200"/>
            <a:ext cx="4267200" cy="3581400"/>
          </a:xfrm>
          <a:prstGeom prst="rect">
            <a:avLst/>
          </a:prstGeom>
          <a:ln w="57150">
            <a:solidFill>
              <a:srgbClr val="00B0F0"/>
            </a:solidFill>
          </a:ln>
        </p:spPr>
      </p:pic>
      <p:sp>
        <p:nvSpPr>
          <p:cNvPr id="4" name="Rectangle 3"/>
          <p:cNvSpPr/>
          <p:nvPr/>
        </p:nvSpPr>
        <p:spPr>
          <a:xfrm>
            <a:off x="152400" y="3734812"/>
            <a:ext cx="8915400" cy="3046988"/>
          </a:xfrm>
          <a:prstGeom prst="rect">
            <a:avLst/>
          </a:prstGeom>
          <a:solidFill>
            <a:schemeClr val="accent2">
              <a:lumMod val="40000"/>
              <a:lumOff val="60000"/>
            </a:schemeClr>
          </a:solidFill>
          <a:ln w="57150">
            <a:solidFill>
              <a:srgbClr val="00B0F0"/>
            </a:solidFill>
          </a:ln>
        </p:spPr>
        <p:txBody>
          <a:bodyPr wrap="square">
            <a:spAutoFit/>
          </a:bodyPr>
          <a:lstStyle/>
          <a:p>
            <a:pPr algn="just"/>
            <a:r>
              <a:rPr lang="en-US" sz="2400" b="1" dirty="0" smtClean="0"/>
              <a:t>1948</a:t>
            </a:r>
          </a:p>
          <a:p>
            <a:pPr algn="just"/>
            <a:r>
              <a:rPr lang="en-US" sz="2400" dirty="0" smtClean="0"/>
              <a:t>Sheikh </a:t>
            </a:r>
            <a:r>
              <a:rPr lang="en-US" sz="2400" dirty="0" err="1" smtClean="0"/>
              <a:t>Mujibur</a:t>
            </a:r>
            <a:r>
              <a:rPr lang="en-US" sz="2400" dirty="0" smtClean="0"/>
              <a:t> </a:t>
            </a:r>
            <a:r>
              <a:rPr lang="en-US" sz="2400" dirty="0" err="1" smtClean="0"/>
              <a:t>Rahman</a:t>
            </a:r>
            <a:r>
              <a:rPr lang="en-US" sz="2400" dirty="0" smtClean="0"/>
              <a:t> took admission in the Department of Law at the University of Dhaka. He founded the East Pakistan Muslim Students’ League, the first opposition student organization in Pakistan on January 4. He rose in spontaneous protest on February 23 when Chief Minister </a:t>
            </a:r>
            <a:r>
              <a:rPr lang="en-US" sz="2400" dirty="0" err="1" smtClean="0"/>
              <a:t>Khawaja</a:t>
            </a:r>
            <a:r>
              <a:rPr lang="en-US" sz="2400" dirty="0" smtClean="0"/>
              <a:t> </a:t>
            </a:r>
            <a:r>
              <a:rPr lang="en-US" sz="2400" dirty="0" err="1" smtClean="0"/>
              <a:t>Nazimuddin</a:t>
            </a:r>
            <a:r>
              <a:rPr lang="en-US" sz="2400" dirty="0" smtClean="0"/>
              <a:t> declared in the Constituent Assembly: ‘The people of East Pakistan must accept Urdu as their state language.’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86800" cy="5693866"/>
          </a:xfrm>
          <a:prstGeom prst="rect">
            <a:avLst/>
          </a:prstGeom>
          <a:solidFill>
            <a:schemeClr val="accent2">
              <a:lumMod val="40000"/>
              <a:lumOff val="60000"/>
            </a:schemeClr>
          </a:solidFill>
          <a:ln w="76200">
            <a:solidFill>
              <a:srgbClr val="00B0F0"/>
            </a:solidFill>
          </a:ln>
        </p:spPr>
        <p:txBody>
          <a:bodyPr wrap="square">
            <a:spAutoFit/>
          </a:bodyPr>
          <a:lstStyle/>
          <a:p>
            <a:pPr algn="just"/>
            <a:endParaRPr lang="en-US" sz="2800" dirty="0" smtClean="0"/>
          </a:p>
          <a:p>
            <a:pPr algn="just"/>
            <a:r>
              <a:rPr lang="en-US" sz="2800" b="1" dirty="0" smtClean="0"/>
              <a:t>1954</a:t>
            </a:r>
          </a:p>
          <a:p>
            <a:pPr algn="just"/>
            <a:r>
              <a:rPr lang="en-US" sz="2800" dirty="0" smtClean="0"/>
              <a:t>The first elections in East Bengal were held on March 10. The United Front won 223 seats out of 237 Muslim reserved seats. The </a:t>
            </a:r>
            <a:r>
              <a:rPr lang="en-US" sz="2800" dirty="0" err="1" smtClean="0"/>
              <a:t>Awami</a:t>
            </a:r>
            <a:r>
              <a:rPr lang="en-US" sz="2800" dirty="0" smtClean="0"/>
              <a:t> League alone obtained 143 seats. Sheikh </a:t>
            </a:r>
            <a:r>
              <a:rPr lang="en-US" sz="2800" dirty="0" err="1" smtClean="0"/>
              <a:t>Mujib</a:t>
            </a:r>
            <a:r>
              <a:rPr lang="en-US" sz="2800" dirty="0" smtClean="0"/>
              <a:t> won the election from the </a:t>
            </a:r>
            <a:r>
              <a:rPr lang="en-US" sz="2800" dirty="0" err="1" smtClean="0"/>
              <a:t>Gopalganj</a:t>
            </a:r>
            <a:r>
              <a:rPr lang="en-US" sz="2800" dirty="0" smtClean="0"/>
              <a:t> constituency and took oath on May 15 as Minister for Co-operative and Agricultural Development in the new provincial government. The central government arbitrarily dismissed the United Front cabinet on May 30, and as </a:t>
            </a:r>
            <a:r>
              <a:rPr lang="en-US" sz="2800" dirty="0" err="1" smtClean="0"/>
              <a:t>Mujib</a:t>
            </a:r>
            <a:r>
              <a:rPr lang="en-US" sz="2800" dirty="0" smtClean="0"/>
              <a:t> landed back in Dhaka from Karachi the same day, he was immediately arrested. He was released on December 23.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60130_174140.jpg"/>
          <p:cNvPicPr>
            <a:picLocks noChangeAspect="1"/>
          </p:cNvPicPr>
          <p:nvPr/>
        </p:nvPicPr>
        <p:blipFill>
          <a:blip r:embed="rId2" cstate="print"/>
          <a:stretch>
            <a:fillRect/>
          </a:stretch>
        </p:blipFill>
        <p:spPr>
          <a:xfrm>
            <a:off x="5112072" y="0"/>
            <a:ext cx="4031928" cy="6858000"/>
          </a:xfrm>
          <a:prstGeom prst="rect">
            <a:avLst/>
          </a:prstGeom>
          <a:ln w="76200" cap="sq">
            <a:solidFill>
              <a:srgbClr val="00B05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0" y="0"/>
            <a:ext cx="5042263" cy="1608845"/>
          </a:xfrm>
          <a:prstGeom prst="rect">
            <a:avLst/>
          </a:prstGeom>
          <a:solidFill>
            <a:schemeClr val="accent6">
              <a:lumMod val="60000"/>
              <a:lumOff val="40000"/>
            </a:schemeClr>
          </a:solidFill>
          <a:ln w="76200">
            <a:solidFill>
              <a:srgbClr val="00B050"/>
            </a:solidFill>
          </a:ln>
        </p:spPr>
        <p:txBody>
          <a:bodyPr wrap="square" rtlCol="0">
            <a:spAutoFit/>
          </a:bodyPr>
          <a:lstStyle/>
          <a:p>
            <a:r>
              <a:rPr lang="en-US" sz="2400" dirty="0" err="1" smtClean="0"/>
              <a:t>Ujjal</a:t>
            </a:r>
            <a:r>
              <a:rPr lang="en-US" sz="2400" dirty="0" smtClean="0"/>
              <a:t> Kumar </a:t>
            </a:r>
            <a:r>
              <a:rPr lang="en-US" sz="2400" dirty="0" err="1" smtClean="0"/>
              <a:t>Ghosh</a:t>
            </a:r>
            <a:endParaRPr lang="en-US" sz="2400" dirty="0" smtClean="0"/>
          </a:p>
          <a:p>
            <a:r>
              <a:rPr lang="en-US" sz="2400" dirty="0" smtClean="0"/>
              <a:t>Assistant Teacher (English)</a:t>
            </a:r>
          </a:p>
          <a:p>
            <a:r>
              <a:rPr lang="en-US" sz="2400" dirty="0" err="1" smtClean="0"/>
              <a:t>Chuadanga</a:t>
            </a:r>
            <a:r>
              <a:rPr lang="en-US" sz="2400" dirty="0" smtClean="0"/>
              <a:t> </a:t>
            </a:r>
            <a:r>
              <a:rPr lang="en-US" sz="2400" dirty="0" err="1" smtClean="0"/>
              <a:t>Krishnanagor</a:t>
            </a:r>
            <a:r>
              <a:rPr lang="en-US" sz="2400" dirty="0" smtClean="0"/>
              <a:t> high school</a:t>
            </a:r>
          </a:p>
          <a:p>
            <a:r>
              <a:rPr lang="en-US" sz="2400" dirty="0" err="1" smtClean="0"/>
              <a:t>Panjia,Keshabpur,Jassore</a:t>
            </a:r>
            <a:endParaRPr lang="en-US" sz="2400" dirty="0"/>
          </a:p>
        </p:txBody>
      </p:sp>
      <p:pic>
        <p:nvPicPr>
          <p:cNvPr id="5" name="Picture 4" descr="English-For-Today-Class-6.jpg"/>
          <p:cNvPicPr>
            <a:picLocks noChangeAspect="1"/>
          </p:cNvPicPr>
          <p:nvPr/>
        </p:nvPicPr>
        <p:blipFill>
          <a:blip r:embed="rId3" cstate="print"/>
          <a:stretch>
            <a:fillRect/>
          </a:stretch>
        </p:blipFill>
        <p:spPr>
          <a:xfrm>
            <a:off x="0" y="1638300"/>
            <a:ext cx="5029200" cy="5219700"/>
          </a:xfrm>
          <a:prstGeom prst="rect">
            <a:avLst/>
          </a:prstGeom>
          <a:ln w="76200">
            <a:solidFill>
              <a:srgbClr val="00B050"/>
            </a:solid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knBFGdEmjUMGaKHFqFmsPZtULtaLW.png"/>
          <p:cNvPicPr>
            <a:picLocks noChangeAspect="1"/>
          </p:cNvPicPr>
          <p:nvPr/>
        </p:nvPicPr>
        <p:blipFill>
          <a:blip r:embed="rId2" cstate="print"/>
          <a:stretch>
            <a:fillRect/>
          </a:stretch>
        </p:blipFill>
        <p:spPr>
          <a:xfrm>
            <a:off x="381000" y="381000"/>
            <a:ext cx="4038600" cy="2895600"/>
          </a:xfrm>
          <a:prstGeom prst="rect">
            <a:avLst/>
          </a:prstGeom>
          <a:ln w="76200">
            <a:solidFill>
              <a:schemeClr val="accent6">
                <a:lumMod val="75000"/>
              </a:schemeClr>
            </a:solidFill>
          </a:ln>
        </p:spPr>
      </p:pic>
      <p:pic>
        <p:nvPicPr>
          <p:cNvPr id="4" name="Picture 3" descr="MhrceeRLzfhVnQCmfpefWLNJCHgpqS.png"/>
          <p:cNvPicPr>
            <a:picLocks noChangeAspect="1"/>
          </p:cNvPicPr>
          <p:nvPr/>
        </p:nvPicPr>
        <p:blipFill>
          <a:blip r:embed="rId3" cstate="print"/>
          <a:stretch>
            <a:fillRect/>
          </a:stretch>
        </p:blipFill>
        <p:spPr>
          <a:xfrm>
            <a:off x="4800600" y="381000"/>
            <a:ext cx="3962400" cy="2971800"/>
          </a:xfrm>
          <a:prstGeom prst="rect">
            <a:avLst/>
          </a:prstGeom>
          <a:ln w="762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28600" y="3581400"/>
            <a:ext cx="8686800" cy="3046988"/>
          </a:xfrm>
          <a:prstGeom prst="rect">
            <a:avLst/>
          </a:prstGeom>
          <a:solidFill>
            <a:schemeClr val="accent4">
              <a:lumMod val="20000"/>
              <a:lumOff val="80000"/>
            </a:schemeClr>
          </a:solidFill>
          <a:ln w="76200">
            <a:solidFill>
              <a:srgbClr val="7030A0"/>
            </a:solidFill>
          </a:ln>
        </p:spPr>
        <p:txBody>
          <a:bodyPr wrap="square">
            <a:spAutoFit/>
          </a:bodyPr>
          <a:lstStyle/>
          <a:p>
            <a:r>
              <a:rPr lang="en-US" sz="3200" b="1" dirty="0" smtClean="0"/>
              <a:t>1966</a:t>
            </a:r>
          </a:p>
          <a:p>
            <a:pPr algn="just"/>
            <a:r>
              <a:rPr lang="en-US" sz="3200" dirty="0" smtClean="0"/>
              <a:t>On February 5, 1966, Sheikh </a:t>
            </a:r>
            <a:r>
              <a:rPr lang="en-US" sz="3200" dirty="0" err="1" smtClean="0"/>
              <a:t>Mujibur</a:t>
            </a:r>
            <a:r>
              <a:rPr lang="en-US" sz="3200" dirty="0" smtClean="0"/>
              <a:t> </a:t>
            </a:r>
            <a:r>
              <a:rPr lang="en-US" sz="3200" dirty="0" err="1" smtClean="0"/>
              <a:t>Rahman</a:t>
            </a:r>
            <a:r>
              <a:rPr lang="en-US" sz="3200" dirty="0" smtClean="0"/>
              <a:t> presented his historic six-point </a:t>
            </a:r>
            <a:r>
              <a:rPr lang="en-US" sz="3200" dirty="0" err="1" smtClean="0"/>
              <a:t>programme</a:t>
            </a:r>
            <a:r>
              <a:rPr lang="en-US" sz="3200" dirty="0" smtClean="0"/>
              <a:t> known as the `charter of freedom of the Bengali nation’. It drew the roadmap for the independence of Bangladesh under the garb of greater autonomy. </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artala1.png"/>
          <p:cNvPicPr>
            <a:picLocks noChangeAspect="1"/>
          </p:cNvPicPr>
          <p:nvPr/>
        </p:nvPicPr>
        <p:blipFill>
          <a:blip r:embed="rId2" cstate="print"/>
          <a:stretch>
            <a:fillRect/>
          </a:stretch>
        </p:blipFill>
        <p:spPr>
          <a:xfrm>
            <a:off x="1676400" y="228600"/>
            <a:ext cx="5334000" cy="2704876"/>
          </a:xfrm>
          <a:prstGeom prst="rect">
            <a:avLst/>
          </a:prstGeom>
          <a:ln w="76200">
            <a:solidFill>
              <a:srgbClr val="00B050"/>
            </a:solidFill>
          </a:ln>
        </p:spPr>
      </p:pic>
      <p:pic>
        <p:nvPicPr>
          <p:cNvPr id="3" name="Picture 2" descr="agartala3.png"/>
          <p:cNvPicPr>
            <a:picLocks noChangeAspect="1"/>
          </p:cNvPicPr>
          <p:nvPr/>
        </p:nvPicPr>
        <p:blipFill>
          <a:blip r:embed="rId3" cstate="print"/>
          <a:stretch>
            <a:fillRect/>
          </a:stretch>
        </p:blipFill>
        <p:spPr>
          <a:xfrm>
            <a:off x="228600" y="3352800"/>
            <a:ext cx="4059138" cy="3200400"/>
          </a:xfrm>
          <a:prstGeom prst="rect">
            <a:avLst/>
          </a:prstGeom>
          <a:ln w="76200">
            <a:solidFill>
              <a:srgbClr val="00B050"/>
            </a:solidFill>
          </a:ln>
        </p:spPr>
      </p:pic>
      <p:pic>
        <p:nvPicPr>
          <p:cNvPr id="4" name="Picture 3" descr="agartala2.png"/>
          <p:cNvPicPr>
            <a:picLocks noChangeAspect="1"/>
          </p:cNvPicPr>
          <p:nvPr/>
        </p:nvPicPr>
        <p:blipFill>
          <a:blip r:embed="rId4" cstate="print"/>
          <a:stretch>
            <a:fillRect/>
          </a:stretch>
        </p:blipFill>
        <p:spPr>
          <a:xfrm>
            <a:off x="4724400" y="3352800"/>
            <a:ext cx="4191000" cy="32004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153400" cy="6124754"/>
          </a:xfrm>
          <a:prstGeom prst="rect">
            <a:avLst/>
          </a:prstGeom>
          <a:solidFill>
            <a:schemeClr val="accent2">
              <a:lumMod val="40000"/>
              <a:lumOff val="60000"/>
            </a:schemeClr>
          </a:solidFill>
          <a:ln w="76200">
            <a:solidFill>
              <a:srgbClr val="00B0F0"/>
            </a:solidFill>
          </a:ln>
        </p:spPr>
        <p:txBody>
          <a:bodyPr wrap="square">
            <a:spAutoFit/>
          </a:bodyPr>
          <a:lstStyle/>
          <a:p>
            <a:pPr algn="just"/>
            <a:endParaRPr lang="en-US" sz="2800" dirty="0" smtClean="0"/>
          </a:p>
          <a:p>
            <a:pPr algn="just"/>
            <a:r>
              <a:rPr lang="en-US" sz="2800" b="1" dirty="0" smtClean="0"/>
              <a:t>1969</a:t>
            </a:r>
          </a:p>
          <a:p>
            <a:pPr algn="just"/>
            <a:r>
              <a:rPr lang="en-US" sz="2800" dirty="0" smtClean="0"/>
              <a:t>The </a:t>
            </a:r>
            <a:r>
              <a:rPr lang="en-US" sz="2800" dirty="0" err="1" smtClean="0"/>
              <a:t>Agartala</a:t>
            </a:r>
            <a:r>
              <a:rPr lang="en-US" sz="2800" dirty="0" smtClean="0"/>
              <a:t> Conspiracy Case resulted in a nationwide student movement and mass upsurge demanding the withdrawal of the case and the release of Sheikh </a:t>
            </a:r>
            <a:r>
              <a:rPr lang="en-US" sz="2800" dirty="0" err="1" smtClean="0"/>
              <a:t>Mujibur</a:t>
            </a:r>
            <a:r>
              <a:rPr lang="en-US" sz="2800" dirty="0" smtClean="0"/>
              <a:t> </a:t>
            </a:r>
            <a:r>
              <a:rPr lang="en-US" sz="2800" dirty="0" err="1" smtClean="0"/>
              <a:t>Rahman</a:t>
            </a:r>
            <a:r>
              <a:rPr lang="en-US" sz="2800" dirty="0" smtClean="0"/>
              <a:t>. With continued pressure from the public, the </a:t>
            </a:r>
            <a:r>
              <a:rPr lang="en-US" sz="2800" dirty="0" err="1" smtClean="0"/>
              <a:t>Ayub</a:t>
            </a:r>
            <a:r>
              <a:rPr lang="en-US" sz="2800" dirty="0" smtClean="0"/>
              <a:t> Khan government on February 22 was forced to withdraw the </a:t>
            </a:r>
            <a:r>
              <a:rPr lang="en-US" sz="2800" dirty="0" err="1" smtClean="0"/>
              <a:t>Agartala</a:t>
            </a:r>
            <a:r>
              <a:rPr lang="en-US" sz="2800" dirty="0" smtClean="0"/>
              <a:t> Conspiracy Case and release Sheikh </a:t>
            </a:r>
            <a:r>
              <a:rPr lang="en-US" sz="2800" dirty="0" err="1" smtClean="0"/>
              <a:t>Mujibur</a:t>
            </a:r>
            <a:r>
              <a:rPr lang="en-US" sz="2800" dirty="0" smtClean="0"/>
              <a:t> </a:t>
            </a:r>
            <a:r>
              <a:rPr lang="en-US" sz="2800" dirty="0" err="1" smtClean="0"/>
              <a:t>Rahman</a:t>
            </a:r>
            <a:r>
              <a:rPr lang="en-US" sz="2800" dirty="0" smtClean="0"/>
              <a:t> and others. Afterwards, Sheikh </a:t>
            </a:r>
            <a:r>
              <a:rPr lang="en-US" sz="2800" dirty="0" err="1" smtClean="0"/>
              <a:t>Mujib</a:t>
            </a:r>
            <a:r>
              <a:rPr lang="en-US" sz="2800" dirty="0" smtClean="0"/>
              <a:t> was awarded with the title '</a:t>
            </a:r>
            <a:r>
              <a:rPr lang="en-US" sz="2800" dirty="0" err="1" smtClean="0"/>
              <a:t>Bangabandhu</a:t>
            </a:r>
            <a:r>
              <a:rPr lang="en-US" sz="2800" dirty="0" smtClean="0"/>
              <a:t>' at a reception of millions of students and masses in a mammoth public meeting organized by Central Student Action Committee at the Race Course (now </a:t>
            </a:r>
            <a:r>
              <a:rPr lang="en-US" sz="2800" dirty="0" err="1" smtClean="0"/>
              <a:t>Suhrawardy</a:t>
            </a:r>
            <a:r>
              <a:rPr lang="en-US" sz="2800" dirty="0" smtClean="0"/>
              <a:t> </a:t>
            </a:r>
            <a:r>
              <a:rPr lang="en-US" sz="2800" dirty="0" err="1" smtClean="0"/>
              <a:t>Udyan</a:t>
            </a:r>
            <a:r>
              <a:rPr lang="en-US" sz="2800" dirty="0" smtClean="0"/>
              <a:t>) on February 23.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LwXFUkrRmkTZkIHErjqjDdyNeVmbi.png"/>
          <p:cNvPicPr>
            <a:picLocks noChangeAspect="1"/>
          </p:cNvPicPr>
          <p:nvPr/>
        </p:nvPicPr>
        <p:blipFill>
          <a:blip r:embed="rId2" cstate="print"/>
          <a:stretch>
            <a:fillRect/>
          </a:stretch>
        </p:blipFill>
        <p:spPr>
          <a:xfrm>
            <a:off x="152400" y="228600"/>
            <a:ext cx="4476750" cy="3200400"/>
          </a:xfrm>
          <a:prstGeom prst="rect">
            <a:avLst/>
          </a:prstGeom>
          <a:ln w="76200">
            <a:solidFill>
              <a:schemeClr val="accent6">
                <a:lumMod val="75000"/>
              </a:schemeClr>
            </a:solidFill>
          </a:ln>
        </p:spPr>
      </p:pic>
      <p:pic>
        <p:nvPicPr>
          <p:cNvPr id="3" name="Picture 2" descr="Picture17.jpg"/>
          <p:cNvPicPr>
            <a:picLocks noChangeAspect="1"/>
          </p:cNvPicPr>
          <p:nvPr/>
        </p:nvPicPr>
        <p:blipFill>
          <a:blip r:embed="rId3" cstate="print"/>
          <a:stretch>
            <a:fillRect/>
          </a:stretch>
        </p:blipFill>
        <p:spPr>
          <a:xfrm>
            <a:off x="4648200" y="228600"/>
            <a:ext cx="4343400" cy="3200400"/>
          </a:xfrm>
          <a:prstGeom prst="rect">
            <a:avLst/>
          </a:prstGeom>
          <a:ln w="76200">
            <a:solidFill>
              <a:schemeClr val="accent6">
                <a:lumMod val="75000"/>
              </a:schemeClr>
            </a:solidFill>
          </a:ln>
        </p:spPr>
      </p:pic>
      <p:pic>
        <p:nvPicPr>
          <p:cNvPr id="4" name="Picture 3" descr="lDpFeCIJyVeUumCcoxWgPelFsMHUmd.png"/>
          <p:cNvPicPr>
            <a:picLocks noChangeAspect="1"/>
          </p:cNvPicPr>
          <p:nvPr/>
        </p:nvPicPr>
        <p:blipFill>
          <a:blip r:embed="rId4" cstate="print"/>
          <a:stretch>
            <a:fillRect/>
          </a:stretch>
        </p:blipFill>
        <p:spPr>
          <a:xfrm>
            <a:off x="4648200" y="3505200"/>
            <a:ext cx="4343400" cy="3124200"/>
          </a:xfrm>
          <a:prstGeom prst="rect">
            <a:avLst/>
          </a:prstGeom>
          <a:ln w="76200">
            <a:solidFill>
              <a:schemeClr val="accent6">
                <a:lumMod val="75000"/>
              </a:schemeClr>
            </a:solidFill>
          </a:ln>
        </p:spPr>
      </p:pic>
      <p:pic>
        <p:nvPicPr>
          <p:cNvPr id="5" name="Picture 4" descr="FiWFvLUZUJHIDpXkYdfZlZoXDnRWZc.jpg"/>
          <p:cNvPicPr>
            <a:picLocks noChangeAspect="1"/>
          </p:cNvPicPr>
          <p:nvPr/>
        </p:nvPicPr>
        <p:blipFill>
          <a:blip r:embed="rId5" cstate="print"/>
          <a:stretch>
            <a:fillRect/>
          </a:stretch>
        </p:blipFill>
        <p:spPr>
          <a:xfrm>
            <a:off x="152400" y="3505200"/>
            <a:ext cx="4419600" cy="31242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05800" cy="6370975"/>
          </a:xfrm>
          <a:prstGeom prst="rect">
            <a:avLst/>
          </a:prstGeom>
          <a:solidFill>
            <a:schemeClr val="tx2">
              <a:lumMod val="20000"/>
              <a:lumOff val="80000"/>
            </a:schemeClr>
          </a:solidFill>
          <a:ln w="76200">
            <a:solidFill>
              <a:schemeClr val="accent6">
                <a:lumMod val="75000"/>
              </a:schemeClr>
            </a:solidFill>
          </a:ln>
        </p:spPr>
        <p:txBody>
          <a:bodyPr wrap="square">
            <a:spAutoFit/>
          </a:bodyPr>
          <a:lstStyle/>
          <a:p>
            <a:pPr algn="just"/>
            <a:endParaRPr lang="en-US" sz="2400" dirty="0" smtClean="0"/>
          </a:p>
          <a:p>
            <a:pPr algn="just"/>
            <a:r>
              <a:rPr lang="en-US" sz="2400" b="1" dirty="0" smtClean="0"/>
              <a:t>1970</a:t>
            </a:r>
          </a:p>
          <a:p>
            <a:pPr algn="just"/>
            <a:r>
              <a:rPr lang="en-US" sz="2400" dirty="0" err="1" smtClean="0"/>
              <a:t>Bangabandhu</a:t>
            </a:r>
            <a:r>
              <a:rPr lang="en-US" sz="2400" dirty="0" smtClean="0"/>
              <a:t> Sheikh </a:t>
            </a:r>
            <a:r>
              <a:rPr lang="en-US" sz="2400" dirty="0" err="1" smtClean="0"/>
              <a:t>Mujibur</a:t>
            </a:r>
            <a:r>
              <a:rPr lang="en-US" sz="2400" dirty="0" smtClean="0"/>
              <a:t> </a:t>
            </a:r>
            <a:r>
              <a:rPr lang="en-US" sz="2400" dirty="0" err="1" smtClean="0"/>
              <a:t>Rahman</a:t>
            </a:r>
            <a:r>
              <a:rPr lang="en-US" sz="2400" dirty="0" smtClean="0"/>
              <a:t>, the </a:t>
            </a:r>
            <a:r>
              <a:rPr lang="en-US" sz="2400" dirty="0" err="1" smtClean="0"/>
              <a:t>Awami</a:t>
            </a:r>
            <a:r>
              <a:rPr lang="en-US" sz="2400" dirty="0" smtClean="0"/>
              <a:t> League President, urged his countrymen to elect </a:t>
            </a:r>
            <a:r>
              <a:rPr lang="en-US" sz="2400" dirty="0" err="1" smtClean="0"/>
              <a:t>Awami</a:t>
            </a:r>
            <a:r>
              <a:rPr lang="en-US" sz="2400" dirty="0" smtClean="0"/>
              <a:t> League candidates on the basis of the 6-point demand in the country’s first general elections held on December 7 (National Assembly), and December 17 (Provincial Assembly), barring few seats in the cyclone affected coastal areas in the south. He chose 'boat' as the symbol to represent </a:t>
            </a:r>
            <a:r>
              <a:rPr lang="en-US" sz="2400" dirty="0" err="1" smtClean="0"/>
              <a:t>Awami</a:t>
            </a:r>
            <a:r>
              <a:rPr lang="en-US" sz="2400" dirty="0" smtClean="0"/>
              <a:t> League and the nation's hope. When a million people died in a catastrophic cyclone in the coastal areas on November 12, Sheikh </a:t>
            </a:r>
            <a:r>
              <a:rPr lang="en-US" sz="2400" dirty="0" err="1" smtClean="0"/>
              <a:t>Mujibur</a:t>
            </a:r>
            <a:r>
              <a:rPr lang="en-US" sz="2400" dirty="0" smtClean="0"/>
              <a:t> </a:t>
            </a:r>
            <a:r>
              <a:rPr lang="en-US" sz="2400" dirty="0" err="1" smtClean="0"/>
              <a:t>Rahman</a:t>
            </a:r>
            <a:r>
              <a:rPr lang="en-US" sz="2400" dirty="0" smtClean="0"/>
              <a:t> suspended the election campaign and rushed to the affected areas. </a:t>
            </a:r>
            <a:r>
              <a:rPr lang="en-US" sz="2400" dirty="0" err="1" smtClean="0"/>
              <a:t>Awami</a:t>
            </a:r>
            <a:r>
              <a:rPr lang="en-US" sz="2400" dirty="0" smtClean="0"/>
              <a:t> League achieved absolute majority in the general elections on December 7, winning 167 (including 7 women reserved seats) out of the 169 seats of the National Assembly in East Pakistan and 298 seats (including 10 women reserved seats) of the 310 seats of the Provincial Assembly of east </a:t>
            </a:r>
            <a:r>
              <a:rPr lang="en-US" sz="2400" dirty="0" err="1" smtClean="0"/>
              <a:t>pakistan</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march.jpeg"/>
          <p:cNvPicPr>
            <a:picLocks noChangeAspect="1"/>
          </p:cNvPicPr>
          <p:nvPr/>
        </p:nvPicPr>
        <p:blipFill>
          <a:blip r:embed="rId2" cstate="print"/>
          <a:stretch>
            <a:fillRect/>
          </a:stretch>
        </p:blipFill>
        <p:spPr>
          <a:xfrm>
            <a:off x="228600" y="152400"/>
            <a:ext cx="8686800" cy="3200400"/>
          </a:xfrm>
          <a:prstGeom prst="rect">
            <a:avLst/>
          </a:prstGeom>
          <a:ln w="76200">
            <a:solidFill>
              <a:schemeClr val="accent6">
                <a:lumMod val="75000"/>
              </a:schemeClr>
            </a:solidFill>
          </a:ln>
        </p:spPr>
      </p:pic>
      <p:pic>
        <p:nvPicPr>
          <p:cNvPr id="3" name="Picture 2" descr="1972_2.jpg"/>
          <p:cNvPicPr>
            <a:picLocks noChangeAspect="1"/>
          </p:cNvPicPr>
          <p:nvPr/>
        </p:nvPicPr>
        <p:blipFill>
          <a:blip r:embed="rId3" cstate="print"/>
          <a:stretch>
            <a:fillRect/>
          </a:stretch>
        </p:blipFill>
        <p:spPr>
          <a:xfrm>
            <a:off x="381000" y="3581400"/>
            <a:ext cx="4191000" cy="3124200"/>
          </a:xfrm>
          <a:prstGeom prst="rect">
            <a:avLst/>
          </a:prstGeom>
          <a:ln w="76200">
            <a:solidFill>
              <a:schemeClr val="accent6">
                <a:lumMod val="75000"/>
              </a:schemeClr>
            </a:solidFill>
          </a:ln>
        </p:spPr>
      </p:pic>
      <p:pic>
        <p:nvPicPr>
          <p:cNvPr id="4" name="Picture 3" descr="t22.jpg"/>
          <p:cNvPicPr>
            <a:picLocks noChangeAspect="1"/>
          </p:cNvPicPr>
          <p:nvPr/>
        </p:nvPicPr>
        <p:blipFill>
          <a:blip r:embed="rId4" cstate="print"/>
          <a:stretch>
            <a:fillRect/>
          </a:stretch>
        </p:blipFill>
        <p:spPr>
          <a:xfrm>
            <a:off x="4876800" y="3581400"/>
            <a:ext cx="4038600" cy="304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555641"/>
          </a:xfrm>
          <a:prstGeom prst="rect">
            <a:avLst/>
          </a:prstGeom>
          <a:solidFill>
            <a:schemeClr val="accent3">
              <a:lumMod val="60000"/>
              <a:lumOff val="40000"/>
            </a:schemeClr>
          </a:solidFill>
          <a:ln w="76200">
            <a:solidFill>
              <a:schemeClr val="accent6">
                <a:lumMod val="75000"/>
              </a:schemeClr>
            </a:solidFill>
          </a:ln>
        </p:spPr>
        <p:txBody>
          <a:bodyPr wrap="square">
            <a:spAutoFit/>
          </a:bodyPr>
          <a:lstStyle/>
          <a:p>
            <a:pPr algn="just"/>
            <a:r>
              <a:rPr lang="en-US" sz="2800" b="1" dirty="0" smtClean="0"/>
              <a:t>1971</a:t>
            </a:r>
          </a:p>
          <a:p>
            <a:pPr algn="just"/>
            <a:r>
              <a:rPr lang="en-US" sz="2800" dirty="0" smtClean="0"/>
              <a:t>Following general </a:t>
            </a:r>
            <a:r>
              <a:rPr lang="en-US" sz="2800" dirty="0" err="1" smtClean="0"/>
              <a:t>Yahya</a:t>
            </a:r>
            <a:r>
              <a:rPr lang="en-US" sz="2800" dirty="0" smtClean="0"/>
              <a:t> khan’s postponement of the National Assembly session on March 1, 1971, only two days before the session was due to take place, every section of the Bengalis instantaneously came out onto the streets in massive demonstrations. The Bengalis’ aspirations for freedom reached an indomitable height. From March 1 onward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was virtually running East Pakistan as its de-facto head of government. On March 7, in his historic speech before the millions of people at the Racecourse </a:t>
            </a:r>
            <a:r>
              <a:rPr lang="en-US" sz="2800" dirty="0" err="1" smtClean="0"/>
              <a:t>Maidan</a:t>
            </a:r>
            <a:r>
              <a:rPr lang="en-US" sz="2800" dirty="0" smtClean="0"/>
              <a:t> (</a:t>
            </a:r>
            <a:r>
              <a:rPr lang="en-US" sz="2800" dirty="0" err="1" smtClean="0"/>
              <a:t>Suhrawardy</a:t>
            </a:r>
            <a:r>
              <a:rPr lang="en-US" sz="2800" dirty="0" smtClean="0"/>
              <a:t> </a:t>
            </a:r>
            <a:r>
              <a:rPr lang="en-US" sz="2800" dirty="0" err="1" smtClean="0"/>
              <a:t>Udyan</a:t>
            </a:r>
            <a:r>
              <a:rPr lang="en-US" sz="2800" dirty="0" smtClean="0"/>
              <a:t>),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called his fellow countrymen to take all out preparations for the war of liberation and independence of Bangladesh.</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400" cy="5509200"/>
          </a:xfrm>
          <a:prstGeom prst="rect">
            <a:avLst/>
          </a:prstGeom>
          <a:solidFill>
            <a:schemeClr val="accent4">
              <a:lumMod val="20000"/>
              <a:lumOff val="80000"/>
            </a:schemeClr>
          </a:solidFill>
          <a:ln w="76200">
            <a:solidFill>
              <a:srgbClr val="0070C0"/>
            </a:solidFill>
          </a:ln>
        </p:spPr>
        <p:txBody>
          <a:bodyPr wrap="square">
            <a:spAutoFit/>
          </a:bodyPr>
          <a:lstStyle/>
          <a:p>
            <a:pPr algn="just"/>
            <a:r>
              <a:rPr lang="en-US" sz="3200" dirty="0" smtClean="0"/>
              <a:t>On the midnight of March 25, the Pakistan army launched its heinous campaign of genocide against the unarmed Bengalis. Sheikh </a:t>
            </a:r>
            <a:r>
              <a:rPr lang="en-US" sz="3200" dirty="0" err="1" smtClean="0"/>
              <a:t>Mujibur</a:t>
            </a:r>
            <a:r>
              <a:rPr lang="en-US" sz="3200" dirty="0" smtClean="0"/>
              <a:t> </a:t>
            </a:r>
            <a:r>
              <a:rPr lang="en-US" sz="3200" dirty="0" err="1" smtClean="0"/>
              <a:t>Rahman</a:t>
            </a:r>
            <a:r>
              <a:rPr lang="en-US" sz="3200" dirty="0" smtClean="0"/>
              <a:t> proclaimed the Independence of Bangladesh in the early hours of March 26. Right after the proclamation, he was arrested and taken to a Pakistani prison. On April 10, 1971, the first government of the People’s Republic of Bangladesh was formed, and </a:t>
            </a:r>
            <a:r>
              <a:rPr lang="en-US" sz="3200" dirty="0" err="1" smtClean="0"/>
              <a:t>Bangabandhu</a:t>
            </a:r>
            <a:r>
              <a:rPr lang="en-US" sz="3200" dirty="0" smtClean="0"/>
              <a:t> Sheikh </a:t>
            </a:r>
            <a:r>
              <a:rPr lang="en-US" sz="3200" dirty="0" err="1" smtClean="0"/>
              <a:t>Mujibur</a:t>
            </a:r>
            <a:r>
              <a:rPr lang="en-US" sz="3200" dirty="0" smtClean="0"/>
              <a:t> </a:t>
            </a:r>
            <a:r>
              <a:rPr lang="en-US" sz="3200" dirty="0" err="1" smtClean="0"/>
              <a:t>Rahman</a:t>
            </a:r>
            <a:r>
              <a:rPr lang="en-US" sz="3200" dirty="0" smtClean="0"/>
              <a:t> was elected as President by the constituent assembly.</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23.jpg"/>
          <p:cNvPicPr>
            <a:picLocks noChangeAspect="1"/>
          </p:cNvPicPr>
          <p:nvPr/>
        </p:nvPicPr>
        <p:blipFill>
          <a:blip r:embed="rId2" cstate="print"/>
          <a:stretch>
            <a:fillRect/>
          </a:stretch>
        </p:blipFill>
        <p:spPr>
          <a:xfrm>
            <a:off x="381000" y="228601"/>
            <a:ext cx="3810000" cy="2806336"/>
          </a:xfrm>
          <a:prstGeom prst="rect">
            <a:avLst/>
          </a:prstGeom>
          <a:ln w="76200">
            <a:solidFill>
              <a:srgbClr val="00B0F0"/>
            </a:solidFill>
          </a:ln>
        </p:spPr>
      </p:pic>
      <p:pic>
        <p:nvPicPr>
          <p:cNvPr id="5" name="Picture 4" descr="cUgSrtgbMYvSMCiqQbCMJdvCGEUqxM.png"/>
          <p:cNvPicPr>
            <a:picLocks noChangeAspect="1"/>
          </p:cNvPicPr>
          <p:nvPr/>
        </p:nvPicPr>
        <p:blipFill>
          <a:blip r:embed="rId3" cstate="print"/>
          <a:stretch>
            <a:fillRect/>
          </a:stretch>
        </p:blipFill>
        <p:spPr>
          <a:xfrm>
            <a:off x="4572000" y="228600"/>
            <a:ext cx="4191000" cy="2819400"/>
          </a:xfrm>
          <a:prstGeom prst="rect">
            <a:avLst/>
          </a:prstGeom>
          <a:ln w="76200">
            <a:solidFill>
              <a:srgbClr val="00B0F0"/>
            </a:solidFill>
          </a:ln>
        </p:spPr>
      </p:pic>
      <p:pic>
        <p:nvPicPr>
          <p:cNvPr id="6" name="Picture 5" descr="1972n.jpg"/>
          <p:cNvPicPr>
            <a:picLocks noChangeAspect="1"/>
          </p:cNvPicPr>
          <p:nvPr/>
        </p:nvPicPr>
        <p:blipFill>
          <a:blip r:embed="rId4" cstate="print"/>
          <a:stretch>
            <a:fillRect/>
          </a:stretch>
        </p:blipFill>
        <p:spPr>
          <a:xfrm>
            <a:off x="381001" y="3352800"/>
            <a:ext cx="3810000" cy="3276599"/>
          </a:xfrm>
          <a:prstGeom prst="rect">
            <a:avLst/>
          </a:prstGeom>
          <a:ln w="76200">
            <a:solidFill>
              <a:srgbClr val="00B0F0"/>
            </a:solidFill>
          </a:ln>
        </p:spPr>
      </p:pic>
      <p:pic>
        <p:nvPicPr>
          <p:cNvPr id="8" name="Picture 7" descr="rnXmFwhhXbcoSpreBDavrUrkxcgNlx.png"/>
          <p:cNvPicPr>
            <a:picLocks noChangeAspect="1"/>
          </p:cNvPicPr>
          <p:nvPr/>
        </p:nvPicPr>
        <p:blipFill>
          <a:blip r:embed="rId5" cstate="print"/>
          <a:stretch>
            <a:fillRect/>
          </a:stretch>
        </p:blipFill>
        <p:spPr>
          <a:xfrm>
            <a:off x="4572000" y="3352800"/>
            <a:ext cx="4191000" cy="32766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959"/>
            <a:ext cx="9144000" cy="6555641"/>
          </a:xfrm>
          <a:prstGeom prst="rect">
            <a:avLst/>
          </a:prstGeom>
          <a:solidFill>
            <a:schemeClr val="accent1">
              <a:lumMod val="20000"/>
              <a:lumOff val="80000"/>
            </a:schemeClr>
          </a:solidFill>
          <a:ln w="57150">
            <a:solidFill>
              <a:srgbClr val="00B0F0"/>
            </a:solidFill>
          </a:ln>
        </p:spPr>
        <p:txBody>
          <a:bodyPr wrap="square">
            <a:spAutoFit/>
          </a:bodyPr>
          <a:lstStyle/>
          <a:p>
            <a:pPr algn="just"/>
            <a:r>
              <a:rPr lang="en-US" sz="2800" b="1" dirty="0" smtClean="0"/>
              <a:t>1972</a:t>
            </a:r>
          </a:p>
          <a:p>
            <a:pPr algn="just"/>
            <a:r>
              <a:rPr lang="en-US" sz="2800" dirty="0" smtClean="0"/>
              <a:t>The Government of Pakistan was forced to release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on January 8, under immense international pressure. On that very day,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traveled to London on his way to Dhaka. There at a crowded press conference in his hotel in London, he spoke to the world press and on January 9, met the British Prime Minister, Edward Heath. Prior to returning to Dhaka,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stopped over at Delhi, where the Indian President V. V. </a:t>
            </a:r>
            <a:r>
              <a:rPr lang="en-US" sz="2800" dirty="0" err="1" smtClean="0"/>
              <a:t>Giri</a:t>
            </a:r>
            <a:r>
              <a:rPr lang="en-US" sz="2800" dirty="0" smtClean="0"/>
              <a:t> and Prime Minister </a:t>
            </a:r>
            <a:r>
              <a:rPr lang="en-US" sz="2800" dirty="0" err="1" smtClean="0"/>
              <a:t>Indira</a:t>
            </a:r>
            <a:r>
              <a:rPr lang="en-US" sz="2800" dirty="0" smtClean="0"/>
              <a:t> Gandhi along with others welcomed him with grace. When the Father of the Nation reached Dhaka on January 10, millions of jubilant citizens of the newest country in the world welcomed him with open arms.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palganj-260321-01.jpg"/>
          <p:cNvPicPr>
            <a:picLocks noChangeAspect="1"/>
          </p:cNvPicPr>
          <p:nvPr/>
        </p:nvPicPr>
        <p:blipFill>
          <a:blip r:embed="rId2" cstate="print"/>
          <a:stretch>
            <a:fillRect/>
          </a:stretch>
        </p:blipFill>
        <p:spPr>
          <a:xfrm>
            <a:off x="0" y="0"/>
            <a:ext cx="4400550" cy="4343400"/>
          </a:xfrm>
          <a:prstGeom prst="rect">
            <a:avLst/>
          </a:prstGeom>
          <a:ln w="76200">
            <a:solidFill>
              <a:schemeClr val="accent6">
                <a:lumMod val="75000"/>
              </a:schemeClr>
            </a:solidFill>
          </a:ln>
        </p:spPr>
      </p:pic>
      <p:pic>
        <p:nvPicPr>
          <p:cNvPr id="3" name="Picture 2" descr="index.jpg"/>
          <p:cNvPicPr>
            <a:picLocks noChangeAspect="1"/>
          </p:cNvPicPr>
          <p:nvPr/>
        </p:nvPicPr>
        <p:blipFill>
          <a:blip r:embed="rId3" cstate="print"/>
          <a:stretch>
            <a:fillRect/>
          </a:stretch>
        </p:blipFill>
        <p:spPr>
          <a:xfrm>
            <a:off x="4495800" y="0"/>
            <a:ext cx="4572000" cy="4343400"/>
          </a:xfrm>
          <a:prstGeom prst="rect">
            <a:avLst/>
          </a:prstGeom>
          <a:ln w="76200">
            <a:solidFill>
              <a:schemeClr val="accent6">
                <a:lumMod val="75000"/>
              </a:schemeClr>
            </a:solidFill>
          </a:ln>
        </p:spPr>
      </p:pic>
      <p:sp>
        <p:nvSpPr>
          <p:cNvPr id="4" name="TextBox 3"/>
          <p:cNvSpPr txBox="1"/>
          <p:nvPr/>
        </p:nvSpPr>
        <p:spPr>
          <a:xfrm>
            <a:off x="152400" y="5039380"/>
            <a:ext cx="4953000" cy="523220"/>
          </a:xfrm>
          <a:prstGeom prst="rect">
            <a:avLst/>
          </a:prstGeom>
          <a:solidFill>
            <a:schemeClr val="accent3"/>
          </a:solidFill>
          <a:ln w="57150">
            <a:solidFill>
              <a:srgbClr val="002060"/>
            </a:solidFill>
          </a:ln>
        </p:spPr>
        <p:txBody>
          <a:bodyPr wrap="square" rtlCol="0">
            <a:spAutoFit/>
          </a:bodyPr>
          <a:lstStyle/>
          <a:p>
            <a:r>
              <a:rPr lang="en-US" sz="2800" dirty="0" smtClean="0"/>
              <a:t>What do you see in the picture?</a:t>
            </a:r>
            <a:endParaRPr lang="en-US" sz="2800" dirty="0"/>
          </a:p>
        </p:txBody>
      </p:sp>
      <p:sp>
        <p:nvSpPr>
          <p:cNvPr id="5" name="TextBox 4"/>
          <p:cNvSpPr txBox="1"/>
          <p:nvPr/>
        </p:nvSpPr>
        <p:spPr>
          <a:xfrm>
            <a:off x="76200" y="6029980"/>
            <a:ext cx="8839200" cy="523220"/>
          </a:xfrm>
          <a:prstGeom prst="rect">
            <a:avLst/>
          </a:prstGeom>
          <a:solidFill>
            <a:schemeClr val="accent2">
              <a:lumMod val="40000"/>
              <a:lumOff val="60000"/>
            </a:schemeClr>
          </a:solidFill>
          <a:ln w="76200">
            <a:solidFill>
              <a:schemeClr val="accent6">
                <a:lumMod val="75000"/>
              </a:schemeClr>
            </a:solidFill>
          </a:ln>
        </p:spPr>
        <p:txBody>
          <a:bodyPr wrap="square" rtlCol="0">
            <a:spAutoFit/>
          </a:bodyPr>
          <a:lstStyle/>
          <a:p>
            <a:r>
              <a:rPr lang="en-US" sz="2800" dirty="0" err="1" smtClean="0"/>
              <a:t>Yes,We</a:t>
            </a:r>
            <a:r>
              <a:rPr lang="en-US" sz="2800" dirty="0" smtClean="0"/>
              <a:t> can see a </a:t>
            </a:r>
            <a:r>
              <a:rPr lang="en-US" sz="2800" dirty="0" err="1" smtClean="0"/>
              <a:t>grave.It</a:t>
            </a:r>
            <a:r>
              <a:rPr lang="en-US" sz="2800" dirty="0" smtClean="0"/>
              <a:t> is the grave of an eminent person.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embly.jpg"/>
          <p:cNvPicPr>
            <a:picLocks noChangeAspect="1"/>
          </p:cNvPicPr>
          <p:nvPr/>
        </p:nvPicPr>
        <p:blipFill>
          <a:blip r:embed="rId2" cstate="print"/>
          <a:stretch>
            <a:fillRect/>
          </a:stretch>
        </p:blipFill>
        <p:spPr>
          <a:xfrm>
            <a:off x="-83003" y="0"/>
            <a:ext cx="4814203" cy="6858000"/>
          </a:xfrm>
          <a:prstGeom prst="rect">
            <a:avLst/>
          </a:prstGeom>
          <a:ln w="76200">
            <a:solidFill>
              <a:schemeClr val="accent6">
                <a:lumMod val="75000"/>
              </a:schemeClr>
            </a:solidFill>
          </a:ln>
        </p:spPr>
      </p:pic>
      <p:pic>
        <p:nvPicPr>
          <p:cNvPr id="3" name="Picture 2" descr="1973.jpeg"/>
          <p:cNvPicPr>
            <a:picLocks noChangeAspect="1"/>
          </p:cNvPicPr>
          <p:nvPr/>
        </p:nvPicPr>
        <p:blipFill>
          <a:blip r:embed="rId3" cstate="print"/>
          <a:stretch>
            <a:fillRect/>
          </a:stretch>
        </p:blipFill>
        <p:spPr>
          <a:xfrm>
            <a:off x="4800600" y="0"/>
            <a:ext cx="4419597"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17687"/>
            <a:ext cx="8458200" cy="5078313"/>
          </a:xfrm>
          <a:prstGeom prst="rect">
            <a:avLst/>
          </a:prstGeom>
          <a:solidFill>
            <a:schemeClr val="accent3"/>
          </a:solidFill>
          <a:ln w="76200">
            <a:solidFill>
              <a:schemeClr val="accent6">
                <a:lumMod val="75000"/>
              </a:schemeClr>
            </a:solidFill>
          </a:ln>
        </p:spPr>
        <p:txBody>
          <a:bodyPr wrap="square">
            <a:spAutoFit/>
          </a:bodyPr>
          <a:lstStyle/>
          <a:p>
            <a:endParaRPr lang="en-US" sz="3600" dirty="0" smtClean="0"/>
          </a:p>
          <a:p>
            <a:r>
              <a:rPr lang="en-US" sz="3600" b="1" dirty="0" smtClean="0"/>
              <a:t>1974</a:t>
            </a:r>
          </a:p>
          <a:p>
            <a:pPr algn="just"/>
            <a:r>
              <a:rPr lang="en-US" sz="3600" dirty="0" smtClean="0"/>
              <a:t>Bangladesh received world recognition by becoming the 136th member of the United Nations on September 17. On September 25, at the 29th General Assembly of the United Nations, Sheikh </a:t>
            </a:r>
            <a:r>
              <a:rPr lang="en-US" sz="3600" dirty="0" err="1" smtClean="0"/>
              <a:t>Mujibur</a:t>
            </a:r>
            <a:r>
              <a:rPr lang="en-US" sz="3600" dirty="0" smtClean="0"/>
              <a:t> </a:t>
            </a:r>
            <a:r>
              <a:rPr lang="en-US" sz="3600" dirty="0" err="1" smtClean="0"/>
              <a:t>Rahman</a:t>
            </a:r>
            <a:r>
              <a:rPr lang="en-US" sz="3600" dirty="0" smtClean="0"/>
              <a:t> addressed the world in </a:t>
            </a:r>
            <a:r>
              <a:rPr lang="en-US" sz="3600" dirty="0" err="1" smtClean="0"/>
              <a:t>Bangla</a:t>
            </a:r>
            <a:r>
              <a:rPr lang="en-US" sz="3600" dirty="0" smtClean="0"/>
              <a:t>, the first ever </a:t>
            </a:r>
            <a:r>
              <a:rPr lang="en-US" sz="3600" dirty="0" err="1" smtClean="0"/>
              <a:t>Bangla</a:t>
            </a:r>
            <a:r>
              <a:rPr lang="en-US" sz="3600" dirty="0" smtClean="0"/>
              <a:t> speech delivered at the UN. </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3.All.jpg"/>
          <p:cNvPicPr>
            <a:picLocks noChangeAspect="1"/>
          </p:cNvPicPr>
          <p:nvPr/>
        </p:nvPicPr>
        <p:blipFill>
          <a:blip r:embed="rId2" cstate="print"/>
          <a:stretch>
            <a:fillRect/>
          </a:stretch>
        </p:blipFill>
        <p:spPr>
          <a:xfrm>
            <a:off x="1524000" y="457200"/>
            <a:ext cx="6248400" cy="5715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86800" cy="5693866"/>
          </a:xfrm>
          <a:prstGeom prst="rect">
            <a:avLst/>
          </a:prstGeom>
          <a:solidFill>
            <a:schemeClr val="accent5">
              <a:lumMod val="40000"/>
              <a:lumOff val="60000"/>
            </a:schemeClr>
          </a:solidFill>
          <a:ln w="76200">
            <a:solidFill>
              <a:srgbClr val="0070C0"/>
            </a:solidFill>
          </a:ln>
        </p:spPr>
        <p:txBody>
          <a:bodyPr wrap="square">
            <a:spAutoFit/>
          </a:bodyPr>
          <a:lstStyle/>
          <a:p>
            <a:pPr algn="just"/>
            <a:r>
              <a:rPr lang="en-US" sz="2800" b="1" dirty="0" smtClean="0"/>
              <a:t>1975</a:t>
            </a:r>
          </a:p>
          <a:p>
            <a:pPr algn="just"/>
            <a:r>
              <a:rPr lang="en-US" sz="2800" dirty="0" smtClean="0"/>
              <a:t>Father of the Nation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the architect of Bangladesh, was assassinated by a handful of army renegades as part of a larger national and international political conspiracy hatched by anti-liberation forces in the pre-dawn hours of August 15. They murdered in cold blood every member of his family except his daughters Sheikh </a:t>
            </a:r>
            <a:r>
              <a:rPr lang="en-US" sz="2800" dirty="0" err="1" smtClean="0"/>
              <a:t>Hasina</a:t>
            </a:r>
            <a:r>
              <a:rPr lang="en-US" sz="2800" dirty="0" smtClean="0"/>
              <a:t> and Sheikh </a:t>
            </a:r>
            <a:r>
              <a:rPr lang="en-US" sz="2800" dirty="0" err="1" smtClean="0"/>
              <a:t>Rehana</a:t>
            </a:r>
            <a:r>
              <a:rPr lang="en-US" sz="2800" dirty="0" smtClean="0"/>
              <a:t>, who by fortune alone were abroad at that time. Bangladesh observes August 15 as the National Mourning Day and remembers the noblest and the greatest Bengali who ever lived, through his spirit, ideology, courage and love for the people of his nation. </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28600"/>
            <a:ext cx="2667000" cy="830997"/>
          </a:xfrm>
          <a:prstGeom prst="rect">
            <a:avLst/>
          </a:prstGeom>
          <a:solidFill>
            <a:srgbClr val="92D050"/>
          </a:solidFill>
          <a:ln w="57150">
            <a:solidFill>
              <a:srgbClr val="7030A0"/>
            </a:solidFill>
          </a:ln>
        </p:spPr>
        <p:txBody>
          <a:bodyPr wrap="square" rtlCol="0">
            <a:spAutoFit/>
          </a:bodyPr>
          <a:lstStyle/>
          <a:p>
            <a:r>
              <a:rPr lang="en-US" sz="4800" dirty="0" smtClean="0"/>
              <a:t>Pair work</a:t>
            </a:r>
            <a:endParaRPr lang="en-US" sz="4800" dirty="0"/>
          </a:p>
        </p:txBody>
      </p:sp>
      <p:sp>
        <p:nvSpPr>
          <p:cNvPr id="3" name="TextBox 2"/>
          <p:cNvSpPr txBox="1"/>
          <p:nvPr/>
        </p:nvSpPr>
        <p:spPr>
          <a:xfrm>
            <a:off x="152400" y="1371600"/>
            <a:ext cx="8001000" cy="769441"/>
          </a:xfrm>
          <a:prstGeom prst="rect">
            <a:avLst/>
          </a:prstGeom>
          <a:solidFill>
            <a:schemeClr val="accent6">
              <a:lumMod val="60000"/>
              <a:lumOff val="40000"/>
            </a:schemeClr>
          </a:solidFill>
          <a:ln w="57150">
            <a:solidFill>
              <a:srgbClr val="7030A0"/>
            </a:solidFill>
          </a:ln>
        </p:spPr>
        <p:txBody>
          <a:bodyPr wrap="square" rtlCol="0">
            <a:spAutoFit/>
          </a:bodyPr>
          <a:lstStyle/>
          <a:p>
            <a:r>
              <a:rPr lang="en-US" sz="4400" dirty="0" smtClean="0"/>
              <a:t>1.Where was </a:t>
            </a:r>
            <a:r>
              <a:rPr lang="en-US" sz="4400" dirty="0" err="1" smtClean="0"/>
              <a:t>Bangabandhu</a:t>
            </a:r>
            <a:r>
              <a:rPr lang="en-US" sz="4400" dirty="0" smtClean="0"/>
              <a:t> born?</a:t>
            </a:r>
            <a:endParaRPr lang="en-US" sz="4400" dirty="0"/>
          </a:p>
        </p:txBody>
      </p:sp>
      <p:sp>
        <p:nvSpPr>
          <p:cNvPr id="1025" name="Rectangle 1"/>
          <p:cNvSpPr>
            <a:spLocks noChangeArrowheads="1"/>
          </p:cNvSpPr>
          <p:nvPr/>
        </p:nvSpPr>
        <p:spPr bwMode="auto">
          <a:xfrm>
            <a:off x="152400" y="2410361"/>
            <a:ext cx="8610600" cy="1323439"/>
          </a:xfrm>
          <a:prstGeom prst="rect">
            <a:avLst/>
          </a:prstGeom>
          <a:solidFill>
            <a:schemeClr val="accent6">
              <a:lumMod val="60000"/>
              <a:lumOff val="40000"/>
            </a:schemeClr>
          </a:solidFill>
          <a:ln w="5715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Unicode MS" pitchFamily="34" charset="-128"/>
                <a:cs typeface="Arial" pitchFamily="34" charset="0"/>
              </a:rPr>
              <a:t>2.In which school did </a:t>
            </a:r>
            <a:r>
              <a:rPr kumimoji="0" lang="en-US" sz="4000" b="0" i="0" u="none" strike="noStrike" cap="none" normalizeH="0" baseline="0" dirty="0" err="1" smtClean="0">
                <a:ln>
                  <a:noFill/>
                </a:ln>
                <a:solidFill>
                  <a:schemeClr val="tx1"/>
                </a:solidFill>
                <a:effectLst/>
                <a:latin typeface="Arial Unicode MS" pitchFamily="34" charset="-128"/>
                <a:cs typeface="Arial" pitchFamily="34" charset="0"/>
              </a:rPr>
              <a:t>Bangabandhu</a:t>
            </a:r>
            <a:r>
              <a:rPr kumimoji="0" lang="en-US" sz="4000" b="0" i="0" u="none" strike="noStrike" cap="none" normalizeH="0" baseline="0" dirty="0" smtClean="0">
                <a:ln>
                  <a:noFill/>
                </a:ln>
                <a:solidFill>
                  <a:schemeClr val="tx1"/>
                </a:solidFill>
                <a:effectLst/>
                <a:latin typeface="Arial Unicode MS" pitchFamily="34" charset="-128"/>
                <a:cs typeface="Arial" pitchFamily="34" charset="0"/>
              </a:rPr>
              <a:t> start reading and writing?</a:t>
            </a:r>
            <a:r>
              <a:rPr kumimoji="0" lang="en-US" sz="4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26" name="Rectangle 2"/>
          <p:cNvSpPr>
            <a:spLocks noChangeArrowheads="1"/>
          </p:cNvSpPr>
          <p:nvPr/>
        </p:nvSpPr>
        <p:spPr bwMode="auto">
          <a:xfrm>
            <a:off x="76200" y="5124271"/>
            <a:ext cx="8839200" cy="1200329"/>
          </a:xfrm>
          <a:prstGeom prst="rect">
            <a:avLst/>
          </a:prstGeom>
          <a:solidFill>
            <a:schemeClr val="accent6">
              <a:lumMod val="60000"/>
              <a:lumOff val="40000"/>
            </a:schemeClr>
          </a:solidFill>
          <a:ln w="5715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dirty="0" smtClean="0">
                <a:latin typeface="Arial Unicode MS" pitchFamily="34" charset="-128"/>
                <a:cs typeface="Arial" pitchFamily="34" charset="0"/>
              </a:rPr>
              <a:t>4</a:t>
            </a:r>
            <a:r>
              <a:rPr kumimoji="0" lang="en-US" sz="3600" b="0" i="0" u="none" strike="noStrike" cap="none" normalizeH="0" baseline="0" dirty="0" smtClean="0">
                <a:ln>
                  <a:noFill/>
                </a:ln>
                <a:solidFill>
                  <a:schemeClr val="tx1"/>
                </a:solidFill>
                <a:effectLst/>
                <a:latin typeface="Arial Unicode MS" pitchFamily="34" charset="-128"/>
                <a:cs typeface="Arial" pitchFamily="34" charset="0"/>
              </a:rPr>
              <a:t>.Where and when did </a:t>
            </a:r>
            <a:r>
              <a:rPr kumimoji="0" lang="en-US" sz="3600" b="0" i="0" u="none" strike="noStrike" cap="none" normalizeH="0" baseline="0" dirty="0" err="1" smtClean="0">
                <a:ln>
                  <a:noFill/>
                </a:ln>
                <a:solidFill>
                  <a:schemeClr val="tx1"/>
                </a:solidFill>
                <a:effectLst/>
                <a:latin typeface="Arial Unicode MS" pitchFamily="34" charset="-128"/>
                <a:cs typeface="Arial" pitchFamily="34" charset="0"/>
              </a:rPr>
              <a:t>Bangabandhu</a:t>
            </a:r>
            <a:r>
              <a:rPr kumimoji="0" lang="en-US" sz="3600" b="0" i="0" u="none" strike="noStrike" cap="none" normalizeH="0" baseline="0" dirty="0" smtClean="0">
                <a:ln>
                  <a:noFill/>
                </a:ln>
                <a:solidFill>
                  <a:schemeClr val="tx1"/>
                </a:solidFill>
                <a:effectLst/>
                <a:latin typeface="Arial Unicode MS" pitchFamily="34" charset="-128"/>
                <a:cs typeface="Arial" pitchFamily="34" charset="0"/>
              </a:rPr>
              <a:t> give his speech on March 7?</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027" name="Rectangle 3"/>
          <p:cNvSpPr>
            <a:spLocks noChangeArrowheads="1"/>
          </p:cNvSpPr>
          <p:nvPr/>
        </p:nvSpPr>
        <p:spPr bwMode="auto">
          <a:xfrm>
            <a:off x="152400" y="4001869"/>
            <a:ext cx="8915400" cy="646331"/>
          </a:xfrm>
          <a:prstGeom prst="rect">
            <a:avLst/>
          </a:prstGeom>
          <a:solidFill>
            <a:schemeClr val="accent6">
              <a:lumMod val="60000"/>
              <a:lumOff val="40000"/>
            </a:schemeClr>
          </a:solidFill>
          <a:ln w="57150">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Unicode MS" pitchFamily="34" charset="-128"/>
                <a:cs typeface="Arial" pitchFamily="34" charset="0"/>
              </a:rPr>
              <a:t>3.Who gave him the title of </a:t>
            </a:r>
            <a:r>
              <a:rPr kumimoji="0" lang="en-US" sz="3600" b="0" i="0" u="none" strike="noStrike" cap="none" normalizeH="0" baseline="0" dirty="0" err="1" smtClean="0">
                <a:ln>
                  <a:noFill/>
                </a:ln>
                <a:solidFill>
                  <a:schemeClr val="tx1"/>
                </a:solidFill>
                <a:effectLst/>
                <a:latin typeface="Arial Unicode MS" pitchFamily="34" charset="-128"/>
                <a:cs typeface="Arial" pitchFamily="34" charset="0"/>
              </a:rPr>
              <a:t>Bangabandhu</a:t>
            </a:r>
            <a:r>
              <a:rPr kumimoji="0" lang="en-US" sz="3600" b="0" i="0" u="none" strike="noStrike" cap="none" normalizeH="0" baseline="0" dirty="0" smtClean="0">
                <a:ln>
                  <a:noFill/>
                </a:ln>
                <a:solidFill>
                  <a:schemeClr val="tx1"/>
                </a:solidFill>
                <a:effectLst/>
                <a:latin typeface="Arial Unicode MS" pitchFamily="34" charset="-128"/>
                <a:cs typeface="Arial" pitchFamily="34" charset="0"/>
              </a:rPr>
              <a:t>?</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diamond(in)">
                                      <p:cBhvr>
                                        <p:cTn id="10" dur="2000"/>
                                        <p:tgtEl>
                                          <p:spTgt spid="102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in)">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25" grpId="0" animBg="1"/>
      <p:bldP spid="1026" grpId="0" animBg="1"/>
      <p:bldP spid="10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8489"/>
            <a:ext cx="8458200" cy="5632311"/>
          </a:xfrm>
          <a:prstGeom prst="rect">
            <a:avLst/>
          </a:prstGeom>
          <a:solidFill>
            <a:schemeClr val="accent2">
              <a:lumMod val="40000"/>
              <a:lumOff val="60000"/>
            </a:schemeClr>
          </a:solidFill>
          <a:ln w="76200">
            <a:solidFill>
              <a:srgbClr val="92D050"/>
            </a:solidFill>
          </a:ln>
        </p:spPr>
        <p:txBody>
          <a:bodyPr wrap="square" rtlCol="0">
            <a:spAutoFit/>
          </a:bodyPr>
          <a:lstStyle/>
          <a:p>
            <a:r>
              <a:rPr lang="en-US" sz="2400" dirty="0" smtClean="0"/>
              <a:t>Read the multiple choice question . Each question has one correct answer.</a:t>
            </a:r>
          </a:p>
          <a:p>
            <a:r>
              <a:rPr lang="en-US" sz="2400" dirty="0" smtClean="0"/>
              <a:t>1.How was </a:t>
            </a:r>
            <a:r>
              <a:rPr lang="en-US" sz="2400" dirty="0" err="1" smtClean="0"/>
              <a:t>Bangabandhu</a:t>
            </a:r>
            <a:r>
              <a:rPr lang="en-US" sz="2400" dirty="0" smtClean="0"/>
              <a:t> during his childhood?</a:t>
            </a:r>
          </a:p>
          <a:p>
            <a:pPr lvl="1"/>
            <a:r>
              <a:rPr lang="en-US" sz="2400" dirty="0" err="1" smtClean="0"/>
              <a:t>a.gentle</a:t>
            </a:r>
            <a:r>
              <a:rPr lang="en-US" sz="2400" dirty="0" smtClean="0"/>
              <a:t>          b. lazy               </a:t>
            </a:r>
            <a:r>
              <a:rPr lang="en-US" sz="2400" dirty="0" err="1" smtClean="0"/>
              <a:t>c.lively</a:t>
            </a:r>
            <a:r>
              <a:rPr lang="en-US" sz="2400" dirty="0" smtClean="0"/>
              <a:t>                         d.shy</a:t>
            </a:r>
          </a:p>
          <a:p>
            <a:r>
              <a:rPr lang="en-US" sz="2400" dirty="0" smtClean="0"/>
              <a:t>2.What type of activity is </a:t>
            </a:r>
            <a:r>
              <a:rPr lang="en-US" sz="2400" dirty="0" err="1" smtClean="0"/>
              <a:t>brotochari</a:t>
            </a:r>
            <a:r>
              <a:rPr lang="en-US" sz="2400" dirty="0" smtClean="0"/>
              <a:t>?</a:t>
            </a:r>
          </a:p>
          <a:p>
            <a:r>
              <a:rPr lang="en-US" sz="2400" dirty="0" err="1" smtClean="0"/>
              <a:t>a.Playing</a:t>
            </a:r>
            <a:r>
              <a:rPr lang="en-US" sz="2400" dirty="0" smtClean="0"/>
              <a:t>                  </a:t>
            </a:r>
            <a:r>
              <a:rPr lang="en-US" sz="2400" dirty="0" err="1" smtClean="0"/>
              <a:t>b.singing</a:t>
            </a:r>
            <a:r>
              <a:rPr lang="en-US" sz="2400" dirty="0" smtClean="0"/>
              <a:t>            </a:t>
            </a:r>
            <a:r>
              <a:rPr lang="en-US" sz="2400" dirty="0" err="1" smtClean="0"/>
              <a:t>c.dancing</a:t>
            </a:r>
            <a:r>
              <a:rPr lang="en-US" sz="2400" dirty="0" smtClean="0"/>
              <a:t>        </a:t>
            </a:r>
            <a:r>
              <a:rPr lang="en-US" sz="2400" dirty="0" err="1" smtClean="0"/>
              <a:t>d.reading</a:t>
            </a:r>
            <a:endParaRPr lang="en-US" sz="2400" dirty="0" smtClean="0"/>
          </a:p>
          <a:p>
            <a:r>
              <a:rPr lang="en-US" sz="2400" dirty="0" smtClean="0"/>
              <a:t>3.Why did </a:t>
            </a:r>
            <a:r>
              <a:rPr lang="en-US" sz="2400" dirty="0" err="1" smtClean="0"/>
              <a:t>mujib</a:t>
            </a:r>
            <a:r>
              <a:rPr lang="en-US" sz="2400" dirty="0" smtClean="0"/>
              <a:t> follow his house tutor?</a:t>
            </a:r>
          </a:p>
          <a:p>
            <a:r>
              <a:rPr lang="en-US" sz="2400" dirty="0" err="1" smtClean="0"/>
              <a:t>a.to</a:t>
            </a:r>
            <a:r>
              <a:rPr lang="en-US" sz="2400" dirty="0" smtClean="0"/>
              <a:t> help himself       </a:t>
            </a:r>
            <a:r>
              <a:rPr lang="en-US" sz="2400" dirty="0" err="1" smtClean="0"/>
              <a:t>b.to</a:t>
            </a:r>
            <a:r>
              <a:rPr lang="en-US" sz="2400" dirty="0" smtClean="0"/>
              <a:t> help the disable persons</a:t>
            </a:r>
          </a:p>
          <a:p>
            <a:r>
              <a:rPr lang="en-US" sz="2400" dirty="0" err="1" smtClean="0"/>
              <a:t>c.to</a:t>
            </a:r>
            <a:r>
              <a:rPr lang="en-US" sz="2400" dirty="0" smtClean="0"/>
              <a:t> help his school    </a:t>
            </a:r>
            <a:r>
              <a:rPr lang="en-US" sz="2400" dirty="0" err="1" smtClean="0"/>
              <a:t>d.to</a:t>
            </a:r>
            <a:r>
              <a:rPr lang="en-US" sz="2400" dirty="0" smtClean="0"/>
              <a:t> help the unfortunate students</a:t>
            </a:r>
          </a:p>
          <a:p>
            <a:r>
              <a:rPr lang="en-US" sz="2400" dirty="0" smtClean="0"/>
              <a:t>4.When did </a:t>
            </a:r>
            <a:r>
              <a:rPr lang="en-US" sz="2400" dirty="0" err="1" smtClean="0"/>
              <a:t>mujib</a:t>
            </a:r>
            <a:r>
              <a:rPr lang="en-US" sz="2400" dirty="0" smtClean="0"/>
              <a:t> take the responsibility of helping the poor students alone?</a:t>
            </a:r>
          </a:p>
          <a:p>
            <a:r>
              <a:rPr lang="en-US" sz="2400" dirty="0" smtClean="0"/>
              <a:t>a)after his tutor died       </a:t>
            </a:r>
            <a:r>
              <a:rPr lang="en-US" sz="2400" dirty="0" err="1" smtClean="0"/>
              <a:t>b.after</a:t>
            </a:r>
            <a:r>
              <a:rPr lang="en-US" sz="2400" dirty="0" smtClean="0"/>
              <a:t> his leader died</a:t>
            </a:r>
          </a:p>
          <a:p>
            <a:r>
              <a:rPr lang="en-US" sz="2400" dirty="0" err="1" smtClean="0"/>
              <a:t>c.after</a:t>
            </a:r>
            <a:r>
              <a:rPr lang="en-US" sz="2400" dirty="0" smtClean="0"/>
              <a:t> his father died      </a:t>
            </a:r>
            <a:r>
              <a:rPr lang="en-US" sz="2400" dirty="0" err="1" smtClean="0"/>
              <a:t>d.after</a:t>
            </a:r>
            <a:r>
              <a:rPr lang="en-US" sz="2400" dirty="0" smtClean="0"/>
              <a:t> his friend </a:t>
            </a:r>
            <a:r>
              <a:rPr lang="en-US" sz="2400" dirty="0" smtClean="0"/>
              <a:t>died</a:t>
            </a:r>
          </a:p>
          <a:p>
            <a:endParaRPr lang="en-US" sz="2400" dirty="0" smtClean="0"/>
          </a:p>
          <a:p>
            <a:endParaRPr lang="en-US" sz="2400" dirty="0"/>
          </a:p>
        </p:txBody>
      </p:sp>
      <p:sp>
        <p:nvSpPr>
          <p:cNvPr id="4" name="TextBox 3"/>
          <p:cNvSpPr txBox="1"/>
          <p:nvPr/>
        </p:nvSpPr>
        <p:spPr>
          <a:xfrm>
            <a:off x="3200400" y="76200"/>
            <a:ext cx="2514600" cy="523220"/>
          </a:xfrm>
          <a:prstGeom prst="rect">
            <a:avLst/>
          </a:prstGeom>
          <a:solidFill>
            <a:schemeClr val="accent2">
              <a:lumMod val="40000"/>
              <a:lumOff val="60000"/>
            </a:schemeClr>
          </a:solidFill>
          <a:ln w="76200">
            <a:solidFill>
              <a:schemeClr val="accent6">
                <a:lumMod val="75000"/>
              </a:schemeClr>
            </a:solidFill>
          </a:ln>
        </p:spPr>
        <p:txBody>
          <a:bodyPr wrap="square" rtlCol="0">
            <a:spAutoFit/>
          </a:bodyPr>
          <a:lstStyle/>
          <a:p>
            <a:r>
              <a:rPr lang="en-US" sz="2800" dirty="0" smtClean="0"/>
              <a:t>Group work</a:t>
            </a:r>
            <a:endParaRPr lang="en-US" sz="2800" dirty="0"/>
          </a:p>
        </p:txBody>
      </p:sp>
      <p:sp>
        <p:nvSpPr>
          <p:cNvPr id="5" name="TextBox 4"/>
          <p:cNvSpPr txBox="1"/>
          <p:nvPr/>
        </p:nvSpPr>
        <p:spPr>
          <a:xfrm>
            <a:off x="381000" y="5638800"/>
            <a:ext cx="8382000" cy="830997"/>
          </a:xfrm>
          <a:prstGeom prst="rect">
            <a:avLst/>
          </a:prstGeom>
          <a:noFill/>
          <a:ln w="38100">
            <a:solidFill>
              <a:srgbClr val="00B0F0"/>
            </a:solidFill>
          </a:ln>
        </p:spPr>
        <p:txBody>
          <a:bodyPr wrap="square" rtlCol="0">
            <a:spAutoFit/>
          </a:bodyPr>
          <a:lstStyle/>
          <a:p>
            <a:r>
              <a:rPr lang="en-US" sz="2400" dirty="0" smtClean="0"/>
              <a:t>Answer: 1.c) lively  2.c)dancing 3.d)to help the unfortunate students 4.a)after his tutor died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04800"/>
            <a:ext cx="3200400" cy="830997"/>
          </a:xfrm>
          <a:prstGeom prst="rect">
            <a:avLst/>
          </a:prstGeom>
          <a:solidFill>
            <a:schemeClr val="accent3"/>
          </a:solidFill>
          <a:ln w="76200">
            <a:solidFill>
              <a:schemeClr val="accent6">
                <a:lumMod val="75000"/>
              </a:schemeClr>
            </a:solidFill>
          </a:ln>
        </p:spPr>
        <p:txBody>
          <a:bodyPr wrap="square" rtlCol="0">
            <a:spAutoFit/>
          </a:bodyPr>
          <a:lstStyle/>
          <a:p>
            <a:r>
              <a:rPr lang="en-US" sz="4800" dirty="0" smtClean="0"/>
              <a:t>Home work</a:t>
            </a:r>
            <a:endParaRPr lang="en-US" sz="4800" dirty="0"/>
          </a:p>
        </p:txBody>
      </p:sp>
      <p:sp>
        <p:nvSpPr>
          <p:cNvPr id="3" name="TextBox 2"/>
          <p:cNvSpPr txBox="1"/>
          <p:nvPr/>
        </p:nvSpPr>
        <p:spPr>
          <a:xfrm>
            <a:off x="0" y="5048071"/>
            <a:ext cx="9144000" cy="1200329"/>
          </a:xfrm>
          <a:prstGeom prst="rect">
            <a:avLst/>
          </a:prstGeom>
          <a:solidFill>
            <a:srgbClr val="92D050"/>
          </a:solidFill>
          <a:ln w="76200">
            <a:solidFill>
              <a:srgbClr val="00B0F0"/>
            </a:solidFill>
          </a:ln>
        </p:spPr>
        <p:txBody>
          <a:bodyPr wrap="square" rtlCol="0">
            <a:spAutoFit/>
          </a:bodyPr>
          <a:lstStyle/>
          <a:p>
            <a:r>
              <a:rPr lang="en-US" sz="3600" dirty="0" smtClean="0"/>
              <a:t>Write a composition about </a:t>
            </a:r>
            <a:r>
              <a:rPr lang="en-US" sz="3600" dirty="0" err="1" smtClean="0"/>
              <a:t>Bangabandhu</a:t>
            </a:r>
            <a:r>
              <a:rPr lang="en-US" sz="3600" dirty="0" smtClean="0"/>
              <a:t> Sheikh </a:t>
            </a:r>
            <a:r>
              <a:rPr lang="en-US" sz="3600" dirty="0" err="1" smtClean="0"/>
              <a:t>Mujibur</a:t>
            </a:r>
            <a:r>
              <a:rPr lang="en-US" sz="3600" dirty="0" smtClean="0"/>
              <a:t> </a:t>
            </a:r>
            <a:r>
              <a:rPr lang="en-US" sz="3600" dirty="0" err="1" smtClean="0"/>
              <a:t>Rahman</a:t>
            </a:r>
            <a:r>
              <a:rPr lang="en-US" sz="3600" dirty="0" smtClean="0"/>
              <a:t>.</a:t>
            </a:r>
            <a:endParaRPr lang="en-US" sz="3600" dirty="0"/>
          </a:p>
        </p:txBody>
      </p:sp>
      <p:pic>
        <p:nvPicPr>
          <p:cNvPr id="4" name="Picture 3" descr="450E327700000578-0-image-a-41_1507192103489.jpg"/>
          <p:cNvPicPr>
            <a:picLocks noChangeAspect="1"/>
          </p:cNvPicPr>
          <p:nvPr/>
        </p:nvPicPr>
        <p:blipFill>
          <a:blip r:embed="rId2" cstate="print"/>
          <a:stretch>
            <a:fillRect/>
          </a:stretch>
        </p:blipFill>
        <p:spPr>
          <a:xfrm>
            <a:off x="1295400" y="1371600"/>
            <a:ext cx="6400800" cy="33528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tus-flowers-wallpaper-hd-25.jpg"/>
          <p:cNvPicPr>
            <a:picLocks noChangeAspect="1"/>
          </p:cNvPicPr>
          <p:nvPr/>
        </p:nvPicPr>
        <p:blipFill>
          <a:blip r:embed="rId2" cstate="print"/>
          <a:stretch>
            <a:fillRect/>
          </a:stretch>
        </p:blipFill>
        <p:spPr>
          <a:xfrm>
            <a:off x="0" y="0"/>
            <a:ext cx="9144000" cy="685800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267200" y="762000"/>
            <a:ext cx="2133600" cy="707886"/>
          </a:xfrm>
          <a:prstGeom prst="rect">
            <a:avLst/>
          </a:prstGeom>
          <a:noFill/>
        </p:spPr>
        <p:txBody>
          <a:bodyPr wrap="square" rtlCol="0">
            <a:spAutoFit/>
          </a:bodyPr>
          <a:lstStyle/>
          <a:p>
            <a:r>
              <a:rPr lang="en-US" sz="4000" dirty="0" smtClean="0"/>
              <a:t>Goodbye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ikh Mujibur Rahman in 1950.jpg">
            <a:hlinkClick r:id="rId2"/>
          </p:cNvPr>
          <p:cNvPicPr/>
          <p:nvPr/>
        </p:nvPicPr>
        <p:blipFill>
          <a:blip r:embed="rId3" cstate="print"/>
          <a:srcRect/>
          <a:stretch>
            <a:fillRect/>
          </a:stretch>
        </p:blipFill>
        <p:spPr bwMode="auto">
          <a:xfrm>
            <a:off x="1600200" y="228600"/>
            <a:ext cx="5715000" cy="42672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1295400" y="4800600"/>
            <a:ext cx="4648200" cy="646331"/>
          </a:xfrm>
          <a:prstGeom prst="rect">
            <a:avLst/>
          </a:prstGeom>
          <a:solidFill>
            <a:schemeClr val="accent3">
              <a:lumMod val="40000"/>
              <a:lumOff val="60000"/>
            </a:schemeClr>
          </a:solidFill>
          <a:ln w="57150">
            <a:solidFill>
              <a:schemeClr val="accent6">
                <a:lumMod val="75000"/>
              </a:schemeClr>
            </a:solidFill>
          </a:ln>
        </p:spPr>
        <p:txBody>
          <a:bodyPr wrap="square" rtlCol="0">
            <a:spAutoFit/>
          </a:bodyPr>
          <a:lstStyle/>
          <a:p>
            <a:r>
              <a:rPr lang="en-US" sz="3600" dirty="0" smtClean="0"/>
              <a:t>Do you know the man?</a:t>
            </a:r>
            <a:endParaRPr lang="en-US" sz="3600" dirty="0"/>
          </a:p>
        </p:txBody>
      </p:sp>
      <p:sp>
        <p:nvSpPr>
          <p:cNvPr id="4" name="TextBox 3"/>
          <p:cNvSpPr txBox="1"/>
          <p:nvPr/>
        </p:nvSpPr>
        <p:spPr>
          <a:xfrm>
            <a:off x="1295400" y="5867400"/>
            <a:ext cx="6705600" cy="523220"/>
          </a:xfrm>
          <a:prstGeom prst="rect">
            <a:avLst/>
          </a:prstGeom>
          <a:solidFill>
            <a:schemeClr val="accent6">
              <a:lumMod val="60000"/>
              <a:lumOff val="40000"/>
            </a:schemeClr>
          </a:solidFill>
          <a:ln w="57150">
            <a:solidFill>
              <a:srgbClr val="00B0F0"/>
            </a:solidFill>
          </a:ln>
        </p:spPr>
        <p:txBody>
          <a:bodyPr wrap="square" rtlCol="0">
            <a:spAutoFit/>
          </a:bodyPr>
          <a:lstStyle/>
          <a:p>
            <a:r>
              <a:rPr lang="en-US" sz="2800" dirty="0" smtClean="0"/>
              <a:t>Yes ,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0"/>
            <a:ext cx="2286000" cy="646331"/>
          </a:xfrm>
          <a:prstGeom prst="rect">
            <a:avLst/>
          </a:prstGeom>
          <a:solidFill>
            <a:schemeClr val="accent6">
              <a:lumMod val="75000"/>
            </a:schemeClr>
          </a:solidFill>
          <a:ln w="57150">
            <a:solidFill>
              <a:srgbClr val="FFFF00"/>
            </a:solidFill>
          </a:ln>
        </p:spPr>
        <p:txBody>
          <a:bodyPr wrap="square" rtlCol="0">
            <a:spAutoFit/>
          </a:bodyPr>
          <a:lstStyle/>
          <a:p>
            <a:r>
              <a:rPr lang="en-US" sz="3600" dirty="0" smtClean="0"/>
              <a:t>Lesson -12</a:t>
            </a:r>
            <a:endParaRPr lang="en-US" sz="3600" dirty="0"/>
          </a:p>
        </p:txBody>
      </p:sp>
      <p:sp>
        <p:nvSpPr>
          <p:cNvPr id="3" name="TextBox 2"/>
          <p:cNvSpPr txBox="1"/>
          <p:nvPr/>
        </p:nvSpPr>
        <p:spPr>
          <a:xfrm>
            <a:off x="304800" y="449759"/>
            <a:ext cx="7620000" cy="769441"/>
          </a:xfrm>
          <a:prstGeom prst="rect">
            <a:avLst/>
          </a:prstGeom>
          <a:solidFill>
            <a:srgbClr val="00B0F0"/>
          </a:solidFill>
          <a:ln w="57150">
            <a:solidFill>
              <a:srgbClr val="FFFF00"/>
            </a:solidFill>
          </a:ln>
        </p:spPr>
        <p:txBody>
          <a:bodyPr wrap="square" rtlCol="0">
            <a:spAutoFit/>
          </a:bodyPr>
          <a:lstStyle/>
          <a:p>
            <a:r>
              <a:rPr lang="en-US" sz="4400" dirty="0" smtClean="0"/>
              <a:t>Today’s lesson is son of the soil </a:t>
            </a:r>
            <a:endParaRPr lang="en-US" sz="4400" dirty="0"/>
          </a:p>
        </p:txBody>
      </p:sp>
      <p:sp>
        <p:nvSpPr>
          <p:cNvPr id="4" name="TextBox 3"/>
          <p:cNvSpPr txBox="1"/>
          <p:nvPr/>
        </p:nvSpPr>
        <p:spPr>
          <a:xfrm>
            <a:off x="381000" y="5486400"/>
            <a:ext cx="3200400" cy="584775"/>
          </a:xfrm>
          <a:prstGeom prst="rect">
            <a:avLst/>
          </a:prstGeom>
          <a:solidFill>
            <a:schemeClr val="accent6">
              <a:lumMod val="60000"/>
              <a:lumOff val="40000"/>
            </a:schemeClr>
          </a:solidFill>
          <a:ln w="57150">
            <a:solidFill>
              <a:srgbClr val="FFFF00"/>
            </a:solidFill>
          </a:ln>
        </p:spPr>
        <p:txBody>
          <a:bodyPr wrap="square" rtlCol="0">
            <a:spAutoFit/>
          </a:bodyPr>
          <a:lstStyle/>
          <a:p>
            <a:r>
              <a:rPr lang="en-US" sz="3200" dirty="0" smtClean="0"/>
              <a:t>Page Number 39</a:t>
            </a:r>
            <a:endParaRPr lang="en-US" sz="3200" dirty="0"/>
          </a:p>
        </p:txBody>
      </p:sp>
      <p:sp>
        <p:nvSpPr>
          <p:cNvPr id="5" name="TextBox 4"/>
          <p:cNvSpPr txBox="1"/>
          <p:nvPr/>
        </p:nvSpPr>
        <p:spPr>
          <a:xfrm>
            <a:off x="381000" y="4154269"/>
            <a:ext cx="2133600" cy="646331"/>
          </a:xfrm>
          <a:prstGeom prst="rect">
            <a:avLst/>
          </a:prstGeom>
          <a:solidFill>
            <a:srgbClr val="0070C0"/>
          </a:solidFill>
          <a:ln w="57150">
            <a:solidFill>
              <a:srgbClr val="FFFF00"/>
            </a:solidFill>
          </a:ln>
        </p:spPr>
        <p:txBody>
          <a:bodyPr wrap="square" rtlCol="0">
            <a:spAutoFit/>
          </a:bodyPr>
          <a:lstStyle/>
          <a:p>
            <a:r>
              <a:rPr lang="en-US" sz="3600" dirty="0" smtClean="0"/>
              <a:t>Class -Six</a:t>
            </a:r>
            <a:endParaRPr lang="en-US" sz="3600" dirty="0"/>
          </a:p>
        </p:txBody>
      </p:sp>
      <p:sp>
        <p:nvSpPr>
          <p:cNvPr id="6" name="TextBox 5"/>
          <p:cNvSpPr txBox="1"/>
          <p:nvPr/>
        </p:nvSpPr>
        <p:spPr>
          <a:xfrm>
            <a:off x="304800" y="2782669"/>
            <a:ext cx="3657600" cy="646331"/>
          </a:xfrm>
          <a:prstGeom prst="rect">
            <a:avLst/>
          </a:prstGeom>
          <a:solidFill>
            <a:schemeClr val="accent5">
              <a:lumMod val="60000"/>
              <a:lumOff val="40000"/>
            </a:schemeClr>
          </a:solidFill>
          <a:ln w="57150">
            <a:solidFill>
              <a:srgbClr val="FFFF00"/>
            </a:solidFill>
          </a:ln>
        </p:spPr>
        <p:txBody>
          <a:bodyPr wrap="square" rtlCol="0">
            <a:spAutoFit/>
          </a:bodyPr>
          <a:lstStyle/>
          <a:p>
            <a:r>
              <a:rPr lang="en-US" sz="3600" dirty="0" smtClean="0"/>
              <a:t>English For Today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Bottom)">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33600"/>
            <a:ext cx="8534400" cy="3970318"/>
          </a:xfrm>
          <a:prstGeom prst="rect">
            <a:avLst/>
          </a:prstGeom>
          <a:solidFill>
            <a:srgbClr val="92D050"/>
          </a:solidFill>
          <a:ln w="76200">
            <a:solidFill>
              <a:schemeClr val="accent6">
                <a:lumMod val="75000"/>
              </a:schemeClr>
            </a:solidFill>
          </a:ln>
        </p:spPr>
        <p:txBody>
          <a:bodyPr wrap="square" rtlCol="0">
            <a:spAutoFit/>
          </a:bodyPr>
          <a:lstStyle/>
          <a:p>
            <a:r>
              <a:rPr lang="en-US" sz="3600" dirty="0" smtClean="0"/>
              <a:t>After completing the lesson students will be able to</a:t>
            </a:r>
          </a:p>
          <a:p>
            <a:r>
              <a:rPr lang="en-US" sz="3600" dirty="0" smtClean="0"/>
              <a:t>1.describe picture.</a:t>
            </a:r>
          </a:p>
          <a:p>
            <a:r>
              <a:rPr lang="en-US" sz="3600" dirty="0" smtClean="0"/>
              <a:t>2.answer questions (in oral and written from)after reading a text.</a:t>
            </a:r>
          </a:p>
          <a:p>
            <a:r>
              <a:rPr lang="en-US" sz="3600" dirty="0" smtClean="0"/>
              <a:t>3.participate in group discussions.</a:t>
            </a:r>
          </a:p>
          <a:p>
            <a:r>
              <a:rPr lang="en-US" sz="3600" dirty="0" smtClean="0"/>
              <a:t>4.write short compositions</a:t>
            </a:r>
            <a:endParaRPr lang="en-US" sz="3600" dirty="0"/>
          </a:p>
        </p:txBody>
      </p:sp>
      <p:sp>
        <p:nvSpPr>
          <p:cNvPr id="3" name="TextBox 2"/>
          <p:cNvSpPr txBox="1"/>
          <p:nvPr/>
        </p:nvSpPr>
        <p:spPr>
          <a:xfrm>
            <a:off x="1295400" y="838200"/>
            <a:ext cx="4724400" cy="830997"/>
          </a:xfrm>
          <a:prstGeom prst="rect">
            <a:avLst/>
          </a:prstGeom>
          <a:solidFill>
            <a:srgbClr val="92D050"/>
          </a:solidFill>
          <a:ln w="76200">
            <a:solidFill>
              <a:srgbClr val="0070C0"/>
            </a:solidFill>
          </a:ln>
        </p:spPr>
        <p:txBody>
          <a:bodyPr wrap="square" rtlCol="0">
            <a:spAutoFit/>
          </a:bodyPr>
          <a:lstStyle/>
          <a:p>
            <a:r>
              <a:rPr lang="en-US" sz="4800" dirty="0" smtClean="0"/>
              <a:t>Learning outcome</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143000"/>
            <a:ext cx="7924800" cy="954107"/>
          </a:xfrm>
          <a:prstGeom prst="rect">
            <a:avLst/>
          </a:prstGeom>
          <a:solidFill>
            <a:schemeClr val="accent6">
              <a:lumMod val="60000"/>
              <a:lumOff val="40000"/>
            </a:schemeClr>
          </a:solidFill>
          <a:ln w="57150">
            <a:solidFill>
              <a:srgbClr val="00B050"/>
            </a:solidFill>
          </a:ln>
        </p:spPr>
        <p:txBody>
          <a:bodyPr wrap="square">
            <a:spAutoFit/>
          </a:bodyPr>
          <a:lstStyle/>
          <a:p>
            <a:r>
              <a:rPr lang="en-US" sz="2800" dirty="0" smtClean="0"/>
              <a:t> </a:t>
            </a:r>
            <a:r>
              <a:rPr lang="en-US" sz="2800" dirty="0" err="1" smtClean="0"/>
              <a:t>Bangabandhu</a:t>
            </a:r>
            <a:r>
              <a:rPr lang="en-US" sz="2800" dirty="0" smtClean="0"/>
              <a:t> Sheikh </a:t>
            </a:r>
            <a:r>
              <a:rPr lang="en-US" sz="2800" dirty="0" err="1" smtClean="0"/>
              <a:t>Mujibur</a:t>
            </a:r>
            <a:r>
              <a:rPr lang="en-US" sz="2800" dirty="0" smtClean="0"/>
              <a:t> </a:t>
            </a:r>
            <a:r>
              <a:rPr lang="en-US" sz="2800" dirty="0" err="1" smtClean="0"/>
              <a:t>Rahman</a:t>
            </a:r>
            <a:r>
              <a:rPr lang="en-US" sz="2800" dirty="0" smtClean="0"/>
              <a:t> </a:t>
            </a:r>
            <a:r>
              <a:rPr lang="en-US" sz="2800" dirty="0" smtClean="0"/>
              <a:t>called for independence.</a:t>
            </a:r>
            <a:endParaRPr lang="en-US" sz="2800" dirty="0"/>
          </a:p>
        </p:txBody>
      </p:sp>
      <p:sp>
        <p:nvSpPr>
          <p:cNvPr id="9" name="Rectangle 8"/>
          <p:cNvSpPr/>
          <p:nvPr/>
        </p:nvSpPr>
        <p:spPr>
          <a:xfrm>
            <a:off x="228600" y="5715000"/>
            <a:ext cx="8458200" cy="954107"/>
          </a:xfrm>
          <a:prstGeom prst="rect">
            <a:avLst/>
          </a:prstGeom>
          <a:solidFill>
            <a:schemeClr val="accent5">
              <a:lumMod val="60000"/>
              <a:lumOff val="40000"/>
            </a:schemeClr>
          </a:solidFill>
          <a:ln w="57150">
            <a:solidFill>
              <a:srgbClr val="00B050"/>
            </a:solidFill>
          </a:ln>
        </p:spPr>
        <p:txBody>
          <a:bodyPr wrap="square">
            <a:spAutoFit/>
          </a:bodyPr>
          <a:lstStyle/>
          <a:p>
            <a:r>
              <a:rPr lang="en-US" sz="2800" dirty="0" smtClean="0"/>
              <a:t>On 15 august </a:t>
            </a:r>
            <a:r>
              <a:rPr lang="en-US" sz="2800" dirty="0" err="1" smtClean="0"/>
              <a:t>Bangabandhu</a:t>
            </a:r>
            <a:r>
              <a:rPr lang="en-US" sz="2800" dirty="0" smtClean="0"/>
              <a:t> </a:t>
            </a:r>
            <a:r>
              <a:rPr lang="en-US" sz="2800" dirty="0" smtClean="0"/>
              <a:t>Sheikh </a:t>
            </a:r>
            <a:r>
              <a:rPr lang="en-US" sz="2800" dirty="0" err="1" smtClean="0"/>
              <a:t>Mujibur</a:t>
            </a:r>
            <a:r>
              <a:rPr lang="en-US" sz="2800" dirty="0" smtClean="0"/>
              <a:t> </a:t>
            </a:r>
            <a:r>
              <a:rPr lang="en-US" sz="2800" dirty="0" err="1" smtClean="0"/>
              <a:t>Rahman</a:t>
            </a:r>
            <a:r>
              <a:rPr lang="en-US" sz="2800" dirty="0" smtClean="0"/>
              <a:t> was assassinated by </a:t>
            </a:r>
            <a:r>
              <a:rPr lang="en-US" sz="2800" dirty="0" smtClean="0"/>
              <a:t>conspiracy.</a:t>
            </a:r>
            <a:endParaRPr lang="en-US" sz="2800" dirty="0"/>
          </a:p>
        </p:txBody>
      </p:sp>
      <p:sp>
        <p:nvSpPr>
          <p:cNvPr id="10" name="Rectangle 9"/>
          <p:cNvSpPr/>
          <p:nvPr/>
        </p:nvSpPr>
        <p:spPr>
          <a:xfrm>
            <a:off x="304800" y="3352800"/>
            <a:ext cx="8305800" cy="1384995"/>
          </a:xfrm>
          <a:prstGeom prst="rect">
            <a:avLst/>
          </a:prstGeom>
          <a:solidFill>
            <a:schemeClr val="accent4">
              <a:lumMod val="60000"/>
              <a:lumOff val="40000"/>
            </a:schemeClr>
          </a:solidFill>
          <a:ln w="57150">
            <a:solidFill>
              <a:srgbClr val="00B050"/>
            </a:solidFill>
          </a:ln>
        </p:spPr>
        <p:txBody>
          <a:bodyPr wrap="square">
            <a:spAutoFit/>
          </a:bodyPr>
          <a:lstStyle/>
          <a:p>
            <a:r>
              <a:rPr lang="en-US" sz="2800" dirty="0" smtClean="0"/>
              <a:t>Six-point </a:t>
            </a:r>
            <a:r>
              <a:rPr lang="en-US" sz="2800" dirty="0" err="1" smtClean="0"/>
              <a:t>programme</a:t>
            </a:r>
            <a:r>
              <a:rPr lang="en-US" sz="2800" dirty="0" smtClean="0"/>
              <a:t> </a:t>
            </a:r>
            <a:r>
              <a:rPr lang="en-US" sz="2800" dirty="0" smtClean="0"/>
              <a:t>drew the roadmap for the independence of Bangladesh under the garb of greater autonomy. </a:t>
            </a:r>
            <a:endParaRPr lang="en-US" sz="2800" dirty="0"/>
          </a:p>
        </p:txBody>
      </p:sp>
      <p:sp>
        <p:nvSpPr>
          <p:cNvPr id="11" name="Rectangle 10"/>
          <p:cNvSpPr/>
          <p:nvPr/>
        </p:nvSpPr>
        <p:spPr>
          <a:xfrm>
            <a:off x="228600" y="228600"/>
            <a:ext cx="5982728" cy="523220"/>
          </a:xfrm>
          <a:prstGeom prst="rect">
            <a:avLst/>
          </a:prstGeom>
          <a:solidFill>
            <a:schemeClr val="accent6">
              <a:lumMod val="60000"/>
              <a:lumOff val="40000"/>
            </a:schemeClr>
          </a:solidFill>
          <a:ln w="57150">
            <a:solidFill>
              <a:srgbClr val="00B050"/>
            </a:solidFill>
          </a:ln>
        </p:spPr>
        <p:txBody>
          <a:bodyPr wrap="none">
            <a:spAutoFit/>
          </a:bodyPr>
          <a:lstStyle/>
          <a:p>
            <a:pPr lvl="0"/>
            <a:r>
              <a:rPr lang="en-US" sz="2800" dirty="0" smtClean="0"/>
              <a:t>Independence </a:t>
            </a:r>
            <a:r>
              <a:rPr lang="en-US" sz="2800" dirty="0" smtClean="0"/>
              <a:t>means </a:t>
            </a:r>
            <a:r>
              <a:rPr lang="en-US" sz="2800" dirty="0" smtClean="0">
                <a:latin typeface="Arial" charset="0"/>
                <a:cs typeface="Arial" charset="0"/>
              </a:rPr>
              <a:t>freedom</a:t>
            </a:r>
            <a:r>
              <a:rPr lang="en-US" sz="2800" dirty="0" smtClean="0">
                <a:latin typeface="Arial" charset="0"/>
                <a:cs typeface="Arial" charset="0"/>
              </a:rPr>
              <a:t>, liberty </a:t>
            </a:r>
          </a:p>
        </p:txBody>
      </p:sp>
      <p:sp>
        <p:nvSpPr>
          <p:cNvPr id="12" name="Rectangle 11"/>
          <p:cNvSpPr/>
          <p:nvPr/>
        </p:nvSpPr>
        <p:spPr>
          <a:xfrm>
            <a:off x="381000" y="4953000"/>
            <a:ext cx="6680675" cy="523220"/>
          </a:xfrm>
          <a:prstGeom prst="rect">
            <a:avLst/>
          </a:prstGeom>
          <a:solidFill>
            <a:schemeClr val="accent5">
              <a:lumMod val="60000"/>
              <a:lumOff val="40000"/>
            </a:schemeClr>
          </a:solidFill>
          <a:ln w="57150">
            <a:solidFill>
              <a:srgbClr val="00B050"/>
            </a:solidFill>
          </a:ln>
        </p:spPr>
        <p:txBody>
          <a:bodyPr wrap="none">
            <a:spAutoFit/>
          </a:bodyPr>
          <a:lstStyle/>
          <a:p>
            <a:pPr lvl="0"/>
            <a:r>
              <a:rPr lang="en-US" sz="2800" dirty="0" smtClean="0"/>
              <a:t>Conspiracy  means </a:t>
            </a:r>
            <a:r>
              <a:rPr lang="en-US" sz="2800" dirty="0" smtClean="0">
                <a:latin typeface="Arial" charset="0"/>
                <a:cs typeface="Arial" charset="0"/>
              </a:rPr>
              <a:t>plot, intrigue, frame-up </a:t>
            </a:r>
          </a:p>
        </p:txBody>
      </p:sp>
      <p:sp>
        <p:nvSpPr>
          <p:cNvPr id="13" name="Rectangle 12"/>
          <p:cNvSpPr/>
          <p:nvPr/>
        </p:nvSpPr>
        <p:spPr>
          <a:xfrm>
            <a:off x="381000" y="2438400"/>
            <a:ext cx="5385962" cy="523220"/>
          </a:xfrm>
          <a:prstGeom prst="rect">
            <a:avLst/>
          </a:prstGeom>
          <a:solidFill>
            <a:schemeClr val="accent4">
              <a:lumMod val="60000"/>
              <a:lumOff val="40000"/>
            </a:schemeClr>
          </a:solidFill>
          <a:ln w="57150">
            <a:solidFill>
              <a:srgbClr val="00B050"/>
            </a:solidFill>
          </a:ln>
        </p:spPr>
        <p:txBody>
          <a:bodyPr wrap="none">
            <a:spAutoFit/>
          </a:bodyPr>
          <a:lstStyle/>
          <a:p>
            <a:r>
              <a:rPr lang="en-US" sz="2800" dirty="0" smtClean="0"/>
              <a:t>Autonomy  means </a:t>
            </a:r>
            <a:r>
              <a:rPr lang="en-US" sz="2800" dirty="0" err="1" smtClean="0"/>
              <a:t>Swaraj</a:t>
            </a:r>
            <a:r>
              <a:rPr lang="en-US" sz="2800" dirty="0" smtClean="0"/>
              <a:t>,  freedom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Bottom)">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0" fill="hold"/>
                                        <p:tgtEl>
                                          <p:spTgt spid="12"/>
                                        </p:tgtEl>
                                        <p:attrNameLst>
                                          <p:attrName>ppt_w</p:attrName>
                                        </p:attrNameLst>
                                      </p:cBhvr>
                                      <p:tavLst>
                                        <p:tav tm="0" fmla="#ppt_w*sin(2.5*pi*$)">
                                          <p:val>
                                            <p:fltVal val="0"/>
                                          </p:val>
                                        </p:tav>
                                        <p:tav tm="100000">
                                          <p:val>
                                            <p:fltVal val="1"/>
                                          </p:val>
                                        </p:tav>
                                      </p:tavLst>
                                    </p:anim>
                                    <p:anim calcmode="lin" valueType="num">
                                      <p:cBhvr>
                                        <p:cTn id="29"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thumb/7/7d/House_of_Bangabandhu_Tungipara.jpg/220px-House_of_Bangabandhu_Tungipara.jpg">
            <a:hlinkClick r:id="rId2"/>
          </p:cNvPr>
          <p:cNvPicPr/>
          <p:nvPr/>
        </p:nvPicPr>
        <p:blipFill>
          <a:blip r:embed="rId3" cstate="print"/>
          <a:srcRect/>
          <a:stretch>
            <a:fillRect/>
          </a:stretch>
        </p:blipFill>
        <p:spPr bwMode="auto">
          <a:xfrm>
            <a:off x="152400" y="152400"/>
            <a:ext cx="4495800" cy="3276600"/>
          </a:xfrm>
          <a:prstGeom prst="rect">
            <a:avLst/>
          </a:prstGeom>
          <a:noFill/>
          <a:ln w="57150">
            <a:solidFill>
              <a:srgbClr val="7030A0"/>
            </a:solidFill>
            <a:miter lim="800000"/>
            <a:headEnd/>
            <a:tailEnd/>
          </a:ln>
        </p:spPr>
      </p:pic>
      <p:pic>
        <p:nvPicPr>
          <p:cNvPr id="3" name="Picture 2" descr="gopalganj-201711060759.gif"/>
          <p:cNvPicPr>
            <a:picLocks noChangeAspect="1"/>
          </p:cNvPicPr>
          <p:nvPr/>
        </p:nvPicPr>
        <p:blipFill>
          <a:blip r:embed="rId4" cstate="print"/>
          <a:stretch>
            <a:fillRect/>
          </a:stretch>
        </p:blipFill>
        <p:spPr>
          <a:xfrm>
            <a:off x="148319" y="3657600"/>
            <a:ext cx="4499882" cy="3000089"/>
          </a:xfrm>
          <a:prstGeom prst="rect">
            <a:avLst/>
          </a:prstGeom>
          <a:ln w="57150">
            <a:solidFill>
              <a:srgbClr val="7030A0"/>
            </a:solidFill>
          </a:ln>
        </p:spPr>
      </p:pic>
      <p:pic>
        <p:nvPicPr>
          <p:cNvPr id="4" name="Picture 3" descr="1920.jpg"/>
          <p:cNvPicPr>
            <a:picLocks noChangeAspect="1"/>
          </p:cNvPicPr>
          <p:nvPr/>
        </p:nvPicPr>
        <p:blipFill>
          <a:blip r:embed="rId5" cstate="print"/>
          <a:stretch>
            <a:fillRect/>
          </a:stretch>
        </p:blipFill>
        <p:spPr>
          <a:xfrm>
            <a:off x="4876800" y="152400"/>
            <a:ext cx="4038600" cy="3276600"/>
          </a:xfrm>
          <a:prstGeom prst="rect">
            <a:avLst/>
          </a:prstGeom>
          <a:ln w="57150">
            <a:solidFill>
              <a:srgbClr val="7030A0"/>
            </a:solidFill>
          </a:ln>
        </p:spPr>
      </p:pic>
      <p:pic>
        <p:nvPicPr>
          <p:cNvPr id="5" name="Picture 4" descr="BLMUpQQkNKXlEzgszqmiTqLCXPxtJX.png"/>
          <p:cNvPicPr>
            <a:picLocks noChangeAspect="1"/>
          </p:cNvPicPr>
          <p:nvPr/>
        </p:nvPicPr>
        <p:blipFill>
          <a:blip r:embed="rId6" cstate="print"/>
          <a:stretch>
            <a:fillRect/>
          </a:stretch>
        </p:blipFill>
        <p:spPr>
          <a:xfrm>
            <a:off x="4822712" y="3657600"/>
            <a:ext cx="4168888" cy="3048000"/>
          </a:xfrm>
          <a:prstGeom prst="rect">
            <a:avLst/>
          </a:prstGeom>
          <a:ln w="57150">
            <a:solidFill>
              <a:srgbClr val="7030A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00000000-5.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1574</Words>
  <Application>Microsoft Office PowerPoint</Application>
  <PresentationFormat>On-screen Show (4:3)</PresentationFormat>
  <Paragraphs>82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118</cp:revision>
  <dcterms:created xsi:type="dcterms:W3CDTF">2006-08-16T00:00:00Z</dcterms:created>
  <dcterms:modified xsi:type="dcterms:W3CDTF">2021-08-15T16:50:00Z</dcterms:modified>
</cp:coreProperties>
</file>