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7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5" r:id="rId15"/>
    <p:sldId id="267" r:id="rId16"/>
    <p:sldId id="268" r:id="rId17"/>
    <p:sldId id="269" r:id="rId18"/>
    <p:sldId id="271" r:id="rId19"/>
    <p:sldId id="272" r:id="rId20"/>
    <p:sldId id="274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A7C-5425-495B-8E52-D58E4298A5C1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F0C1-5325-4B47-A113-7FA462A80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A7C-5425-495B-8E52-D58E4298A5C1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F0C1-5325-4B47-A113-7FA462A80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A7C-5425-495B-8E52-D58E4298A5C1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F0C1-5325-4B47-A113-7FA462A80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A7C-5425-495B-8E52-D58E4298A5C1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F0C1-5325-4B47-A113-7FA462A80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A7C-5425-495B-8E52-D58E4298A5C1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F0C1-5325-4B47-A113-7FA462A80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A7C-5425-495B-8E52-D58E4298A5C1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F0C1-5325-4B47-A113-7FA462A80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A7C-5425-495B-8E52-D58E4298A5C1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F0C1-5325-4B47-A113-7FA462A80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A7C-5425-495B-8E52-D58E4298A5C1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F0C1-5325-4B47-A113-7FA462A80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A7C-5425-495B-8E52-D58E4298A5C1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F0C1-5325-4B47-A113-7FA462A80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A7C-5425-495B-8E52-D58E4298A5C1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F0C1-5325-4B47-A113-7FA462A80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A7C-5425-495B-8E52-D58E4298A5C1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AE7F0C1-5325-4B47-A113-7FA462A801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218A7C-5425-495B-8E52-D58E4298A5C1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E7F0C1-5325-4B47-A113-7FA462A8018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610600" cy="495300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287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স্বাগতম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7200" b="1" dirty="0" smtClean="0">
                <a:latin typeface="SutonnyOMJ" pitchFamily="2" charset="0"/>
                <a:cs typeface="SutonnyOMJ" pitchFamily="2" charset="0"/>
              </a:rPr>
              <a:t>সন্নিহিত কোণ</a:t>
            </a:r>
            <a:endParaRPr lang="en-US" sz="7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733800"/>
            <a:ext cx="8610600" cy="281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চিত্রে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A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বিন্দুতে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∠BAC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ও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∠CAD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দুইটি কোণ  উৎপন্ন হয়েছে</a:t>
            </a:r>
            <a:r>
              <a:rPr lang="hi-IN" sz="2800" dirty="0" smtClean="0">
                <a:latin typeface="SutonnyOMJ" pitchFamily="2" charset="0"/>
              </a:rPr>
              <a:t>।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A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বিন্দু কোণ দুইটির শীর্ষবিন্দু</a:t>
            </a:r>
            <a:r>
              <a:rPr lang="hi-IN" sz="2800" dirty="0" smtClean="0">
                <a:latin typeface="SutonnyOMJ" pitchFamily="2" charset="0"/>
              </a:rPr>
              <a:t>।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∠BAC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ও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∠CAD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উৎপন্নকারী বাহুগুলোর মধ্যে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AC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সাধারণ বাহু</a:t>
            </a:r>
            <a:r>
              <a:rPr lang="hi-IN" sz="2800" dirty="0" smtClean="0">
                <a:latin typeface="SutonnyOMJ" pitchFamily="2" charset="0"/>
              </a:rPr>
              <a:t>।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কোণ দুইটির সাধারণ বাহু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AC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এর বিপরীত পাশে অবস্থিত</a:t>
            </a:r>
            <a:r>
              <a:rPr lang="hi-IN" sz="2800" dirty="0" smtClean="0">
                <a:latin typeface="SutonnyOMJ" pitchFamily="2" charset="0"/>
              </a:rPr>
              <a:t>।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∠BAC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এবং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∠CAD 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কে পরস্পর সন্নিহিত কোণ বলে</a:t>
            </a:r>
            <a:r>
              <a:rPr lang="hi-IN" sz="2800" dirty="0" smtClean="0">
                <a:latin typeface="SutonnyOMJ" pitchFamily="2" charset="0"/>
              </a:rPr>
              <a:t>। </a:t>
            </a:r>
            <a:endParaRPr lang="en-US" sz="2800" dirty="0" smtClean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যদি কোনো তলে দুইটি কোণের একই শীর্ষবিন্দু হয় এবং কোণদ্বয় সাধারণ বাহুর বিপরীত পাশে অবস্থান করে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তবে ঐ কোণদ্বয়কে সন্নিহিত কোণ বলে</a:t>
            </a:r>
            <a:r>
              <a:rPr lang="hi-IN" sz="2800" dirty="0" smtClean="0">
                <a:latin typeface="SutonnyOMJ" pitchFamily="2" charset="0"/>
              </a:rPr>
              <a:t>।</a:t>
            </a:r>
            <a:endParaRPr lang="en-US" sz="2800" dirty="0" smtClean="0">
              <a:latin typeface="SutonnyOMJ" pitchFamily="2" charset="0"/>
              <a:cs typeface="SutonnyOMJ" pitchFamily="2" charset="0"/>
            </a:endParaRPr>
          </a:p>
          <a:p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G:\Mostaq Book\math Pictures\96020 2.jpg"/>
          <p:cNvPicPr/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1828800" y="1371600"/>
            <a:ext cx="51816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7200" b="1" dirty="0" smtClean="0">
                <a:latin typeface="SutonnyOMJ" pitchFamily="2" charset="0"/>
                <a:cs typeface="SutonnyOMJ" pitchFamily="2" charset="0"/>
              </a:rPr>
              <a:t>লম্ব</a:t>
            </a:r>
            <a:r>
              <a:rPr lang="en-US" sz="7200" b="1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bn-IN" sz="7200" b="1" dirty="0" smtClean="0">
                <a:latin typeface="SutonnyOMJ" pitchFamily="2" charset="0"/>
                <a:cs typeface="SutonnyOMJ" pitchFamily="2" charset="0"/>
              </a:rPr>
              <a:t>সমকোণ </a:t>
            </a:r>
            <a:endParaRPr lang="en-US" sz="72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Content Placeholder 3" descr="G:\Mostaq Book\math Pictures\97021.jpg"/>
          <p:cNvPicPr>
            <a:picLocks noGrp="1"/>
          </p:cNvPicPr>
          <p:nvPr>
            <p:ph idx="1"/>
          </p:nvPr>
        </p:nvPicPr>
        <p:blipFill>
          <a:blip r:embed="rId2">
            <a:lum bright="-10000" contrast="40000"/>
          </a:blip>
          <a:srcRect t="2785" r="14929" b="74647"/>
          <a:stretch>
            <a:fillRect/>
          </a:stretch>
        </p:blipFill>
        <p:spPr bwMode="auto">
          <a:xfrm>
            <a:off x="2590800" y="1371600"/>
            <a:ext cx="36576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28600" y="3124200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SutonnyOMJ" pitchFamily="2" charset="0"/>
                <a:cs typeface="SutonnyOMJ" pitchFamily="2" charset="0"/>
              </a:rPr>
              <a:t>চিত্রে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, BD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রেখার 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A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বিন্দুতে 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∠BAC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ও 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∠CAD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দুইটি কোণ উৎপন্ন হয়েছে</a:t>
            </a:r>
            <a:r>
              <a:rPr lang="hi-IN" sz="2800" dirty="0">
                <a:latin typeface="SutonnyOMJ" pitchFamily="2" charset="0"/>
              </a:rPr>
              <a:t>।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বিন্দু কোণ দুইটির শীর্ষবিন্দু</a:t>
            </a:r>
            <a:r>
              <a:rPr lang="hi-IN" sz="2800" dirty="0">
                <a:latin typeface="SutonnyOMJ" pitchFamily="2" charset="0"/>
              </a:rPr>
              <a:t>।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  <a:p>
            <a:r>
              <a:rPr lang="en-US" sz="2800" dirty="0">
                <a:latin typeface="SutonnyOMJ" pitchFamily="2" charset="0"/>
                <a:cs typeface="SutonnyOMJ" pitchFamily="2" charset="0"/>
              </a:rPr>
              <a:t>∠BAC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ও 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∠CAD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উৎপন্নকারী কোণ গুলোর মধ্যে 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AC 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সাধারণ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বাহু</a:t>
            </a:r>
            <a:r>
              <a:rPr lang="hi-IN" sz="2800" dirty="0" smtClean="0">
                <a:latin typeface="SutonnyOMJ" pitchFamily="2" charset="0"/>
              </a:rPr>
              <a:t>।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কোণ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দুইটি সাধারণ বাহু 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AC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এর দুই পাশে অবস্থিত</a:t>
            </a:r>
            <a:r>
              <a:rPr lang="hi-IN" sz="2800" dirty="0" smtClean="0">
                <a:latin typeface="SutonnyOMJ" pitchFamily="2" charset="0"/>
              </a:rPr>
              <a:t>।</a:t>
            </a:r>
            <a:r>
              <a:rPr lang="en-US" sz="2800" smtClean="0">
                <a:latin typeface="SutonnyOMJ" pitchFamily="2" charset="0"/>
                <a:cs typeface="SutonnyOMJ" pitchFamily="2" charset="0"/>
              </a:rPr>
              <a:t> ∠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BAC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এবং 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∠CAD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পরস্পর সমান হলে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,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এদের প্রত্যেকটিকে সমকোণ বলে</a:t>
            </a:r>
            <a:r>
              <a:rPr lang="hi-IN" sz="2800" dirty="0" smtClean="0">
                <a:latin typeface="SutonnyOMJ" pitchFamily="2" charset="0"/>
              </a:rPr>
              <a:t>।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আবার 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AD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ও 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AC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বাহুদ্বয় বা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 AB  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ও 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AC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বাহুদ্বয়কে পরস্পরের উপর লম্ব বলে</a:t>
            </a:r>
            <a:r>
              <a:rPr lang="hi-IN" sz="2800" dirty="0">
                <a:latin typeface="SutonnyOMJ" pitchFamily="2" charset="0"/>
              </a:rPr>
              <a:t>।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  <a:p>
            <a:r>
              <a:rPr lang="bn-IN" sz="2800" dirty="0">
                <a:latin typeface="SutonnyOMJ" pitchFamily="2" charset="0"/>
                <a:cs typeface="SutonnyOMJ" pitchFamily="2" charset="0"/>
              </a:rPr>
              <a:t>যদি একই রেখার উপর অবস্থিত দুইটি সন্নিহিত কোণ পরস্পর সমান হয়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,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তবে কোণ দুইটির প্রত্যেকটি সমকোণ</a:t>
            </a:r>
            <a:r>
              <a:rPr lang="hi-IN" sz="2800" dirty="0">
                <a:latin typeface="SutonnyOMJ" pitchFamily="2" charset="0"/>
              </a:rPr>
              <a:t>।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সমকোণের বাহু দুইটি পরস্পরের উপর লম্ব</a:t>
            </a:r>
            <a:r>
              <a:rPr lang="hi-IN" sz="2800" dirty="0">
                <a:latin typeface="SutonnyOMJ" pitchFamily="2" charset="0"/>
              </a:rPr>
              <a:t>।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8000" b="1" dirty="0" smtClean="0">
                <a:latin typeface="SutonnyOMJ" pitchFamily="2" charset="0"/>
                <a:cs typeface="SutonnyOMJ" pitchFamily="2" charset="0"/>
              </a:rPr>
              <a:t>পূরক কোণ</a:t>
            </a:r>
            <a:endParaRPr lang="en-US" sz="8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76600"/>
            <a:ext cx="8686800" cy="3352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চিত্রে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, ∠AOB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একটি সমকোণ</a:t>
            </a:r>
            <a:r>
              <a:rPr lang="hi-IN" sz="3200" dirty="0" smtClean="0">
                <a:latin typeface="SutonnyOMJ" pitchFamily="2" charset="0"/>
              </a:rPr>
              <a:t>। 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OC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রশ্মি কোণটির বাহুদ্বয়ের মধ্যে অবস্থিত</a:t>
            </a:r>
            <a:r>
              <a:rPr lang="hi-IN" sz="3200" dirty="0" smtClean="0">
                <a:latin typeface="SutonnyOMJ" pitchFamily="2" charset="0"/>
              </a:rPr>
              <a:t>।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এর ফলে 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∠AOC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এবং 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∠COB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এই দুইটি কোণ উৎপন্ন হলো</a:t>
            </a:r>
            <a:r>
              <a:rPr lang="hi-IN" sz="3200" dirty="0" smtClean="0">
                <a:latin typeface="SutonnyOMJ" pitchFamily="2" charset="0"/>
              </a:rPr>
              <a:t>।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কোণ দুইটির পরিমাপের যোগফল 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∠AOB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এর পরিমাপের সমান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অর্থাৎ ৯০</a:t>
            </a:r>
            <a:r>
              <a:rPr lang="bn-IN" sz="3200" baseline="30000" dirty="0" smtClean="0">
                <a:latin typeface="SutonnyOMJ" pitchFamily="2" charset="0"/>
                <a:cs typeface="SutonnyOMJ" pitchFamily="2" charset="0"/>
              </a:rPr>
              <a:t>০</a:t>
            </a:r>
            <a:r>
              <a:rPr lang="hi-IN" sz="3200" dirty="0" smtClean="0">
                <a:latin typeface="SutonnyOMJ" pitchFamily="2" charset="0"/>
              </a:rPr>
              <a:t>। 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∠AOC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এবং 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∠COB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কোণ দুইটির একটি অপরটির পূরক কোণ</a:t>
            </a:r>
            <a:r>
              <a:rPr lang="hi-IN" sz="3200" dirty="0" smtClean="0">
                <a:latin typeface="SutonnyOMJ" pitchFamily="2" charset="0"/>
              </a:rPr>
              <a:t>। </a:t>
            </a:r>
            <a:endParaRPr lang="en-US" sz="32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দুইটি কোণের পরিমাপের যোগফল ৯০</a:t>
            </a:r>
            <a:r>
              <a:rPr lang="bn-IN" sz="3200" baseline="30000" dirty="0" smtClean="0">
                <a:latin typeface="SutonnyOMJ" pitchFamily="2" charset="0"/>
                <a:cs typeface="SutonnyOMJ" pitchFamily="2" charset="0"/>
              </a:rPr>
              <a:t>০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 হলে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কোণ দুইটির একটি অপরটির পূরক কোণ</a:t>
            </a:r>
            <a:r>
              <a:rPr lang="hi-IN" sz="3200" dirty="0" smtClean="0">
                <a:latin typeface="SutonnyOMJ" pitchFamily="2" charset="0"/>
              </a:rPr>
              <a:t>।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 </a:t>
            </a:r>
          </a:p>
          <a:p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G:\Mostaq Book\math Pictures\97021.jpg"/>
          <p:cNvPicPr/>
          <p:nvPr/>
        </p:nvPicPr>
        <p:blipFill>
          <a:blip r:embed="rId2">
            <a:lum bright="-10000" contrast="40000"/>
          </a:blip>
          <a:srcRect t="27901" b="35635"/>
          <a:stretch>
            <a:fillRect/>
          </a:stretch>
        </p:blipFill>
        <p:spPr bwMode="auto">
          <a:xfrm>
            <a:off x="2971800" y="1524000"/>
            <a:ext cx="31242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8000" b="1" dirty="0" smtClean="0">
                <a:latin typeface="SutonnyOMJ" pitchFamily="2" charset="0"/>
                <a:cs typeface="SutonnyOMJ" pitchFamily="2" charset="0"/>
              </a:rPr>
              <a:t>সম্পূরক কোণ</a:t>
            </a:r>
            <a:endParaRPr lang="en-US" sz="8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505200"/>
            <a:ext cx="8686800" cy="3124200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AB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একটি সরলরেখা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O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অন্তঃস্থ একটি বিন্দু</a:t>
            </a:r>
            <a:r>
              <a:rPr lang="hi-IN" sz="2800" dirty="0" smtClean="0">
                <a:latin typeface="SutonnyOMJ" pitchFamily="2" charset="0"/>
              </a:rPr>
              <a:t>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OC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একটি রশ্মি যা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OA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রশ্মি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OB 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ও রশ্মি থেকে ভিন্ন</a:t>
            </a:r>
            <a:r>
              <a:rPr lang="hi-IN" sz="2800" dirty="0" smtClean="0">
                <a:latin typeface="SutonnyOMJ" pitchFamily="2" charset="0"/>
              </a:rPr>
              <a:t>।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এর ফলে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∠AOC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এবং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∠COB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এই দুইটি কোণ উৎপন্ন হলো</a:t>
            </a:r>
            <a:r>
              <a:rPr lang="hi-IN" sz="2800" dirty="0" smtClean="0">
                <a:latin typeface="SutonnyOMJ" pitchFamily="2" charset="0"/>
              </a:rPr>
              <a:t>।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কোণ দুইটির পরিমাপের যোগফল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∠AOB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কোণের পরিমাপের সমান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অর্থাৎ ১৮০</a:t>
            </a:r>
            <a:r>
              <a:rPr lang="bn-IN" sz="2800" baseline="30000" dirty="0" smtClean="0">
                <a:latin typeface="SutonnyOMJ" pitchFamily="2" charset="0"/>
                <a:cs typeface="SutonnyOMJ" pitchFamily="2" charset="0"/>
              </a:rPr>
              <a:t>০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কেননা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∠AOB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একটি সরলকোণ</a:t>
            </a:r>
            <a:r>
              <a:rPr lang="hi-IN" sz="2800" dirty="0" smtClean="0">
                <a:latin typeface="SutonnyOMJ" pitchFamily="2" charset="0"/>
              </a:rPr>
              <a:t>।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আমরা বলি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∠AOC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এবং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∠COB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কোণ দুইটির একটি অপরটির সম্পূরক কোণ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অথবা এরা পরস্পর সম্পূরক কোণ</a:t>
            </a:r>
            <a:r>
              <a:rPr lang="hi-IN" sz="2800" dirty="0" smtClean="0">
                <a:latin typeface="SutonnyOMJ" pitchFamily="2" charset="0"/>
              </a:rPr>
              <a:t>। </a:t>
            </a:r>
            <a:endParaRPr lang="en-US" sz="28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দুইটি কোণের পরিমাপের যোগফল ১৮০</a:t>
            </a:r>
            <a:r>
              <a:rPr lang="bn-IN" sz="2800" baseline="30000" dirty="0" smtClean="0">
                <a:latin typeface="SutonnyOMJ" pitchFamily="2" charset="0"/>
                <a:cs typeface="SutonnyOMJ" pitchFamily="2" charset="0"/>
              </a:rPr>
              <a:t>০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হলে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কোণ দুইটির একটি অপরটির সম্পূরক কোণ</a:t>
            </a:r>
            <a:r>
              <a:rPr lang="hi-IN" sz="2800" dirty="0" smtClean="0">
                <a:latin typeface="SutonnyOMJ" pitchFamily="2" charset="0"/>
              </a:rPr>
              <a:t>।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G:\Mostaq Book\math Pictures\97021.jpg"/>
          <p:cNvPicPr/>
          <p:nvPr/>
        </p:nvPicPr>
        <p:blipFill>
          <a:blip r:embed="rId2">
            <a:lum bright="-10000" contrast="40000"/>
          </a:blip>
          <a:srcRect t="74309" b="276"/>
          <a:stretch>
            <a:fillRect/>
          </a:stretch>
        </p:blipFill>
        <p:spPr bwMode="auto">
          <a:xfrm>
            <a:off x="2362200" y="1600200"/>
            <a:ext cx="40386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257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bn-IN" sz="4800" dirty="0" smtClean="0">
                <a:latin typeface="SutonnyOMJ" pitchFamily="2" charset="0"/>
                <a:cs typeface="SutonnyOMJ" pitchFamily="2" charset="0"/>
              </a:rPr>
              <a:t>দুইটি কোণের পরিমাপের যোগফল ৯০</a:t>
            </a:r>
            <a:r>
              <a:rPr lang="bn-IN" sz="4800" baseline="30000" dirty="0" smtClean="0">
                <a:latin typeface="SutonnyOMJ" pitchFamily="2" charset="0"/>
                <a:cs typeface="SutonnyOMJ" pitchFamily="2" charset="0"/>
              </a:rPr>
              <a:t>০</a:t>
            </a:r>
            <a:r>
              <a:rPr lang="bn-IN" sz="4800" dirty="0" smtClean="0">
                <a:latin typeface="SutonnyOMJ" pitchFamily="2" charset="0"/>
                <a:cs typeface="SutonnyOMJ" pitchFamily="2" charset="0"/>
              </a:rPr>
              <a:t> হলে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bn-IN" sz="4800" dirty="0" smtClean="0">
                <a:latin typeface="SutonnyOMJ" pitchFamily="2" charset="0"/>
                <a:cs typeface="SutonnyOMJ" pitchFamily="2" charset="0"/>
              </a:rPr>
              <a:t>একটি অপরটির পূরক কোণ</a:t>
            </a:r>
            <a:r>
              <a:rPr lang="hi-IN" sz="4800" dirty="0" smtClean="0">
                <a:latin typeface="SutonnyOMJ" pitchFamily="2" charset="0"/>
              </a:rPr>
              <a:t>। </a:t>
            </a:r>
            <a:endParaRPr lang="en-US" sz="4800" dirty="0" smtClean="0">
              <a:latin typeface="SutonnyOMJ" pitchFamily="2" charset="0"/>
              <a:cs typeface="SutonnyOMJ" pitchFamily="2" charset="0"/>
            </a:endParaRPr>
          </a:p>
          <a:p>
            <a:pPr lvl="0">
              <a:buNone/>
            </a:pPr>
            <a:r>
              <a:rPr lang="bn-IN" sz="4800" dirty="0" smtClean="0">
                <a:latin typeface="SutonnyOMJ" pitchFamily="2" charset="0"/>
                <a:cs typeface="SutonnyOMJ" pitchFamily="2" charset="0"/>
              </a:rPr>
              <a:t>দুইটি কোণের পরিমাপের যোগফল ১৮০</a:t>
            </a:r>
            <a:r>
              <a:rPr lang="bn-IN" sz="4800" baseline="30000" dirty="0" smtClean="0">
                <a:latin typeface="SutonnyOMJ" pitchFamily="2" charset="0"/>
                <a:cs typeface="SutonnyOMJ" pitchFamily="2" charset="0"/>
              </a:rPr>
              <a:t>০</a:t>
            </a:r>
            <a:r>
              <a:rPr lang="bn-IN" sz="4800" dirty="0" smtClean="0">
                <a:latin typeface="SutonnyOMJ" pitchFamily="2" charset="0"/>
                <a:cs typeface="SutonnyOMJ" pitchFamily="2" charset="0"/>
              </a:rPr>
              <a:t> হলে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bn-IN" sz="4800" dirty="0" smtClean="0">
                <a:latin typeface="SutonnyOMJ" pitchFamily="2" charset="0"/>
                <a:cs typeface="SutonnyOMJ" pitchFamily="2" charset="0"/>
              </a:rPr>
              <a:t>কোণ দুইটির প্রত্যেকটি অপরটির সম্পূরক</a:t>
            </a:r>
            <a:r>
              <a:rPr lang="hi-IN" sz="4800" dirty="0" smtClean="0">
                <a:latin typeface="SutonnyOMJ" pitchFamily="2" charset="0"/>
              </a:rPr>
              <a:t>।</a:t>
            </a:r>
            <a:endParaRPr lang="en-US" sz="4800" dirty="0" smtClean="0">
              <a:latin typeface="SutonnyOMJ" pitchFamily="2" charset="0"/>
              <a:cs typeface="SutonnyOMJ" pitchFamily="2" charset="0"/>
            </a:endParaRPr>
          </a:p>
          <a:p>
            <a:pPr lvl="0">
              <a:buNone/>
            </a:pPr>
            <a:r>
              <a:rPr lang="bn-IN" sz="4800" dirty="0" smtClean="0">
                <a:latin typeface="SutonnyOMJ" pitchFamily="2" charset="0"/>
                <a:cs typeface="SutonnyOMJ" pitchFamily="2" charset="0"/>
              </a:rPr>
              <a:t>দুইটি পরস্পর সম্পূরক কোণকে সন্নিহিত কোণ হিসেবে আঁকলে একটি সরলকোণ তৈরি হয়</a:t>
            </a:r>
            <a:r>
              <a:rPr lang="hi-IN" sz="4800" dirty="0" smtClean="0">
                <a:latin typeface="SutonnyOMJ" pitchFamily="2" charset="0"/>
              </a:rPr>
              <a:t>।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 </a:t>
            </a:r>
          </a:p>
          <a:p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7200" b="1" dirty="0" smtClean="0">
                <a:latin typeface="SutonnyOMJ" pitchFamily="2" charset="0"/>
                <a:cs typeface="SutonnyOMJ" pitchFamily="2" charset="0"/>
              </a:rPr>
              <a:t>বিপ্রতীপ কোণ</a:t>
            </a:r>
            <a:endParaRPr lang="en-US" sz="7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76600"/>
            <a:ext cx="8686800" cy="33528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AB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এবং 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CD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দুইটি সরলরেখা</a:t>
            </a:r>
            <a:r>
              <a:rPr lang="hi-IN" sz="3200" dirty="0" smtClean="0">
                <a:latin typeface="SutonnyOMJ" pitchFamily="2" charset="0"/>
              </a:rPr>
              <a:t>।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এরা পরস্পর 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O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বিন্দুতে ছেদ করেছে</a:t>
            </a:r>
            <a:r>
              <a:rPr lang="hi-IN" sz="3200" dirty="0" smtClean="0">
                <a:latin typeface="SutonnyOMJ" pitchFamily="2" charset="0"/>
              </a:rPr>
              <a:t>।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ফলে 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O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বিন্দুতে 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∠AOC, ∠COB, ∠BOD 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এবং 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∠DOA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চারটি কোণ উৎপন্ন হয়েছে</a:t>
            </a:r>
            <a:r>
              <a:rPr lang="hi-IN" sz="3200" dirty="0" smtClean="0">
                <a:latin typeface="SutonnyOMJ" pitchFamily="2" charset="0"/>
              </a:rPr>
              <a:t>।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এদের প্রত্যেকের শীর্ণবিন্দু 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O</a:t>
            </a:r>
            <a:r>
              <a:rPr lang="hi-IN" sz="3200" dirty="0" smtClean="0">
                <a:latin typeface="SutonnyOMJ" pitchFamily="2" charset="0"/>
              </a:rPr>
              <a:t>।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এদের মধ্যে 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∠BOD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ও 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∠AOC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কোণ দুইটির একটি অপরটির বিপ্রতীপ কোণ অথবা এরা পরস্পর বিপ্রতীপ কোণ</a:t>
            </a:r>
            <a:r>
              <a:rPr lang="hi-IN" sz="3200" dirty="0" smtClean="0">
                <a:latin typeface="SutonnyOMJ" pitchFamily="2" charset="0"/>
              </a:rPr>
              <a:t>। </a:t>
            </a:r>
            <a:endParaRPr lang="en-US" sz="32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আবার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, ∠BOC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ও 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∠DOA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কোণ দুইটির একটি অপরটির বিপ্রতীপ কোণ অথবা এরা পরস্পর বিপ্রতীপ কোণ</a:t>
            </a:r>
            <a:r>
              <a:rPr lang="hi-IN" sz="3200" dirty="0" smtClean="0">
                <a:latin typeface="SutonnyOMJ" pitchFamily="2" charset="0"/>
              </a:rPr>
              <a:t>। </a:t>
            </a:r>
            <a:endParaRPr lang="en-US" sz="3200" dirty="0" smtClean="0">
              <a:latin typeface="SutonnyOMJ" pitchFamily="2" charset="0"/>
              <a:cs typeface="SutonnyOMJ" pitchFamily="2" charset="0"/>
            </a:endParaRPr>
          </a:p>
          <a:p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G:\Mostaq Book\math Pictures\98022 1.jpg"/>
          <p:cNvPicPr/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286000" y="1600200"/>
            <a:ext cx="4495800" cy="1528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514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রশ্মি হিসেবে দেখলে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, OA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ও 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OB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পরস্পর বিপরীত রশ্মি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কেননা 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A, O, B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বিন্দু তিনটি একই সরলরেখায় অবস্থিত</a:t>
            </a:r>
            <a:r>
              <a:rPr lang="hi-IN" sz="3200" dirty="0" smtClean="0">
                <a:latin typeface="SutonnyOMJ" pitchFamily="2" charset="0"/>
              </a:rPr>
              <a:t>।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আবার 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OC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ও 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OD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পরস্পর বিপরীত রশ্মি</a:t>
            </a:r>
            <a:r>
              <a:rPr lang="hi-IN" sz="3200" dirty="0" smtClean="0">
                <a:latin typeface="SutonnyOMJ" pitchFamily="2" charset="0"/>
              </a:rPr>
              <a:t>। 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O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বিন্দুতে তৈরি চারটি কোণের যেকোনোটির বিপ্রতীপ কোণের বাহুদ্বয় মূল কোণের বাহুদ্বয়ের বিপরীত রশ্মিদ্বয়</a:t>
            </a:r>
            <a:r>
              <a:rPr lang="hi-IN" sz="3200" dirty="0" smtClean="0">
                <a:latin typeface="SutonnyOMJ" pitchFamily="2" charset="0"/>
              </a:rPr>
              <a:t>। </a:t>
            </a:r>
            <a:endParaRPr lang="en-US" sz="3200" dirty="0" smtClean="0">
              <a:latin typeface="SutonnyOMJ" pitchFamily="2" charset="0"/>
              <a:cs typeface="SutonnyOMJ" pitchFamily="2" charset="0"/>
            </a:endParaRPr>
          </a:p>
          <a:p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7200" b="1" dirty="0" smtClean="0">
                <a:latin typeface="SutonnyOMJ" pitchFamily="2" charset="0"/>
                <a:cs typeface="SutonnyOMJ" pitchFamily="2" charset="0"/>
              </a:rPr>
              <a:t>বিপ্রতীপ কোণ</a:t>
            </a:r>
            <a:endParaRPr lang="en-US" sz="72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 descr="G:\Mostaq Book\math Pictures\98022 1.jpg"/>
          <p:cNvPicPr/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209800" y="1600200"/>
            <a:ext cx="45720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638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কোনো কোণের বাহুদ্বয়ের বিপরীত রশ্মিদ্বয় যে কোণ তৈরি করে তা ঐ কোণের বিপ্রতীপ কোণ</a:t>
            </a:r>
            <a:r>
              <a:rPr lang="hi-IN" sz="4000" dirty="0" smtClean="0">
                <a:latin typeface="SutonnyOMJ" pitchFamily="2" charset="0"/>
              </a:rPr>
              <a:t>। </a:t>
            </a:r>
            <a:endParaRPr lang="en-US" sz="4000" dirty="0" smtClean="0">
              <a:latin typeface="SutonnyOMJ" pitchFamily="2" charset="0"/>
              <a:cs typeface="SutonnyOMJ" pitchFamily="2" charset="0"/>
            </a:endParaRPr>
          </a:p>
          <a:p>
            <a:pPr lvl="0"/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দুইটি সরলরেখা কোনো বিন্দুতে পরস্পরকে ছেদ করলে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ছেদ বিন্দুতে দুই জোড়া পরস্পর বিপরীত কোণ উৎপন্ন হয়</a:t>
            </a:r>
            <a:r>
              <a:rPr lang="hi-IN" sz="4000" dirty="0" smtClean="0">
                <a:latin typeface="SutonnyOMJ" pitchFamily="2" charset="0"/>
              </a:rPr>
              <a:t>। </a:t>
            </a:r>
            <a:endParaRPr lang="en-US" sz="4000" dirty="0" smtClean="0">
              <a:latin typeface="SutonnyOMJ" pitchFamily="2" charset="0"/>
              <a:cs typeface="SutonnyOMJ" pitchFamily="2" charset="0"/>
            </a:endParaRPr>
          </a:p>
          <a:p>
            <a:pPr lvl="0"/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একজোড়া পরস্পর বিপ্রতীপ কোণের বাহুগুলো দুইটি পরস্পরছেদী সরলরেখা তৈরি করে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যাদের ছেদবিন্দুতে প্রদত্ত কোণ যুগলের সাধারণ শীর্ষবিন্দু</a:t>
            </a:r>
            <a:r>
              <a:rPr lang="hi-IN" sz="4000" dirty="0" smtClean="0">
                <a:latin typeface="SutonnyOMJ" pitchFamily="2" charset="0"/>
              </a:rPr>
              <a:t>। </a:t>
            </a:r>
            <a:endParaRPr lang="en-US" sz="4000" dirty="0" smtClean="0">
              <a:latin typeface="SutonnyOMJ" pitchFamily="2" charset="0"/>
              <a:cs typeface="SutonnyOMJ" pitchFamily="2" charset="0"/>
            </a:endParaRPr>
          </a:p>
          <a:p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20084"/>
            <a:ext cx="5867400" cy="470931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bn-IN" sz="3000" dirty="0" smtClean="0">
                <a:latin typeface="SutonnyOMJ" pitchFamily="2" charset="0"/>
                <a:cs typeface="SutonnyOMJ" pitchFamily="2" charset="0"/>
              </a:rPr>
              <a:t>মনে করি</a:t>
            </a:r>
            <a:r>
              <a:rPr lang="en-US" sz="3000" dirty="0" smtClean="0">
                <a:latin typeface="SutonnyOMJ" pitchFamily="2" charset="0"/>
                <a:cs typeface="SutonnyOMJ" pitchFamily="2" charset="0"/>
              </a:rPr>
              <a:t>, AB </a:t>
            </a:r>
            <a:r>
              <a:rPr lang="bn-IN" sz="3000" dirty="0" smtClean="0">
                <a:latin typeface="SutonnyOMJ" pitchFamily="2" charset="0"/>
                <a:cs typeface="SutonnyOMJ" pitchFamily="2" charset="0"/>
              </a:rPr>
              <a:t>সরলরেখাটির </a:t>
            </a:r>
            <a:r>
              <a:rPr lang="en-US" sz="3000" dirty="0" smtClean="0">
                <a:latin typeface="SutonnyOMJ" pitchFamily="2" charset="0"/>
                <a:cs typeface="SutonnyOMJ" pitchFamily="2" charset="0"/>
              </a:rPr>
              <a:t>O </a:t>
            </a:r>
            <a:r>
              <a:rPr lang="bn-IN" sz="3000" dirty="0" smtClean="0">
                <a:latin typeface="SutonnyOMJ" pitchFamily="2" charset="0"/>
                <a:cs typeface="SutonnyOMJ" pitchFamily="2" charset="0"/>
              </a:rPr>
              <a:t>বিন্দুতে </a:t>
            </a:r>
            <a:r>
              <a:rPr lang="en-US" sz="3000" dirty="0" smtClean="0">
                <a:latin typeface="SutonnyOMJ" pitchFamily="2" charset="0"/>
                <a:cs typeface="SutonnyOMJ" pitchFamily="2" charset="0"/>
              </a:rPr>
              <a:t>OC </a:t>
            </a:r>
            <a:r>
              <a:rPr lang="bn-IN" sz="3000" dirty="0" smtClean="0">
                <a:latin typeface="SutonnyOMJ" pitchFamily="2" charset="0"/>
                <a:cs typeface="SutonnyOMJ" pitchFamily="2" charset="0"/>
              </a:rPr>
              <a:t>রশ্মির প্রান্তবিন্দু মিলিত হয়েছে</a:t>
            </a:r>
            <a:r>
              <a:rPr lang="hi-IN" sz="3000" dirty="0" smtClean="0">
                <a:latin typeface="SutonnyOMJ" pitchFamily="2" charset="0"/>
              </a:rPr>
              <a:t>। </a:t>
            </a:r>
            <a:r>
              <a:rPr lang="bn-IN" sz="3000" dirty="0" smtClean="0">
                <a:latin typeface="SutonnyOMJ" pitchFamily="2" charset="0"/>
                <a:cs typeface="SutonnyOMJ" pitchFamily="2" charset="0"/>
              </a:rPr>
              <a:t>ফলে </a:t>
            </a:r>
            <a:r>
              <a:rPr lang="en-US" sz="3000" dirty="0" smtClean="0">
                <a:latin typeface="SutonnyOMJ" pitchFamily="2" charset="0"/>
                <a:cs typeface="SutonnyOMJ" pitchFamily="2" charset="0"/>
              </a:rPr>
              <a:t>∠AOC </a:t>
            </a:r>
            <a:r>
              <a:rPr lang="bn-IN" sz="3000" dirty="0" smtClean="0">
                <a:latin typeface="SutonnyOMJ" pitchFamily="2" charset="0"/>
                <a:cs typeface="SutonnyOMJ" pitchFamily="2" charset="0"/>
              </a:rPr>
              <a:t>ও </a:t>
            </a:r>
            <a:r>
              <a:rPr lang="en-US" sz="3000" dirty="0" smtClean="0">
                <a:latin typeface="SutonnyOMJ" pitchFamily="2" charset="0"/>
                <a:cs typeface="SutonnyOMJ" pitchFamily="2" charset="0"/>
              </a:rPr>
              <a:t>∠COB </a:t>
            </a:r>
            <a:r>
              <a:rPr lang="bn-IN" sz="3000" dirty="0" smtClean="0">
                <a:latin typeface="SutonnyOMJ" pitchFamily="2" charset="0"/>
                <a:cs typeface="SutonnyOMJ" pitchFamily="2" charset="0"/>
              </a:rPr>
              <a:t>দুটি সন্নিহিত কোণ উৎপন্ন হলো</a:t>
            </a:r>
            <a:r>
              <a:rPr lang="hi-IN" sz="3000" dirty="0" smtClean="0">
                <a:latin typeface="SutonnyOMJ" pitchFamily="2" charset="0"/>
              </a:rPr>
              <a:t>। </a:t>
            </a:r>
            <a:endParaRPr lang="en-US" sz="3000" dirty="0" smtClean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r>
              <a:rPr lang="en-US" sz="3000" dirty="0" smtClean="0">
                <a:latin typeface="SutonnyOMJ" pitchFamily="2" charset="0"/>
                <a:cs typeface="SutonnyOMJ" pitchFamily="2" charset="0"/>
              </a:rPr>
              <a:t>AB </a:t>
            </a:r>
            <a:r>
              <a:rPr lang="bn-IN" sz="3000" dirty="0" smtClean="0">
                <a:latin typeface="SutonnyOMJ" pitchFamily="2" charset="0"/>
                <a:cs typeface="SutonnyOMJ" pitchFamily="2" charset="0"/>
              </a:rPr>
              <a:t>রেখার উপর </a:t>
            </a:r>
            <a:r>
              <a:rPr lang="en-US" sz="3000" dirty="0" smtClean="0">
                <a:latin typeface="SutonnyOMJ" pitchFamily="2" charset="0"/>
                <a:cs typeface="SutonnyOMJ" pitchFamily="2" charset="0"/>
              </a:rPr>
              <a:t>DO </a:t>
            </a:r>
            <a:r>
              <a:rPr lang="bn-IN" sz="3000" dirty="0" smtClean="0">
                <a:latin typeface="SutonnyOMJ" pitchFamily="2" charset="0"/>
                <a:cs typeface="SutonnyOMJ" pitchFamily="2" charset="0"/>
              </a:rPr>
              <a:t>লম্ব আঁকি</a:t>
            </a:r>
            <a:r>
              <a:rPr lang="hi-IN" sz="3000" dirty="0" smtClean="0">
                <a:latin typeface="SutonnyOMJ" pitchFamily="2" charset="0"/>
              </a:rPr>
              <a:t>। </a:t>
            </a:r>
            <a:endParaRPr lang="en-US" sz="3000" dirty="0" smtClean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r>
              <a:rPr lang="en-US" sz="3000" dirty="0" smtClean="0">
                <a:latin typeface="SutonnyOMJ" pitchFamily="2" charset="0"/>
                <a:cs typeface="SutonnyOMJ" pitchFamily="2" charset="0"/>
              </a:rPr>
              <a:t>∠AOC + ∠COB = ∠AOD + ∠DOC + ∠COB</a:t>
            </a:r>
          </a:p>
          <a:p>
            <a:pPr>
              <a:buNone/>
            </a:pPr>
            <a:r>
              <a:rPr lang="en-US" sz="3000" dirty="0" smtClean="0">
                <a:latin typeface="SutonnyOMJ" pitchFamily="2" charset="0"/>
                <a:cs typeface="SutonnyOMJ" pitchFamily="2" charset="0"/>
              </a:rPr>
              <a:t>= ∠AOD + ∠DOB [ </a:t>
            </a:r>
            <a:r>
              <a:rPr lang="bn-IN" sz="3000" dirty="0" smtClean="0">
                <a:latin typeface="SutonnyOMJ" pitchFamily="2" charset="0"/>
                <a:cs typeface="SutonnyOMJ" pitchFamily="2" charset="0"/>
              </a:rPr>
              <a:t>যেহেতু </a:t>
            </a:r>
            <a:r>
              <a:rPr lang="en-US" sz="3000" dirty="0" smtClean="0">
                <a:latin typeface="SutonnyOMJ" pitchFamily="2" charset="0"/>
                <a:cs typeface="SutonnyOMJ" pitchFamily="2" charset="0"/>
              </a:rPr>
              <a:t>∠DOC + ∠COB = ∠DOB ] </a:t>
            </a:r>
          </a:p>
          <a:p>
            <a:pPr>
              <a:buNone/>
            </a:pPr>
            <a:r>
              <a:rPr lang="en-US" sz="3000" dirty="0" smtClean="0">
                <a:latin typeface="SutonnyOMJ" pitchFamily="2" charset="0"/>
                <a:cs typeface="SutonnyOMJ" pitchFamily="2" charset="0"/>
              </a:rPr>
              <a:t>= </a:t>
            </a:r>
            <a:r>
              <a:rPr lang="bn-IN" sz="3000" dirty="0" smtClean="0">
                <a:latin typeface="SutonnyOMJ" pitchFamily="2" charset="0"/>
                <a:cs typeface="SutonnyOMJ" pitchFamily="2" charset="0"/>
              </a:rPr>
              <a:t>২ সমকোণ</a:t>
            </a:r>
            <a:r>
              <a:rPr lang="hi-IN" sz="3000" dirty="0" smtClean="0">
                <a:latin typeface="SutonnyOMJ" pitchFamily="2" charset="0"/>
              </a:rPr>
              <a:t>।</a:t>
            </a:r>
            <a:r>
              <a:rPr lang="en-US" sz="3000" dirty="0" smtClean="0">
                <a:latin typeface="SutonnyOMJ" pitchFamily="2" charset="0"/>
                <a:cs typeface="SutonnyOMJ" pitchFamily="2" charset="0"/>
              </a:rPr>
              <a:t>[</a:t>
            </a:r>
            <a:r>
              <a:rPr lang="bn-IN" sz="3000" dirty="0" smtClean="0">
                <a:latin typeface="SutonnyOMJ" pitchFamily="2" charset="0"/>
                <a:cs typeface="SutonnyOMJ" pitchFamily="2" charset="0"/>
              </a:rPr>
              <a:t>যেহেতু </a:t>
            </a:r>
            <a:r>
              <a:rPr lang="en-US" sz="3000" dirty="0" smtClean="0">
                <a:latin typeface="SutonnyOMJ" pitchFamily="2" charset="0"/>
                <a:cs typeface="SutonnyOMJ" pitchFamily="2" charset="0"/>
              </a:rPr>
              <a:t>∠AOD </a:t>
            </a:r>
            <a:r>
              <a:rPr lang="bn-IN" sz="3000" dirty="0" smtClean="0">
                <a:latin typeface="SutonnyOMJ" pitchFamily="2" charset="0"/>
                <a:cs typeface="SutonnyOMJ" pitchFamily="2" charset="0"/>
              </a:rPr>
              <a:t>ও </a:t>
            </a:r>
            <a:r>
              <a:rPr lang="en-US" sz="3000" dirty="0" smtClean="0">
                <a:latin typeface="SutonnyOMJ" pitchFamily="2" charset="0"/>
                <a:cs typeface="SutonnyOMJ" pitchFamily="2" charset="0"/>
              </a:rPr>
              <a:t>∠DOB </a:t>
            </a:r>
            <a:r>
              <a:rPr lang="bn-IN" sz="3000" dirty="0" smtClean="0">
                <a:latin typeface="SutonnyOMJ" pitchFamily="2" charset="0"/>
                <a:cs typeface="SutonnyOMJ" pitchFamily="2" charset="0"/>
              </a:rPr>
              <a:t>এর প্রত্যেকে এক সমকোণ</a:t>
            </a:r>
            <a:r>
              <a:rPr lang="en-US" sz="3000" dirty="0" smtClean="0">
                <a:latin typeface="SutonnyOMJ" pitchFamily="2" charset="0"/>
                <a:cs typeface="SutonnyOMJ" pitchFamily="2" charset="0"/>
              </a:rPr>
              <a:t>] </a:t>
            </a:r>
          </a:p>
          <a:p>
            <a:pPr>
              <a:buNone/>
            </a:pPr>
            <a:r>
              <a:rPr lang="en-US" sz="3000" dirty="0" smtClean="0">
                <a:latin typeface="SutonnyOMJ" pitchFamily="2" charset="0"/>
                <a:cs typeface="SutonnyOMJ" pitchFamily="2" charset="0"/>
              </a:rPr>
              <a:t>[</a:t>
            </a:r>
            <a:r>
              <a:rPr lang="bn-IN" sz="3000" dirty="0" smtClean="0">
                <a:latin typeface="SutonnyOMJ" pitchFamily="2" charset="0"/>
                <a:cs typeface="SutonnyOMJ" pitchFamily="2" charset="0"/>
              </a:rPr>
              <a:t>প্রমাণিত</a:t>
            </a:r>
            <a:r>
              <a:rPr lang="en-US" sz="3000" dirty="0" smtClean="0">
                <a:latin typeface="SutonnyOMJ" pitchFamily="2" charset="0"/>
                <a:cs typeface="SutonnyOMJ" pitchFamily="2" charset="0"/>
              </a:rPr>
              <a:t>] </a:t>
            </a:r>
          </a:p>
          <a:p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84708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IN" sz="4800" dirty="0" smtClean="0">
                <a:latin typeface="SutonnyOMJ" pitchFamily="2" charset="0"/>
                <a:cs typeface="SutonnyOMJ" pitchFamily="2" charset="0"/>
              </a:rPr>
              <a:t>উপপাদ্য ১ 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/>
            </a:r>
            <a:br>
              <a:rPr lang="en-US" sz="4800" dirty="0" smtClean="0">
                <a:latin typeface="SutonnyOMJ" pitchFamily="2" charset="0"/>
                <a:cs typeface="SutonnyOMJ" pitchFamily="2" charset="0"/>
              </a:rPr>
            </a:b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একটি সরলরেখার একটি বিন্দুতে অপর একটি রশ্মি মিলিত হলে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যে দুইটি সন্নিহিত কোণ উৎপন্ন হয় তাদের সমষ্টি দুই সমকোণ</a:t>
            </a:r>
            <a:r>
              <a:rPr lang="hi-IN" sz="3600" dirty="0" smtClean="0">
                <a:latin typeface="SutonnyOMJ" pitchFamily="2" charset="0"/>
              </a:rPr>
              <a:t>। 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Content Placeholder 5" descr="G:\Mostaq Book\math Pictures\99023 1.jpg"/>
          <p:cNvPicPr>
            <a:picLocks noGrp="1"/>
          </p:cNvPicPr>
          <p:nvPr>
            <p:ph sz="half" idx="2"/>
          </p:nvPr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6324600" y="2362200"/>
            <a:ext cx="25908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708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IN" sz="4400" b="1" dirty="0" smtClean="0">
                <a:latin typeface="SutonnyOMJ" pitchFamily="2" charset="0"/>
                <a:cs typeface="SutonnyOMJ" pitchFamily="2" charset="0"/>
              </a:rPr>
              <a:t>উপপাদ্য ২ 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/>
            </a:r>
            <a:br>
              <a:rPr lang="en-US" sz="4000" dirty="0" smtClean="0">
                <a:latin typeface="SutonnyOMJ" pitchFamily="2" charset="0"/>
                <a:cs typeface="SutonnyOMJ" pitchFamily="2" charset="0"/>
              </a:rPr>
            </a:br>
            <a:r>
              <a:rPr lang="bn-IN" sz="4000" b="1" dirty="0" smtClean="0">
                <a:latin typeface="SutonnyOMJ" pitchFamily="2" charset="0"/>
                <a:cs typeface="SutonnyOMJ" pitchFamily="2" charset="0"/>
              </a:rPr>
              <a:t>দুইটি সরলরেখা পরস্পর ছেদ করলে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bn-IN" sz="4000" b="1" dirty="0" smtClean="0">
                <a:latin typeface="SutonnyOMJ" pitchFamily="2" charset="0"/>
                <a:cs typeface="SutonnyOMJ" pitchFamily="2" charset="0"/>
              </a:rPr>
              <a:t>উৎপন্ন বিপ্রতীপ কোণগুলো পরস্পর সমান</a:t>
            </a:r>
            <a:r>
              <a:rPr lang="hi-IN" sz="4000" b="1" dirty="0" smtClean="0">
                <a:latin typeface="SutonnyOMJ" pitchFamily="2" charset="0"/>
              </a:rPr>
              <a:t>।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20084"/>
            <a:ext cx="5181600" cy="493791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মনে করি 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AB </a:t>
            </a:r>
            <a:r>
              <a:rPr lang="bn-IN" dirty="0" smtClean="0">
                <a:latin typeface="SutonnyOMJ" pitchFamily="2" charset="0"/>
                <a:cs typeface="SutonnyOMJ" pitchFamily="2" charset="0"/>
              </a:rPr>
              <a:t>ও 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CD </a:t>
            </a:r>
            <a:r>
              <a:rPr lang="bn-IN" dirty="0" smtClean="0">
                <a:latin typeface="SutonnyOMJ" pitchFamily="2" charset="0"/>
                <a:cs typeface="SutonnyOMJ" pitchFamily="2" charset="0"/>
              </a:rPr>
              <a:t>রেখাদ্বয় পরস্পর 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O </a:t>
            </a:r>
            <a:r>
              <a:rPr lang="bn-IN" dirty="0" smtClean="0">
                <a:latin typeface="SutonnyOMJ" pitchFamily="2" charset="0"/>
                <a:cs typeface="SutonnyOMJ" pitchFamily="2" charset="0"/>
              </a:rPr>
              <a:t>বিন্দুতে ছেদ করেছে</a:t>
            </a:r>
            <a:r>
              <a:rPr lang="hi-IN" dirty="0" smtClean="0">
                <a:latin typeface="SutonnyOMJ" pitchFamily="2" charset="0"/>
              </a:rPr>
              <a:t>। </a:t>
            </a:r>
            <a:r>
              <a:rPr lang="bn-IN" dirty="0" smtClean="0">
                <a:latin typeface="SutonnyOMJ" pitchFamily="2" charset="0"/>
                <a:cs typeface="SutonnyOMJ" pitchFamily="2" charset="0"/>
              </a:rPr>
              <a:t>ফলে 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O </a:t>
            </a:r>
            <a:r>
              <a:rPr lang="bn-IN" dirty="0" smtClean="0">
                <a:latin typeface="SutonnyOMJ" pitchFamily="2" charset="0"/>
                <a:cs typeface="SutonnyOMJ" pitchFamily="2" charset="0"/>
              </a:rPr>
              <a:t>বিন্দুতে 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∠AOC, ∠COB, ∠BOD, ∠AOD  </a:t>
            </a:r>
            <a:r>
              <a:rPr lang="bn-IN" dirty="0" smtClean="0">
                <a:latin typeface="SutonnyOMJ" pitchFamily="2" charset="0"/>
                <a:cs typeface="SutonnyOMJ" pitchFamily="2" charset="0"/>
              </a:rPr>
              <a:t>কোণ উৎপন্ন হয়েছে</a:t>
            </a:r>
            <a:r>
              <a:rPr lang="hi-IN" dirty="0" smtClean="0">
                <a:latin typeface="SutonnyOMJ" pitchFamily="2" charset="0"/>
              </a:rPr>
              <a:t>। </a:t>
            </a:r>
            <a:r>
              <a:rPr lang="bn-IN" dirty="0" smtClean="0">
                <a:latin typeface="SutonnyOMJ" pitchFamily="2" charset="0"/>
                <a:cs typeface="SutonnyOMJ" pitchFamily="2" charset="0"/>
              </a:rPr>
              <a:t>প্রমাণ করতে হবে যে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, ∠AOC = </a:t>
            </a:r>
            <a:r>
              <a:rPr lang="bn-IN" dirty="0" smtClean="0">
                <a:latin typeface="SutonnyOMJ" pitchFamily="2" charset="0"/>
                <a:cs typeface="SutonnyOMJ" pitchFamily="2" charset="0"/>
              </a:rPr>
              <a:t>বিপ্রতীপ 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∠BOD </a:t>
            </a:r>
            <a:r>
              <a:rPr lang="bn-IN" dirty="0" smtClean="0">
                <a:latin typeface="SutonnyOMJ" pitchFamily="2" charset="0"/>
                <a:cs typeface="SutonnyOMJ" pitchFamily="2" charset="0"/>
              </a:rPr>
              <a:t>এবং 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∠COB = </a:t>
            </a:r>
            <a:r>
              <a:rPr lang="bn-IN" dirty="0" smtClean="0">
                <a:latin typeface="SutonnyOMJ" pitchFamily="2" charset="0"/>
                <a:cs typeface="SutonnyOMJ" pitchFamily="2" charset="0"/>
              </a:rPr>
              <a:t>বিপ্রতীপ 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∠AOD</a:t>
            </a:r>
            <a:r>
              <a:rPr lang="hi-IN" dirty="0" smtClean="0">
                <a:latin typeface="SutonnyOMJ" pitchFamily="2" charset="0"/>
              </a:rPr>
              <a:t>। </a:t>
            </a:r>
            <a:endParaRPr lang="en-US" dirty="0" smtClean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r>
              <a:rPr lang="en-US" dirty="0" smtClean="0">
                <a:latin typeface="SutonnyOMJ" pitchFamily="2" charset="0"/>
                <a:cs typeface="SutonnyOMJ" pitchFamily="2" charset="0"/>
              </a:rPr>
              <a:t> OA </a:t>
            </a:r>
            <a:r>
              <a:rPr lang="bn-IN" dirty="0" smtClean="0">
                <a:latin typeface="SutonnyOMJ" pitchFamily="2" charset="0"/>
                <a:cs typeface="SutonnyOMJ" pitchFamily="2" charset="0"/>
              </a:rPr>
              <a:t>রশ্মি 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O  </a:t>
            </a:r>
            <a:r>
              <a:rPr lang="bn-IN" dirty="0" smtClean="0">
                <a:latin typeface="SutonnyOMJ" pitchFamily="2" charset="0"/>
                <a:cs typeface="SutonnyOMJ" pitchFamily="2" charset="0"/>
              </a:rPr>
              <a:t>বিন্দুতে 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CD </a:t>
            </a:r>
            <a:r>
              <a:rPr lang="bn-IN" dirty="0" smtClean="0">
                <a:latin typeface="SutonnyOMJ" pitchFamily="2" charset="0"/>
                <a:cs typeface="SutonnyOMJ" pitchFamily="2" charset="0"/>
              </a:rPr>
              <a:t>রেখা মিলিত হয়েছে</a:t>
            </a:r>
            <a:r>
              <a:rPr lang="hi-IN" dirty="0" smtClean="0">
                <a:latin typeface="SutonnyOMJ" pitchFamily="2" charset="0"/>
              </a:rPr>
              <a:t>। </a:t>
            </a:r>
            <a:endParaRPr lang="en-US" dirty="0" smtClean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r>
              <a:rPr lang="en-US" dirty="0" smtClean="0">
                <a:latin typeface="SutonnyOMJ" pitchFamily="2" charset="0"/>
                <a:cs typeface="SutonnyOMJ" pitchFamily="2" charset="0"/>
              </a:rPr>
              <a:t>∠AOC +∠AOD = </a:t>
            </a:r>
            <a:r>
              <a:rPr lang="bn-IN" dirty="0" smtClean="0">
                <a:latin typeface="SutonnyOMJ" pitchFamily="2" charset="0"/>
                <a:cs typeface="SutonnyOMJ" pitchFamily="2" charset="0"/>
              </a:rPr>
              <a:t>১ সরলকোণ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=</a:t>
            </a:r>
            <a:r>
              <a:rPr lang="bn-IN" dirty="0" smtClean="0">
                <a:latin typeface="SutonnyOMJ" pitchFamily="2" charset="0"/>
                <a:cs typeface="SutonnyOMJ" pitchFamily="2" charset="0"/>
              </a:rPr>
              <a:t>২ সমকোণ</a:t>
            </a:r>
            <a:r>
              <a:rPr lang="hi-IN" dirty="0" smtClean="0">
                <a:latin typeface="SutonnyOMJ" pitchFamily="2" charset="0"/>
              </a:rPr>
              <a:t>।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[</a:t>
            </a:r>
            <a:r>
              <a:rPr lang="bn-IN" dirty="0" smtClean="0">
                <a:latin typeface="SutonnyOMJ" pitchFamily="2" charset="0"/>
                <a:cs typeface="SutonnyOMJ" pitchFamily="2" charset="0"/>
              </a:rPr>
              <a:t>উপপাদ্য ১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] </a:t>
            </a:r>
          </a:p>
          <a:p>
            <a:pPr>
              <a:buNone/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আবার 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OD </a:t>
            </a:r>
            <a:r>
              <a:rPr lang="bn-IN" dirty="0" smtClean="0">
                <a:latin typeface="SutonnyOMJ" pitchFamily="2" charset="0"/>
                <a:cs typeface="SutonnyOMJ" pitchFamily="2" charset="0"/>
              </a:rPr>
              <a:t>রশ্মির 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O </a:t>
            </a:r>
            <a:r>
              <a:rPr lang="bn-IN" dirty="0" smtClean="0">
                <a:latin typeface="SutonnyOMJ" pitchFamily="2" charset="0"/>
                <a:cs typeface="SutonnyOMJ" pitchFamily="2" charset="0"/>
              </a:rPr>
              <a:t>বিন্দুতে 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CD </a:t>
            </a:r>
            <a:r>
              <a:rPr lang="bn-IN" dirty="0" smtClean="0">
                <a:latin typeface="SutonnyOMJ" pitchFamily="2" charset="0"/>
                <a:cs typeface="SutonnyOMJ" pitchFamily="2" charset="0"/>
              </a:rPr>
              <a:t>রেখা মিলিত হয়েছে</a:t>
            </a:r>
            <a:r>
              <a:rPr lang="hi-IN" dirty="0" smtClean="0">
                <a:latin typeface="SutonnyOMJ" pitchFamily="2" charset="0"/>
              </a:rPr>
              <a:t>।</a:t>
            </a:r>
            <a:endParaRPr lang="en-US" dirty="0" smtClean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r>
              <a:rPr lang="en-US" dirty="0" smtClean="0">
                <a:latin typeface="SutonnyOMJ" pitchFamily="2" charset="0"/>
                <a:cs typeface="SutonnyOMJ" pitchFamily="2" charset="0"/>
              </a:rPr>
              <a:t> ∠AOD  + ∠BOD = </a:t>
            </a:r>
            <a:r>
              <a:rPr lang="bn-IN" dirty="0" smtClean="0">
                <a:latin typeface="SutonnyOMJ" pitchFamily="2" charset="0"/>
                <a:cs typeface="SutonnyOMJ" pitchFamily="2" charset="0"/>
              </a:rPr>
              <a:t>১ সরলকোণ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=</a:t>
            </a:r>
            <a:r>
              <a:rPr lang="bn-IN" dirty="0" smtClean="0">
                <a:latin typeface="SutonnyOMJ" pitchFamily="2" charset="0"/>
                <a:cs typeface="SutonnyOMJ" pitchFamily="2" charset="0"/>
              </a:rPr>
              <a:t>২ সমকোণ</a:t>
            </a:r>
            <a:r>
              <a:rPr lang="hi-IN" dirty="0" smtClean="0">
                <a:latin typeface="SutonnyOMJ" pitchFamily="2" charset="0"/>
              </a:rPr>
              <a:t>।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[</a:t>
            </a:r>
            <a:r>
              <a:rPr lang="bn-IN" dirty="0" smtClean="0">
                <a:latin typeface="SutonnyOMJ" pitchFamily="2" charset="0"/>
                <a:cs typeface="SutonnyOMJ" pitchFamily="2" charset="0"/>
              </a:rPr>
              <a:t>উপপাদ্য ১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]</a:t>
            </a:r>
          </a:p>
          <a:p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4114800"/>
            <a:ext cx="3962400" cy="2743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সুতরাং 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∠AOC + ∠AOD = ∠AOD  + ∠BOD</a:t>
            </a:r>
          </a:p>
          <a:p>
            <a:pPr>
              <a:buNone/>
            </a:pPr>
            <a:r>
              <a:rPr lang="en-US" dirty="0" smtClean="0">
                <a:latin typeface="SutonnyOMJ" pitchFamily="2" charset="0"/>
                <a:cs typeface="SutonnyOMJ" pitchFamily="2" charset="0"/>
              </a:rPr>
              <a:t> ∠AOC = ∠BOD [ </a:t>
            </a:r>
            <a:r>
              <a:rPr lang="bn-IN" dirty="0" smtClean="0">
                <a:latin typeface="SutonnyOMJ" pitchFamily="2" charset="0"/>
                <a:cs typeface="SutonnyOMJ" pitchFamily="2" charset="0"/>
              </a:rPr>
              <a:t>উভয় পক্ষ থেকে 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∠AOD  </a:t>
            </a:r>
            <a:r>
              <a:rPr lang="bn-IN" dirty="0" smtClean="0">
                <a:latin typeface="SutonnyOMJ" pitchFamily="2" charset="0"/>
                <a:cs typeface="SutonnyOMJ" pitchFamily="2" charset="0"/>
              </a:rPr>
              <a:t>বাদ দিয়ে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] </a:t>
            </a:r>
          </a:p>
          <a:p>
            <a:pPr>
              <a:buNone/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অনুরূপে দেখানো যায়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, </a:t>
            </a:r>
          </a:p>
          <a:p>
            <a:pPr>
              <a:buNone/>
            </a:pPr>
            <a:r>
              <a:rPr lang="en-US" dirty="0" smtClean="0">
                <a:latin typeface="SutonnyOMJ" pitchFamily="2" charset="0"/>
                <a:cs typeface="SutonnyOMJ" pitchFamily="2" charset="0"/>
              </a:rPr>
              <a:t>∠COB = ∠AOD           [</a:t>
            </a:r>
            <a:r>
              <a:rPr lang="bn-IN" dirty="0" smtClean="0">
                <a:latin typeface="SutonnyOMJ" pitchFamily="2" charset="0"/>
                <a:cs typeface="SutonnyOMJ" pitchFamily="2" charset="0"/>
              </a:rPr>
              <a:t>প্রমাণিত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] </a:t>
            </a:r>
          </a:p>
          <a:p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 descr="G:\Mostaq Book\math Pictures\99023.jpg"/>
          <p:cNvPicPr/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5410200" y="1981200"/>
            <a:ext cx="35052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IN" sz="11500" dirty="0" smtClean="0">
                <a:solidFill>
                  <a:srgbClr val="CF039A"/>
                </a:solidFill>
                <a:latin typeface="SutonnyOMJ" pitchFamily="2" charset="0"/>
                <a:cs typeface="SutonnyOMJ" pitchFamily="2" charset="0"/>
              </a:rPr>
              <a:t>পরিচিতি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381000" y="2125663"/>
            <a:ext cx="3505200" cy="4046537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0655" y="2111514"/>
            <a:ext cx="2549236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bn-BD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শিক্ষক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56210" y="4487864"/>
            <a:ext cx="261296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শামীমা আক্তার আশা</a:t>
            </a:r>
          </a:p>
          <a:p>
            <a:pPr algn="ctr"/>
            <a:r>
              <a:rPr lang="bn-BD" sz="20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সহকারী শিক্ষক</a:t>
            </a:r>
          </a:p>
          <a:p>
            <a:pPr algn="ctr"/>
            <a:r>
              <a:rPr lang="bn-BD" sz="20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প্রাণ-আরএফএল পাবলিক স্কুল</a:t>
            </a:r>
          </a:p>
          <a:p>
            <a:pPr algn="r"/>
            <a:r>
              <a:rPr lang="bn-BD" sz="20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শায়েস্তাগঞ্জ, হবিগঞ্জ </a:t>
            </a:r>
            <a:endParaRPr lang="en-US" sz="2000" b="1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Vertical Scroll 7"/>
          <p:cNvSpPr/>
          <p:nvPr/>
        </p:nvSpPr>
        <p:spPr>
          <a:xfrm flipH="1">
            <a:off x="4953000" y="2125663"/>
            <a:ext cx="3505200" cy="4046537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5271654" y="2111514"/>
            <a:ext cx="2549236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bn-BD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পাঠ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flipH="1">
            <a:off x="5428210" y="3192463"/>
            <a:ext cx="261296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24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শ্রেণিঃ ষষ্ঠ</a:t>
            </a:r>
          </a:p>
          <a:p>
            <a:pPr algn="ctr">
              <a:lnSpc>
                <a:spcPct val="150000"/>
              </a:lnSpc>
            </a:pPr>
            <a:r>
              <a:rPr lang="bn-BD" sz="24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বিষয়ঃ </a:t>
            </a:r>
            <a:r>
              <a:rPr lang="bn-IN" sz="24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গণিত</a:t>
            </a:r>
            <a:endParaRPr lang="bn-BD" sz="2400" b="1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BD" sz="24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অধ্যায়ঃ </a:t>
            </a:r>
            <a:r>
              <a:rPr lang="bn-IN" sz="2400" b="1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৬.১</a:t>
            </a:r>
            <a:endParaRPr lang="bn-BD" sz="2400" b="1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BD" sz="2400" b="1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সময়ঃ </a:t>
            </a:r>
            <a:r>
              <a:rPr lang="bn-BD" sz="24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৪০ মিনিট</a:t>
            </a:r>
          </a:p>
        </p:txBody>
      </p:sp>
      <p:pic>
        <p:nvPicPr>
          <p:cNvPr id="11" name="Picture 10" descr="20191124_142108_2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5577" y="2735263"/>
            <a:ext cx="1559602" cy="155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971800"/>
            <a:ext cx="8686800" cy="3886200"/>
          </a:xfrm>
        </p:spPr>
        <p:txBody>
          <a:bodyPr>
            <a:noAutofit/>
          </a:bodyPr>
          <a:lstStyle/>
          <a:p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একই সমতলে অবস্থিত দুইটি সরলরেখা একে অপরকে ছেদ না করলে তাদেরকে সমান্তরাল সরলরেখা বলে</a:t>
            </a:r>
            <a:r>
              <a:rPr lang="hi-IN" sz="3600" dirty="0" smtClean="0">
                <a:latin typeface="SutonnyOMJ" pitchFamily="2" charset="0"/>
              </a:rPr>
              <a:t>। </a:t>
            </a: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দুইটি সরলরেখার একটি যেকোনো দুইটি বিন্দু থেকে অপরটির লম্ব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-</a:t>
            </a: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দূরত্ব পরস্পর সমান হলে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এরা সমান্তরাল</a:t>
            </a:r>
            <a:r>
              <a:rPr lang="hi-IN" sz="3600" dirty="0" smtClean="0">
                <a:latin typeface="SutonnyOMJ" pitchFamily="2" charset="0"/>
              </a:rPr>
              <a:t>। </a:t>
            </a: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দুইটি সমান্তরাল সরলরেখা কখনও পরস্পরকে ছেদ করে না</a:t>
            </a:r>
            <a:r>
              <a:rPr lang="hi-IN" sz="3600" dirty="0" smtClean="0">
                <a:latin typeface="SutonnyOMJ" pitchFamily="2" charset="0"/>
              </a:rPr>
              <a:t>। </a:t>
            </a:r>
            <a:endParaRPr lang="en-US" sz="36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উপরের চিত্রে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, AB ‍</a:t>
            </a: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এবং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CD </a:t>
            </a: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দুইটি পরস্পর সমান্তরাল সরলরেখা</a:t>
            </a:r>
            <a:r>
              <a:rPr lang="hi-IN" sz="3600" dirty="0" smtClean="0">
                <a:latin typeface="SutonnyOMJ" pitchFamily="2" charset="0"/>
              </a:rPr>
              <a:t>।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2192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8800" b="1" dirty="0" smtClean="0">
                <a:latin typeface="SutonnyOMJ" pitchFamily="2" charset="0"/>
                <a:cs typeface="SutonnyOMJ" pitchFamily="2" charset="0"/>
              </a:rPr>
              <a:t>সমান্তরাল রেখা </a:t>
            </a:r>
            <a:endParaRPr lang="en-US" sz="8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 descr="G:\Mostaq Book\math Pictures\100024 1.jpg"/>
          <p:cNvPicPr/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1752600" y="1676400"/>
            <a:ext cx="5791200" cy="114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18488"/>
          </a:xfrm>
        </p:spPr>
        <p:txBody>
          <a:bodyPr anchor="ctr">
            <a:noAutofit/>
          </a:bodyPr>
          <a:lstStyle/>
          <a:p>
            <a:pPr algn="ctr"/>
            <a:r>
              <a:rPr lang="bn-IN" sz="13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কাজ</a:t>
            </a:r>
            <a:endParaRPr lang="en-US" sz="13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828800"/>
            <a:ext cx="4101616" cy="3006973"/>
          </a:xfrm>
        </p:spPr>
      </p:pic>
      <p:sp>
        <p:nvSpPr>
          <p:cNvPr id="5" name="TextBox 4"/>
          <p:cNvSpPr txBox="1"/>
          <p:nvPr/>
        </p:nvSpPr>
        <p:spPr>
          <a:xfrm>
            <a:off x="533400" y="49530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চিত্রের আলোকে নিচের কোনটি সঠিক একান্তর কোণ নির্দেশ করে?</a:t>
            </a:r>
          </a:p>
          <a:p>
            <a:pPr algn="ctr"/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(ক) ∠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AMP, ∠CNP  (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খ) ∠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CNP, ∠BMQ</a:t>
            </a:r>
            <a:b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</a:b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গ) ∠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BMP, ∠BMQ (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ঘ) ∠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BMP, ∠DNQ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18488"/>
          </a:xfrm>
        </p:spPr>
        <p:txBody>
          <a:bodyPr anchor="ctr">
            <a:noAutofit/>
          </a:bodyPr>
          <a:lstStyle/>
          <a:p>
            <a:pPr algn="ctr"/>
            <a:r>
              <a:rPr lang="bn-IN" sz="13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বাড়ির কাজ</a:t>
            </a:r>
            <a:endParaRPr lang="en-US" sz="13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1600200" y="3429000"/>
            <a:ext cx="5961412" cy="2442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9600" y="22098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নিচের চিত্র থেকে প্রমান যে, ∠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x+∠y=90¹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610600" cy="495300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287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ধন্যবাদ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IN" sz="11500" dirty="0" smtClean="0">
                <a:solidFill>
                  <a:srgbClr val="CF039A"/>
                </a:solidFill>
                <a:latin typeface="SutonnyOMJ" pitchFamily="2" charset="0"/>
                <a:cs typeface="SutonnyOMJ" pitchFamily="2" charset="0"/>
              </a:rPr>
              <a:t>আজকের পাঠ 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1000" y="2590800"/>
            <a:ext cx="8382000" cy="3505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kumimoji="0" lang="en-US" sz="80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 </a:t>
            </a:r>
            <a:r>
              <a:rPr lang="bn-IN" sz="11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জ্যামিতিক মৌলিক ধারণা</a:t>
            </a:r>
            <a:endParaRPr lang="bn-IN" sz="199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IN" sz="11500" dirty="0" smtClean="0">
                <a:solidFill>
                  <a:srgbClr val="CF039A"/>
                </a:solidFill>
                <a:latin typeface="SutonnyOMJ" pitchFamily="2" charset="0"/>
                <a:cs typeface="SutonnyOMJ" pitchFamily="2" charset="0"/>
              </a:rPr>
              <a:t>শিখনফল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8600" y="2057400"/>
            <a:ext cx="8686800" cy="4572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anchor="t">
            <a:noAutofit/>
          </a:bodyPr>
          <a:lstStyle/>
          <a:p>
            <a:pPr algn="ctr">
              <a:defRPr/>
            </a:pPr>
            <a:r>
              <a:rPr lang="bn-IN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এই পাঠ শেষে শিক্ষার্থীরা-</a:t>
            </a:r>
          </a:p>
          <a:p>
            <a:pPr algn="ctr">
              <a:defRPr/>
            </a:pPr>
            <a:endParaRPr lang="bn-IN" sz="4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bn-IN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bn-BD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স্থান , তল ,রেখা ও বিন্দু  ব্যাখ্যা করতে পারবে।</a:t>
            </a:r>
          </a:p>
          <a:p>
            <a:pPr marL="342900" lvl="0" indent="-342900" algn="ctr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bn-IN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  <a:sym typeface="Webdings"/>
              </a:rPr>
              <a:t> </a:t>
            </a:r>
            <a:r>
              <a:rPr lang="bn-BD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  <a:sym typeface="Webdings"/>
              </a:rPr>
              <a:t>সরলরেখা, রেখা ও রশ্মির মধ্যে পার্থক্য </a:t>
            </a:r>
            <a:r>
              <a:rPr lang="bn-BD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করতে  পারবে।</a:t>
            </a:r>
            <a:endParaRPr lang="en-US" sz="4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pPr marL="342900" lvl="0" indent="-342900" algn="ctr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bn-IN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  <a:sym typeface="Webdings"/>
              </a:rPr>
              <a:t> </a:t>
            </a:r>
            <a:r>
              <a:rPr lang="bn-BD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  <a:sym typeface="Webdings"/>
              </a:rPr>
              <a:t>সন্নিহিত ও বিপ্রতীপ কোণ চিনতে ও ব্যাখ্যা </a:t>
            </a:r>
            <a:r>
              <a:rPr lang="bn-BD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করতে  পারবে। </a:t>
            </a:r>
            <a:endParaRPr lang="en-US" sz="4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pPr algn="ctr">
              <a:defRPr/>
            </a:pPr>
            <a:endParaRPr lang="bn-IN" sz="4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7200" b="1" dirty="0" smtClean="0">
                <a:latin typeface="SutonnyOMJ" pitchFamily="2" charset="0"/>
                <a:cs typeface="SutonnyOMJ" pitchFamily="2" charset="0"/>
              </a:rPr>
              <a:t>স্থান</a:t>
            </a:r>
            <a:r>
              <a:rPr lang="en-US" sz="7200" b="1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bn-IN" sz="7200" b="1" dirty="0" smtClean="0">
                <a:latin typeface="SutonnyOMJ" pitchFamily="2" charset="0"/>
                <a:cs typeface="SutonnyOMJ" pitchFamily="2" charset="0"/>
              </a:rPr>
              <a:t>তল</a:t>
            </a:r>
            <a:r>
              <a:rPr lang="en-US" sz="7200" b="1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bn-IN" sz="7200" b="1" dirty="0" smtClean="0">
                <a:latin typeface="SutonnyOMJ" pitchFamily="2" charset="0"/>
                <a:cs typeface="SutonnyOMJ" pitchFamily="2" charset="0"/>
              </a:rPr>
              <a:t>রেখা ও বিন্দু</a:t>
            </a:r>
            <a:endParaRPr lang="en-US" sz="7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105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solidFill>
                  <a:srgbClr val="0000CC"/>
                </a:solidFill>
                <a:latin typeface="SutonnyOMJ" pitchFamily="2" charset="0"/>
                <a:cs typeface="SutonnyOMJ" pitchFamily="2" charset="0"/>
              </a:rPr>
              <a:t>যে বস্তুর দৈর্ঘ্য</a:t>
            </a:r>
            <a:r>
              <a:rPr lang="en-US" sz="3200" dirty="0" smtClean="0">
                <a:solidFill>
                  <a:srgbClr val="0000CC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bn-IN" sz="3200" dirty="0" smtClean="0">
                <a:solidFill>
                  <a:srgbClr val="0000CC"/>
                </a:solidFill>
                <a:latin typeface="SutonnyOMJ" pitchFamily="2" charset="0"/>
                <a:cs typeface="SutonnyOMJ" pitchFamily="2" charset="0"/>
              </a:rPr>
              <a:t>প্রস্থ ও বেধ বা উচ্চতা আছে</a:t>
            </a:r>
            <a:r>
              <a:rPr lang="en-US" sz="3200" dirty="0" smtClean="0">
                <a:solidFill>
                  <a:srgbClr val="0000CC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bn-IN" sz="3200" dirty="0" smtClean="0">
                <a:solidFill>
                  <a:srgbClr val="0000CC"/>
                </a:solidFill>
                <a:latin typeface="SutonnyOMJ" pitchFamily="2" charset="0"/>
                <a:cs typeface="SutonnyOMJ" pitchFamily="2" charset="0"/>
              </a:rPr>
              <a:t>তাকে ঘনবস্তু বলে</a:t>
            </a:r>
            <a:r>
              <a:rPr lang="hi-IN" sz="3200" dirty="0" smtClean="0">
                <a:solidFill>
                  <a:srgbClr val="0000CC"/>
                </a:solidFill>
                <a:latin typeface="SutonnyOMJ" pitchFamily="2" charset="0"/>
              </a:rPr>
              <a:t>।</a:t>
            </a:r>
            <a:r>
              <a:rPr lang="bn-IN" sz="3200" dirty="0" smtClean="0">
                <a:solidFill>
                  <a:srgbClr val="0000CC"/>
                </a:solidFill>
                <a:latin typeface="SutonnyOMJ" pitchFamily="2" charset="0"/>
                <a:cs typeface="SutonnyOMJ" pitchFamily="2" charset="0"/>
              </a:rPr>
              <a:t>যেমন</a:t>
            </a:r>
            <a:r>
              <a:rPr lang="en-US" sz="3200" dirty="0" smtClean="0">
                <a:solidFill>
                  <a:srgbClr val="0000CC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bn-IN" sz="3200" dirty="0" smtClean="0">
                <a:solidFill>
                  <a:srgbClr val="0000CC"/>
                </a:solidFill>
                <a:latin typeface="SutonnyOMJ" pitchFamily="2" charset="0"/>
                <a:cs typeface="SutonnyOMJ" pitchFamily="2" charset="0"/>
              </a:rPr>
              <a:t>ইট</a:t>
            </a:r>
            <a:r>
              <a:rPr lang="en-US" sz="3200" dirty="0" smtClean="0">
                <a:solidFill>
                  <a:srgbClr val="0000CC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bn-IN" sz="3200" dirty="0" smtClean="0">
                <a:solidFill>
                  <a:srgbClr val="0000CC"/>
                </a:solidFill>
                <a:latin typeface="SutonnyOMJ" pitchFamily="2" charset="0"/>
                <a:cs typeface="SutonnyOMJ" pitchFamily="2" charset="0"/>
              </a:rPr>
              <a:t>বই</a:t>
            </a:r>
            <a:r>
              <a:rPr lang="en-US" sz="3200" dirty="0" smtClean="0">
                <a:solidFill>
                  <a:srgbClr val="0000CC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bn-IN" sz="3200" dirty="0" smtClean="0">
                <a:solidFill>
                  <a:srgbClr val="0000CC"/>
                </a:solidFill>
                <a:latin typeface="SutonnyOMJ" pitchFamily="2" charset="0"/>
                <a:cs typeface="SutonnyOMJ" pitchFamily="2" charset="0"/>
              </a:rPr>
              <a:t>ম্যাচবক্স</a:t>
            </a:r>
            <a:r>
              <a:rPr lang="en-US" sz="3200" dirty="0" smtClean="0">
                <a:solidFill>
                  <a:srgbClr val="0000CC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bn-IN" sz="3200" dirty="0" smtClean="0">
                <a:solidFill>
                  <a:srgbClr val="0000CC"/>
                </a:solidFill>
                <a:latin typeface="SutonnyOMJ" pitchFamily="2" charset="0"/>
                <a:cs typeface="SutonnyOMJ" pitchFamily="2" charset="0"/>
              </a:rPr>
              <a:t>কাঠের টুকরা ইত্যাদি</a:t>
            </a:r>
            <a:r>
              <a:rPr lang="hi-IN" sz="3200" dirty="0" smtClean="0">
                <a:solidFill>
                  <a:srgbClr val="0000CC"/>
                </a:solidFill>
                <a:latin typeface="SutonnyOMJ" pitchFamily="2" charset="0"/>
              </a:rPr>
              <a:t>।</a:t>
            </a:r>
            <a:endParaRPr lang="en-US" sz="3200" dirty="0" smtClean="0">
              <a:solidFill>
                <a:srgbClr val="0000CC"/>
              </a:solidFill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3200" dirty="0" smtClean="0">
                <a:solidFill>
                  <a:srgbClr val="0000CC"/>
                </a:solidFill>
                <a:latin typeface="SutonnyOMJ" pitchFamily="2" charset="0"/>
                <a:cs typeface="SutonnyOMJ" pitchFamily="2" charset="0"/>
              </a:rPr>
              <a:t>স্থান বলতে আমরা কোনো নির্দিষ্ট আকারের বস্তু যতটুকু জায়গা দখল করে তা বুঝি</a:t>
            </a:r>
            <a:r>
              <a:rPr lang="hi-IN" sz="3200" dirty="0" smtClean="0">
                <a:solidFill>
                  <a:srgbClr val="0000CC"/>
                </a:solidFill>
                <a:latin typeface="SutonnyOMJ" pitchFamily="2" charset="0"/>
              </a:rPr>
              <a:t>। </a:t>
            </a:r>
            <a:endParaRPr lang="en-US" sz="3200" dirty="0" smtClean="0">
              <a:solidFill>
                <a:srgbClr val="0000CC"/>
              </a:solidFill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3200" dirty="0" smtClean="0">
                <a:solidFill>
                  <a:srgbClr val="0000CC"/>
                </a:solidFill>
                <a:latin typeface="SutonnyOMJ" pitchFamily="2" charset="0"/>
                <a:cs typeface="SutonnyOMJ" pitchFamily="2" charset="0"/>
              </a:rPr>
              <a:t>আবার বিভিন্ন বস্তুর উপরিভাগ থেকে আমরা তলের ধারণা পাই</a:t>
            </a:r>
            <a:r>
              <a:rPr lang="hi-IN" sz="3200" dirty="0" smtClean="0">
                <a:solidFill>
                  <a:srgbClr val="0000CC"/>
                </a:solidFill>
                <a:latin typeface="SutonnyOMJ" pitchFamily="2" charset="0"/>
              </a:rPr>
              <a:t>।</a:t>
            </a:r>
            <a:r>
              <a:rPr lang="bn-IN" sz="3200" dirty="0" smtClean="0">
                <a:solidFill>
                  <a:srgbClr val="0000CC"/>
                </a:solidFill>
                <a:latin typeface="SutonnyOMJ" pitchFamily="2" charset="0"/>
                <a:cs typeface="SutonnyOMJ" pitchFamily="2" charset="0"/>
              </a:rPr>
              <a:t>যেমন ইট</a:t>
            </a:r>
            <a:r>
              <a:rPr lang="en-US" sz="3200" dirty="0" smtClean="0">
                <a:solidFill>
                  <a:srgbClr val="0000CC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bn-IN" sz="3200" dirty="0" smtClean="0">
                <a:solidFill>
                  <a:srgbClr val="0000CC"/>
                </a:solidFill>
                <a:latin typeface="SutonnyOMJ" pitchFamily="2" charset="0"/>
                <a:cs typeface="SutonnyOMJ" pitchFamily="2" charset="0"/>
              </a:rPr>
              <a:t>টেবিলের উপরিভাগ</a:t>
            </a:r>
            <a:r>
              <a:rPr lang="en-US" sz="3200" dirty="0" smtClean="0">
                <a:solidFill>
                  <a:srgbClr val="0000CC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bn-IN" sz="3200" dirty="0" smtClean="0">
                <a:solidFill>
                  <a:srgbClr val="0000CC"/>
                </a:solidFill>
                <a:latin typeface="SutonnyOMJ" pitchFamily="2" charset="0"/>
                <a:cs typeface="SutonnyOMJ" pitchFamily="2" charset="0"/>
              </a:rPr>
              <a:t>কাগজের পৃষ্ঠা</a:t>
            </a:r>
            <a:r>
              <a:rPr lang="hi-IN" sz="3200" dirty="0" smtClean="0">
                <a:solidFill>
                  <a:srgbClr val="0000CC"/>
                </a:solidFill>
                <a:latin typeface="SutonnyOMJ" pitchFamily="2" charset="0"/>
              </a:rPr>
              <a:t>। </a:t>
            </a:r>
            <a:r>
              <a:rPr lang="bn-IN" sz="3200" dirty="0" smtClean="0">
                <a:solidFill>
                  <a:srgbClr val="0000CC"/>
                </a:solidFill>
                <a:latin typeface="SutonnyOMJ" pitchFamily="2" charset="0"/>
                <a:cs typeface="SutonnyOMJ" pitchFamily="2" charset="0"/>
              </a:rPr>
              <a:t>ইটটির ছয়টি পৃষ্ঠ আছে</a:t>
            </a:r>
            <a:r>
              <a:rPr lang="hi-IN" sz="3200" dirty="0" smtClean="0">
                <a:solidFill>
                  <a:srgbClr val="0000CC"/>
                </a:solidFill>
                <a:latin typeface="SutonnyOMJ" pitchFamily="2" charset="0"/>
              </a:rPr>
              <a:t>। </a:t>
            </a:r>
            <a:r>
              <a:rPr lang="bn-IN" sz="3200" dirty="0" smtClean="0">
                <a:solidFill>
                  <a:srgbClr val="0000CC"/>
                </a:solidFill>
                <a:latin typeface="SutonnyOMJ" pitchFamily="2" charset="0"/>
                <a:cs typeface="SutonnyOMJ" pitchFamily="2" charset="0"/>
              </a:rPr>
              <a:t>প্রত্যেক পৃষ্ঠই এক</a:t>
            </a:r>
            <a:r>
              <a:rPr lang="en-US" sz="3200" dirty="0" smtClean="0">
                <a:solidFill>
                  <a:srgbClr val="0000CC"/>
                </a:solidFill>
                <a:latin typeface="SutonnyOMJ" pitchFamily="2" charset="0"/>
                <a:cs typeface="SutonnyOMJ" pitchFamily="2" charset="0"/>
              </a:rPr>
              <a:t>-</a:t>
            </a:r>
            <a:r>
              <a:rPr lang="bn-IN" sz="3200" dirty="0" smtClean="0">
                <a:solidFill>
                  <a:srgbClr val="0000CC"/>
                </a:solidFill>
                <a:latin typeface="SutonnyOMJ" pitchFamily="2" charset="0"/>
                <a:cs typeface="SutonnyOMJ" pitchFamily="2" charset="0"/>
              </a:rPr>
              <a:t>একটি তল নির্দেশ করে</a:t>
            </a:r>
            <a:r>
              <a:rPr lang="hi-IN" sz="3200" dirty="0" smtClean="0">
                <a:solidFill>
                  <a:srgbClr val="0000CC"/>
                </a:solidFill>
                <a:latin typeface="SutonnyOMJ" pitchFamily="2" charset="0"/>
              </a:rPr>
              <a:t>।</a:t>
            </a:r>
            <a:endParaRPr lang="en-US" sz="3200" dirty="0" smtClean="0">
              <a:solidFill>
                <a:srgbClr val="0000CC"/>
              </a:solidFill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3200" dirty="0" smtClean="0">
                <a:solidFill>
                  <a:srgbClr val="0000CC"/>
                </a:solidFill>
                <a:latin typeface="SutonnyOMJ" pitchFamily="2" charset="0"/>
                <a:cs typeface="SutonnyOMJ" pitchFamily="2" charset="0"/>
              </a:rPr>
              <a:t>এ ধরনের ক্ষুদ্রাতিক্ষুদ্র স্থানই আমাদেরকে বিন্দুর ধারণা দেয়</a:t>
            </a:r>
            <a:r>
              <a:rPr lang="hi-IN" sz="3200" dirty="0" smtClean="0">
                <a:solidFill>
                  <a:srgbClr val="0000CC"/>
                </a:solidFill>
                <a:latin typeface="SutonnyOMJ" pitchFamily="2" charset="0"/>
              </a:rPr>
              <a:t>। </a:t>
            </a:r>
            <a:r>
              <a:rPr lang="bn-IN" sz="3200" dirty="0" smtClean="0">
                <a:solidFill>
                  <a:srgbClr val="0000CC"/>
                </a:solidFill>
                <a:latin typeface="SutonnyOMJ" pitchFamily="2" charset="0"/>
                <a:cs typeface="SutonnyOMJ" pitchFamily="2" charset="0"/>
              </a:rPr>
              <a:t>পেন্সিলের সরু মাথা দিয়ে কাগজে ফোঁটা দিলে একে বিন্দুর প্রতিকৃতি বলে ধরা হয়</a:t>
            </a:r>
            <a:r>
              <a:rPr lang="hi-IN" sz="3200" dirty="0" smtClean="0">
                <a:solidFill>
                  <a:srgbClr val="0000CC"/>
                </a:solidFill>
                <a:latin typeface="SutonnyOMJ" pitchFamily="2" charset="0"/>
              </a:rPr>
              <a:t>।</a:t>
            </a:r>
            <a:endParaRPr lang="en-US" sz="3200" dirty="0">
              <a:solidFill>
                <a:srgbClr val="0000CC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914400"/>
          <a:ext cx="8458200" cy="56785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9400"/>
                <a:gridCol w="2819400"/>
                <a:gridCol w="2819400"/>
              </a:tblGrid>
              <a:tr h="801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4800" b="1" spc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utonnyOMJ" pitchFamily="2" charset="0"/>
                          <a:cs typeface="SutonnyOMJ" pitchFamily="2" charset="0"/>
                        </a:rPr>
                        <a:t>রেখা</a:t>
                      </a:r>
                      <a:endParaRPr lang="en-US" sz="4800" b="1" spc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utonnyOMJ" pitchFamily="2" charset="0"/>
                        <a:ea typeface="Times New Roman"/>
                        <a:cs typeface="SutonnyOMJ" pitchFamily="2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4800" b="1" spc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utonnyOMJ" pitchFamily="2" charset="0"/>
                          <a:cs typeface="SutonnyOMJ" pitchFamily="2" charset="0"/>
                        </a:rPr>
                        <a:t>রেখাংশ</a:t>
                      </a:r>
                      <a:endParaRPr lang="en-US" sz="4800" b="1" spc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utonnyOMJ" pitchFamily="2" charset="0"/>
                        <a:ea typeface="Times New Roman"/>
                        <a:cs typeface="SutonnyOMJ" pitchFamily="2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4800" b="1" spc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utonnyOMJ" pitchFamily="2" charset="0"/>
                          <a:cs typeface="SutonnyOMJ" pitchFamily="2" charset="0"/>
                        </a:rPr>
                        <a:t>রশ্মি</a:t>
                      </a:r>
                      <a:endParaRPr lang="en-US" sz="4800" b="1" spc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utonnyOMJ" pitchFamily="2" charset="0"/>
                        <a:ea typeface="Times New Roman"/>
                        <a:cs typeface="SutonnyOMJ" pitchFamily="2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8372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pitchFamily="2" charset="2"/>
                        <a:buChar char="Ø"/>
                      </a:pPr>
                      <a:r>
                        <a:rPr lang="bn-IN" sz="2800" dirty="0">
                          <a:latin typeface="SutonnyOMJ" pitchFamily="2" charset="0"/>
                          <a:cs typeface="SutonnyOMJ" pitchFamily="2" charset="0"/>
                        </a:rPr>
                        <a:t>একটি রেখার নির্দিষ্ট দৈর্ঘ্য নেই</a:t>
                      </a:r>
                      <a:r>
                        <a:rPr lang="hi-IN" sz="2800" dirty="0">
                          <a:latin typeface="SutonnyOMJ" pitchFamily="2" charset="0"/>
                        </a:rPr>
                        <a:t>।</a:t>
                      </a:r>
                      <a:endParaRPr lang="en-US" sz="2800" dirty="0">
                        <a:latin typeface="SutonnyOMJ" pitchFamily="2" charset="0"/>
                        <a:cs typeface="SutonnyOMJ" pitchFamily="2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pitchFamily="2" charset="2"/>
                        <a:buChar char="Ø"/>
                      </a:pPr>
                      <a:r>
                        <a:rPr lang="bn-IN" sz="2800" dirty="0">
                          <a:latin typeface="SutonnyOMJ" pitchFamily="2" charset="0"/>
                          <a:cs typeface="SutonnyOMJ" pitchFamily="2" charset="0"/>
                        </a:rPr>
                        <a:t>একটি রেখার প্রান্ত বিন্দু নেই</a:t>
                      </a:r>
                      <a:r>
                        <a:rPr lang="hi-IN" sz="2800" dirty="0" smtClean="0">
                          <a:latin typeface="SutonnyOMJ" pitchFamily="2" charset="0"/>
                        </a:rPr>
                        <a:t>।</a:t>
                      </a:r>
                      <a:endParaRPr lang="en-US" sz="2800" dirty="0" smtClean="0">
                        <a:latin typeface="SutonnyOMJ" pitchFamily="2" charset="0"/>
                        <a:cs typeface="SutonnyOMJ" pitchFamily="2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800" dirty="0" smtClean="0">
                        <a:latin typeface="SutonnyOMJ" pitchFamily="2" charset="0"/>
                        <a:cs typeface="SutonnyOMJ" pitchFamily="2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latin typeface="SutonnyOMJ" pitchFamily="2" charset="0"/>
                          <a:cs typeface="SutonnyOMJ" pitchFamily="2" charset="0"/>
                        </a:rPr>
                        <a:t>A                      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2800" kern="1200" dirty="0" smtClean="0">
                          <a:latin typeface="SutonnyOMJ" pitchFamily="2" charset="0"/>
                          <a:cs typeface="SutonnyOMJ" pitchFamily="2" charset="0"/>
                        </a:rPr>
                        <a:t>AB </a:t>
                      </a:r>
                      <a:r>
                        <a:rPr kumimoji="0" lang="bn-IN" sz="2800" kern="1200" dirty="0" smtClean="0">
                          <a:latin typeface="SutonnyOMJ" pitchFamily="2" charset="0"/>
                          <a:cs typeface="SutonnyOMJ" pitchFamily="2" charset="0"/>
                        </a:rPr>
                        <a:t>সরলরেখা</a:t>
                      </a:r>
                      <a:endParaRPr lang="en-US" sz="2800" dirty="0">
                        <a:latin typeface="SutonnyOMJ" pitchFamily="2" charset="0"/>
                        <a:ea typeface="Times New Roman"/>
                        <a:cs typeface="SutonnyOMJ" pitchFamily="2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pitchFamily="2" charset="2"/>
                        <a:buChar char="Ø"/>
                      </a:pPr>
                      <a:r>
                        <a:rPr lang="bn-IN" sz="2800" dirty="0" smtClean="0">
                          <a:latin typeface="SutonnyOMJ" pitchFamily="2" charset="0"/>
                          <a:cs typeface="SutonnyOMJ" pitchFamily="2" charset="0"/>
                        </a:rPr>
                        <a:t>রেখাংশের নির্দিষ্ট দৈর্ঘ্য আছে</a:t>
                      </a:r>
                      <a:r>
                        <a:rPr lang="hi-IN" sz="2800" dirty="0" smtClean="0">
                          <a:latin typeface="SutonnyOMJ" pitchFamily="2" charset="0"/>
                        </a:rPr>
                        <a:t>।</a:t>
                      </a:r>
                      <a:endParaRPr lang="en-US" sz="2800" dirty="0" smtClean="0">
                        <a:latin typeface="SutonnyOMJ" pitchFamily="2" charset="0"/>
                        <a:cs typeface="SutonnyOMJ" pitchFamily="2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pitchFamily="2" charset="2"/>
                        <a:buChar char="Ø"/>
                      </a:pPr>
                      <a:r>
                        <a:rPr lang="bn-IN" sz="2800" dirty="0" smtClean="0">
                          <a:latin typeface="SutonnyOMJ" pitchFamily="2" charset="0"/>
                          <a:cs typeface="SutonnyOMJ" pitchFamily="2" charset="0"/>
                        </a:rPr>
                        <a:t>রেখাংশের দুইটি প্রান্ত বিন্দু আছে</a:t>
                      </a:r>
                      <a:r>
                        <a:rPr lang="hi-IN" sz="2800" dirty="0" smtClean="0">
                          <a:latin typeface="SutonnyOMJ" pitchFamily="2" charset="0"/>
                        </a:rPr>
                        <a:t>।</a:t>
                      </a:r>
                      <a:endParaRPr lang="en-US" sz="2800" dirty="0" smtClean="0">
                        <a:latin typeface="SutonnyOMJ" pitchFamily="2" charset="0"/>
                        <a:cs typeface="SutonnyOMJ" pitchFamily="2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800" dirty="0" smtClean="0">
                        <a:latin typeface="SutonnyOMJ" pitchFamily="2" charset="0"/>
                        <a:cs typeface="SutonnyOMJ" pitchFamily="2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bn-IN" sz="2800" baseline="0" dirty="0" smtClean="0"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2800" dirty="0" smtClean="0">
                          <a:latin typeface="SutonnyOMJ" pitchFamily="2" charset="0"/>
                          <a:cs typeface="SutonnyOMJ" pitchFamily="2" charset="0"/>
                        </a:rPr>
                        <a:t>A                    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2800" baseline="0" dirty="0" smtClean="0">
                          <a:latin typeface="SutonnyOMJ" pitchFamily="2" charset="0"/>
                          <a:cs typeface="SutonnyOMJ" pitchFamily="2" charset="0"/>
                        </a:rPr>
                        <a:t>    </a:t>
                      </a:r>
                      <a:r>
                        <a:rPr lang="en-US" sz="2800" dirty="0" smtClean="0">
                          <a:latin typeface="SutonnyOMJ" pitchFamily="2" charset="0"/>
                          <a:cs typeface="SutonnyOMJ" pitchFamily="2" charset="0"/>
                        </a:rPr>
                        <a:t>AB </a:t>
                      </a:r>
                      <a:r>
                        <a:rPr lang="bn-IN" sz="2800" dirty="0" smtClean="0">
                          <a:latin typeface="SutonnyOMJ" pitchFamily="2" charset="0"/>
                          <a:cs typeface="SutonnyOMJ" pitchFamily="2" charset="0"/>
                        </a:rPr>
                        <a:t>রেখাংশ</a:t>
                      </a:r>
                      <a:endParaRPr lang="en-US" sz="2800" b="0" dirty="0" smtClean="0">
                        <a:latin typeface="SutonnyOMJ" pitchFamily="2" charset="0"/>
                        <a:ea typeface="Times New Roman"/>
                        <a:cs typeface="SutonnyOMJ" pitchFamily="2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pitchFamily="2" charset="2"/>
                        <a:buChar char="Ø"/>
                      </a:pPr>
                      <a:r>
                        <a:rPr lang="bn-IN" sz="2800" dirty="0">
                          <a:latin typeface="SutonnyOMJ" pitchFamily="2" charset="0"/>
                          <a:cs typeface="SutonnyOMJ" pitchFamily="2" charset="0"/>
                        </a:rPr>
                        <a:t>একটি রশ্মির নির্দিষ্ট দৈর্ঘ্য নেই</a:t>
                      </a:r>
                      <a:r>
                        <a:rPr lang="hi-IN" sz="2800" dirty="0">
                          <a:latin typeface="SutonnyOMJ" pitchFamily="2" charset="0"/>
                        </a:rPr>
                        <a:t>।</a:t>
                      </a:r>
                      <a:endParaRPr lang="en-US" sz="2800" dirty="0">
                        <a:latin typeface="SutonnyOMJ" pitchFamily="2" charset="0"/>
                        <a:cs typeface="SutonnyOMJ" pitchFamily="2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pitchFamily="2" charset="2"/>
                        <a:buChar char="Ø"/>
                      </a:pPr>
                      <a:r>
                        <a:rPr lang="bn-IN" sz="2800" dirty="0">
                          <a:latin typeface="SutonnyOMJ" pitchFamily="2" charset="0"/>
                          <a:cs typeface="SutonnyOMJ" pitchFamily="2" charset="0"/>
                        </a:rPr>
                        <a:t>একটি রশ্মির মাত্র একটি প্রান্ত বিন্দু আছে</a:t>
                      </a:r>
                      <a:r>
                        <a:rPr lang="hi-IN" sz="2800" dirty="0" smtClean="0">
                          <a:latin typeface="SutonnyOMJ" pitchFamily="2" charset="0"/>
                        </a:rPr>
                        <a:t>।</a:t>
                      </a:r>
                      <a:endParaRPr lang="en-US" sz="2800" dirty="0" smtClean="0">
                        <a:latin typeface="SutonnyOMJ" pitchFamily="2" charset="0"/>
                        <a:cs typeface="SutonnyOMJ" pitchFamily="2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800" dirty="0" smtClean="0">
                        <a:latin typeface="SutonnyOMJ" pitchFamily="2" charset="0"/>
                        <a:cs typeface="SutonnyOMJ" pitchFamily="2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latin typeface="SutonnyOMJ" pitchFamily="2" charset="0"/>
                          <a:cs typeface="SutonnyOMJ" pitchFamily="2" charset="0"/>
                        </a:rPr>
                        <a:t>  A</a:t>
                      </a:r>
                      <a:r>
                        <a:rPr lang="hi-IN" sz="2800" dirty="0" smtClean="0">
                          <a:latin typeface="SutonnyOMJ" pitchFamily="2" charset="0"/>
                        </a:rPr>
                        <a:t> </a:t>
                      </a:r>
                      <a:r>
                        <a:rPr lang="en-US" sz="2800" dirty="0" smtClean="0">
                          <a:latin typeface="SutonnyOMJ" pitchFamily="2" charset="0"/>
                          <a:cs typeface="SutonnyOMJ" pitchFamily="2" charset="0"/>
                        </a:rPr>
                        <a:t>                 B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latin typeface="SutonnyOMJ" pitchFamily="2" charset="0"/>
                          <a:cs typeface="SutonnyOMJ" pitchFamily="2" charset="0"/>
                        </a:rPr>
                        <a:t>      AB </a:t>
                      </a:r>
                      <a:r>
                        <a:rPr lang="bn-IN" sz="2800" dirty="0" smtClean="0">
                          <a:latin typeface="SutonnyOMJ" pitchFamily="2" charset="0"/>
                          <a:cs typeface="SutonnyOMJ" pitchFamily="2" charset="0"/>
                        </a:rPr>
                        <a:t>রশ্মি</a:t>
                      </a:r>
                      <a:endParaRPr lang="en-US" sz="2800" dirty="0">
                        <a:latin typeface="SutonnyOMJ" pitchFamily="2" charset="0"/>
                        <a:ea typeface="Times New Roman"/>
                        <a:cs typeface="SutonnyOMJ" pitchFamily="2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457200" y="4953000"/>
            <a:ext cx="2362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667794" y="4952206"/>
            <a:ext cx="1219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52800" y="4953000"/>
            <a:ext cx="2057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372894" y="5066506"/>
            <a:ext cx="129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96000" y="5029200"/>
            <a:ext cx="2209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IN" b="1" dirty="0" smtClean="0">
                <a:solidFill>
                  <a:schemeClr val="bg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বিন্দু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bn-IN" b="1" dirty="0" smtClean="0">
                <a:solidFill>
                  <a:schemeClr val="bg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রেখা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bn-IN" b="1" dirty="0" smtClean="0">
                <a:solidFill>
                  <a:schemeClr val="bg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তল সম্পর্কিত কয়েকটি প্রয়োজনীয় ধারণা বা স্বতঃসিদ্ধ</a:t>
            </a:r>
            <a:endParaRPr lang="en-US" dirty="0">
              <a:solidFill>
                <a:schemeClr val="bg2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95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(</a:t>
            </a:r>
            <a:r>
              <a:rPr lang="bn-IN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১</a:t>
            </a:r>
            <a:r>
              <a:rPr lang="en-US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) </a:t>
            </a:r>
            <a:r>
              <a:rPr lang="bn-IN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দুইটি বিন্দুর মধ্য দিয়ে একটি এবং কেবলমাত্র একটি সরলরেখা আঁকা যায়</a:t>
            </a:r>
            <a:r>
              <a:rPr lang="hi-IN" sz="2800" dirty="0" smtClean="0">
                <a:solidFill>
                  <a:srgbClr val="C00000"/>
                </a:solidFill>
                <a:latin typeface="SutonnyOMJ" pitchFamily="2" charset="0"/>
              </a:rPr>
              <a:t>। </a:t>
            </a:r>
            <a:endParaRPr lang="en-US" sz="2800" dirty="0" smtClean="0">
              <a:solidFill>
                <a:srgbClr val="C00000"/>
              </a:solidFill>
              <a:latin typeface="SutonnyOMJ" pitchFamily="2" charset="0"/>
              <a:cs typeface="SutonnyOMJ" pitchFamily="2" charset="0"/>
            </a:endParaRPr>
          </a:p>
          <a:p>
            <a:pPr marL="514350" indent="-514350">
              <a:buNone/>
            </a:pPr>
            <a:r>
              <a:rPr lang="en-US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(</a:t>
            </a:r>
            <a:r>
              <a:rPr lang="bn-IN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২</a:t>
            </a:r>
            <a:r>
              <a:rPr lang="en-US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) </a:t>
            </a:r>
            <a:r>
              <a:rPr lang="bn-IN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যেসব বিন্দু একই সরলরেখায় অবস্থান করে</a:t>
            </a:r>
            <a:r>
              <a:rPr lang="en-US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bn-IN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তাদেরকে সমরেখ বিন্দু বলা হয়</a:t>
            </a:r>
            <a:r>
              <a:rPr lang="hi-IN" sz="2800" dirty="0" smtClean="0">
                <a:solidFill>
                  <a:srgbClr val="C00000"/>
                </a:solidFill>
                <a:latin typeface="SutonnyOMJ" pitchFamily="2" charset="0"/>
              </a:rPr>
              <a:t>। </a:t>
            </a:r>
            <a:endParaRPr lang="en-US" sz="2800" dirty="0" smtClean="0">
              <a:solidFill>
                <a:srgbClr val="C00000"/>
              </a:solidFill>
              <a:latin typeface="SutonnyOMJ" pitchFamily="2" charset="0"/>
              <a:cs typeface="SutonnyOMJ" pitchFamily="2" charset="0"/>
            </a:endParaRPr>
          </a:p>
          <a:p>
            <a:pPr marL="514350" indent="-514350">
              <a:buNone/>
            </a:pPr>
            <a:r>
              <a:rPr lang="en-US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(</a:t>
            </a:r>
            <a:r>
              <a:rPr lang="bn-IN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৩</a:t>
            </a:r>
            <a:r>
              <a:rPr lang="en-US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) </a:t>
            </a:r>
            <a:r>
              <a:rPr lang="bn-IN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একটি রেখাংশের দৈর্ঘ্যই তার প্রান্ত বিন্দুদ্বয়ের দূরত্ব</a:t>
            </a:r>
            <a:r>
              <a:rPr lang="hi-IN" sz="2800" dirty="0" smtClean="0">
                <a:solidFill>
                  <a:srgbClr val="C00000"/>
                </a:solidFill>
                <a:latin typeface="SutonnyOMJ" pitchFamily="2" charset="0"/>
              </a:rPr>
              <a:t>। </a:t>
            </a:r>
            <a:endParaRPr lang="en-US" sz="2800" dirty="0" smtClean="0">
              <a:solidFill>
                <a:srgbClr val="C00000"/>
              </a:solidFill>
              <a:latin typeface="SutonnyOMJ" pitchFamily="2" charset="0"/>
              <a:cs typeface="SutonnyOMJ" pitchFamily="2" charset="0"/>
            </a:endParaRPr>
          </a:p>
          <a:p>
            <a:pPr marL="514350" indent="-514350">
              <a:buNone/>
            </a:pPr>
            <a:r>
              <a:rPr lang="en-US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(</a:t>
            </a:r>
            <a:r>
              <a:rPr lang="bn-IN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৪</a:t>
            </a:r>
            <a:r>
              <a:rPr lang="en-US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) </a:t>
            </a:r>
            <a:r>
              <a:rPr lang="bn-IN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প্রান্তবিন্দুদ্বয় ছাড়া রেখাংশের যেকোনো বিন্দুকে ঐ রেখাংশের অন্তঃস্থ বিন্দু বলা হয়</a:t>
            </a:r>
            <a:r>
              <a:rPr lang="hi-IN" sz="2800" dirty="0" smtClean="0">
                <a:solidFill>
                  <a:srgbClr val="C00000"/>
                </a:solidFill>
                <a:latin typeface="SutonnyOMJ" pitchFamily="2" charset="0"/>
              </a:rPr>
              <a:t>। </a:t>
            </a:r>
            <a:endParaRPr lang="en-US" sz="2800" dirty="0" smtClean="0">
              <a:solidFill>
                <a:srgbClr val="C00000"/>
              </a:solidFill>
              <a:latin typeface="SutonnyOMJ" pitchFamily="2" charset="0"/>
              <a:cs typeface="SutonnyOMJ" pitchFamily="2" charset="0"/>
            </a:endParaRPr>
          </a:p>
          <a:p>
            <a:pPr marL="514350" indent="-514350">
              <a:buNone/>
            </a:pPr>
            <a:r>
              <a:rPr lang="en-US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	P R </a:t>
            </a:r>
            <a:r>
              <a:rPr lang="bn-IN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রেখাংশের অন্তঃস্থ কোনো বিন্দু </a:t>
            </a:r>
            <a:r>
              <a:rPr lang="en-US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Q </a:t>
            </a:r>
            <a:r>
              <a:rPr lang="bn-IN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হলে</a:t>
            </a:r>
            <a:r>
              <a:rPr lang="en-US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, P Q + Q R = PR </a:t>
            </a:r>
            <a:r>
              <a:rPr lang="bn-IN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হবে</a:t>
            </a:r>
            <a:r>
              <a:rPr lang="hi-IN" sz="2800" dirty="0" smtClean="0">
                <a:solidFill>
                  <a:srgbClr val="C00000"/>
                </a:solidFill>
                <a:latin typeface="SutonnyOMJ" pitchFamily="2" charset="0"/>
              </a:rPr>
              <a:t>। </a:t>
            </a:r>
            <a:endParaRPr lang="en-US" sz="2800" dirty="0" smtClean="0">
              <a:solidFill>
                <a:srgbClr val="C00000"/>
              </a:solidFill>
              <a:latin typeface="SutonnyOMJ" pitchFamily="2" charset="0"/>
              <a:cs typeface="SutonnyOMJ" pitchFamily="2" charset="0"/>
            </a:endParaRPr>
          </a:p>
          <a:p>
            <a:pPr marL="514350" indent="-514350">
              <a:buNone/>
            </a:pPr>
            <a:r>
              <a:rPr lang="en-US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(</a:t>
            </a:r>
            <a:r>
              <a:rPr lang="bn-IN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৫</a:t>
            </a:r>
            <a:r>
              <a:rPr lang="en-US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) </a:t>
            </a:r>
            <a:r>
              <a:rPr lang="bn-IN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একই সমতলে দুইটি রেখা একটি এবং কেবল একটি বিন্দুতে পরস্পরকে ছেদ করতে পারে</a:t>
            </a:r>
            <a:r>
              <a:rPr lang="hi-IN" sz="2800" dirty="0" smtClean="0">
                <a:solidFill>
                  <a:srgbClr val="C00000"/>
                </a:solidFill>
                <a:latin typeface="SutonnyOMJ" pitchFamily="2" charset="0"/>
              </a:rPr>
              <a:t>। </a:t>
            </a:r>
            <a:endParaRPr lang="en-US" sz="2800" dirty="0" smtClean="0">
              <a:solidFill>
                <a:srgbClr val="C00000"/>
              </a:solidFill>
              <a:latin typeface="SutonnyOMJ" pitchFamily="2" charset="0"/>
              <a:cs typeface="SutonnyOMJ" pitchFamily="2" charset="0"/>
            </a:endParaRPr>
          </a:p>
          <a:p>
            <a:pPr marL="514350" indent="-514350">
              <a:buNone/>
            </a:pPr>
            <a:r>
              <a:rPr lang="en-US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(</a:t>
            </a:r>
            <a:r>
              <a:rPr lang="bn-IN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৬</a:t>
            </a:r>
            <a:r>
              <a:rPr lang="en-US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) </a:t>
            </a:r>
            <a:r>
              <a:rPr lang="bn-IN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যদি দুইটি বিন্দু একই সমতলে অবস্থান করে</a:t>
            </a:r>
            <a:r>
              <a:rPr lang="en-US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bn-IN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তবে তাদের সংযোগরেখা সম্পূর্ণভাবে ঐ তলেই অবস্থান করে</a:t>
            </a:r>
            <a:r>
              <a:rPr lang="hi-IN" sz="2800" dirty="0" smtClean="0">
                <a:solidFill>
                  <a:srgbClr val="C00000"/>
                </a:solidFill>
                <a:latin typeface="SutonnyOMJ" pitchFamily="2" charset="0"/>
              </a:rPr>
              <a:t>।</a:t>
            </a:r>
            <a:endParaRPr lang="en-US" sz="2800" dirty="0">
              <a:solidFill>
                <a:srgbClr val="C00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G:\Mostaq Book\math Pictures\95019 1.jpg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886200" y="762000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:\Mostaq Book\math Pictures\95019.jpg"/>
          <p:cNvPicPr>
            <a:picLocks noGrp="1"/>
          </p:cNvPicPr>
          <p:nvPr>
            <p:ph idx="1"/>
          </p:nvPr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1524000" y="1524000"/>
            <a:ext cx="5638800" cy="2133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3810000"/>
            <a:ext cx="8839200" cy="2554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একই </a:t>
            </a:r>
            <a:r>
              <a:rPr lang="bn-IN" sz="3200" dirty="0">
                <a:latin typeface="SutonnyOMJ" pitchFamily="2" charset="0"/>
                <a:cs typeface="SutonnyOMJ" pitchFamily="2" charset="0"/>
              </a:rPr>
              <a:t>সমতলে দুইটি রশ্মি একটি বিন্দুতে মিলিত হলে কোণ তৈরি হয়</a:t>
            </a:r>
            <a:r>
              <a:rPr lang="hi-IN" sz="3200" dirty="0">
                <a:latin typeface="SutonnyOMJ" pitchFamily="2" charset="0"/>
              </a:rPr>
              <a:t>। </a:t>
            </a:r>
            <a:r>
              <a:rPr lang="bn-IN" sz="3200" dirty="0">
                <a:latin typeface="SutonnyOMJ" pitchFamily="2" charset="0"/>
                <a:cs typeface="SutonnyOMJ" pitchFamily="2" charset="0"/>
              </a:rPr>
              <a:t>রশ্মি দুইটিকে কোণের বাহু  এবং তাদের সাধারণ বিন্দুকে শীর্ষবিন্দু বলে</a:t>
            </a:r>
            <a:r>
              <a:rPr lang="hi-IN" sz="3200" dirty="0">
                <a:latin typeface="SutonnyOMJ" pitchFamily="2" charset="0"/>
              </a:rPr>
              <a:t>। 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  <a:p>
            <a:r>
              <a:rPr lang="bn-IN" sz="3200" dirty="0">
                <a:latin typeface="SutonnyOMJ" pitchFamily="2" charset="0"/>
                <a:cs typeface="SutonnyOMJ" pitchFamily="2" charset="0"/>
              </a:rPr>
              <a:t>পাশের চিত্রে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, OP </a:t>
            </a:r>
            <a:r>
              <a:rPr lang="bn-IN" sz="3200" dirty="0">
                <a:latin typeface="SutonnyOMJ" pitchFamily="2" charset="0"/>
                <a:cs typeface="SutonnyOMJ" pitchFamily="2" charset="0"/>
              </a:rPr>
              <a:t>ও 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OQ </a:t>
            </a:r>
            <a:r>
              <a:rPr lang="bn-IN" sz="3200" dirty="0">
                <a:latin typeface="SutonnyOMJ" pitchFamily="2" charset="0"/>
                <a:cs typeface="SutonnyOMJ" pitchFamily="2" charset="0"/>
              </a:rPr>
              <a:t>রশ্মিদ্বয় তাদের সাধারণ প্রান্তবিন্দু 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O </a:t>
            </a:r>
            <a:r>
              <a:rPr lang="bn-IN" sz="3200" dirty="0">
                <a:latin typeface="SutonnyOMJ" pitchFamily="2" charset="0"/>
                <a:cs typeface="SutonnyOMJ" pitchFamily="2" charset="0"/>
              </a:rPr>
              <a:t>তে 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∠POQ </a:t>
            </a:r>
            <a:r>
              <a:rPr lang="bn-IN" sz="3200" dirty="0">
                <a:latin typeface="SutonnyOMJ" pitchFamily="2" charset="0"/>
                <a:cs typeface="SutonnyOMJ" pitchFamily="2" charset="0"/>
              </a:rPr>
              <a:t>উৎপন্ন করেছে</a:t>
            </a:r>
            <a:r>
              <a:rPr lang="hi-IN" sz="3200" dirty="0">
                <a:latin typeface="SutonnyOMJ" pitchFamily="2" charset="0"/>
              </a:rPr>
              <a:t>। 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O </a:t>
            </a:r>
            <a:r>
              <a:rPr lang="bn-IN" sz="3200" dirty="0">
                <a:latin typeface="SutonnyOMJ" pitchFamily="2" charset="0"/>
                <a:cs typeface="SutonnyOMJ" pitchFamily="2" charset="0"/>
              </a:rPr>
              <a:t>বিন্দুটি 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∠POQ </a:t>
            </a:r>
            <a:r>
              <a:rPr lang="bn-IN" sz="3200" dirty="0">
                <a:latin typeface="SutonnyOMJ" pitchFamily="2" charset="0"/>
                <a:cs typeface="SutonnyOMJ" pitchFamily="2" charset="0"/>
              </a:rPr>
              <a:t>এর শীর্ষবিন্দু</a:t>
            </a:r>
            <a:r>
              <a:rPr lang="hi-IN" sz="3200" dirty="0">
                <a:latin typeface="SutonnyOMJ" pitchFamily="2" charset="0"/>
              </a:rPr>
              <a:t>। 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0"/>
            <a:ext cx="4114800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কোণ</a:t>
            </a:r>
            <a:r>
              <a:rPr lang="bn-IN" sz="2400" b="1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2400" dirty="0" smtClean="0">
              <a:solidFill>
                <a:srgbClr val="C0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8000" b="1" dirty="0" smtClean="0">
                <a:latin typeface="SutonnyOMJ" pitchFamily="2" charset="0"/>
                <a:cs typeface="SutonnyOMJ" pitchFamily="2" charset="0"/>
              </a:rPr>
              <a:t>সরল কোণ </a:t>
            </a:r>
            <a:endParaRPr lang="en-US" sz="8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686800" cy="4800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চিত্রে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, AB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একটি রশ্মি</a:t>
            </a:r>
            <a:r>
              <a:rPr lang="hi-IN" sz="3200" dirty="0" smtClean="0">
                <a:latin typeface="SutonnyOMJ" pitchFamily="2" charset="0"/>
              </a:rPr>
              <a:t>। 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AB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রশ্মির প্রান্তবিন্দু 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A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থেকে 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AB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এর বিপরীত দিকে 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AC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রশ্মি আঁকা হয়েছে</a:t>
            </a:r>
            <a:r>
              <a:rPr lang="hi-IN" sz="3200" dirty="0" smtClean="0">
                <a:latin typeface="SutonnyOMJ" pitchFamily="2" charset="0"/>
              </a:rPr>
              <a:t>।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AC </a:t>
            </a: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কে 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AB   </a:t>
            </a: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রশ্মির বিপরীত রশ্মি বলা হয়</a:t>
            </a:r>
            <a:r>
              <a:rPr lang="hi-IN" sz="2400" dirty="0" smtClean="0">
                <a:latin typeface="SutonnyOMJ" pitchFamily="2" charset="0"/>
              </a:rPr>
              <a:t>। 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AC </a:t>
            </a: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ও 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AB </a:t>
            </a: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রশ্মিদ্বয় তাদের সাধারণ প্রান্তবিন্দু 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A </a:t>
            </a: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তে 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∠BAC </a:t>
            </a: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উৎপন্ন করেছে</a:t>
            </a:r>
            <a:r>
              <a:rPr lang="hi-IN" sz="2400" dirty="0" smtClean="0">
                <a:latin typeface="SutonnyOMJ" pitchFamily="2" charset="0"/>
              </a:rPr>
              <a:t>। 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∠BAC </a:t>
            </a: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কে সরল কোণ বলে</a:t>
            </a:r>
            <a:r>
              <a:rPr lang="hi-IN" sz="2400" dirty="0" smtClean="0">
                <a:latin typeface="SutonnyOMJ" pitchFamily="2" charset="0"/>
              </a:rPr>
              <a:t>। </a:t>
            </a: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সরল কোণের পরিমাপ ১৮০</a:t>
            </a:r>
            <a:r>
              <a:rPr lang="en-US" sz="2400" baseline="30000" dirty="0" smtClean="0">
                <a:latin typeface="SutonnyOMJ" pitchFamily="2" charset="0"/>
                <a:cs typeface="SutonnyOMJ" pitchFamily="2" charset="0"/>
              </a:rPr>
              <a:t>0</a:t>
            </a:r>
            <a:r>
              <a:rPr lang="hi-IN" sz="2400" dirty="0" smtClean="0">
                <a:latin typeface="SutonnyOMJ" pitchFamily="2" charset="0"/>
              </a:rPr>
              <a:t>। </a:t>
            </a:r>
            <a:endParaRPr lang="en-US" sz="2400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endParaRPr lang="bn-IN" sz="2400" dirty="0" smtClean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endParaRPr lang="en-US" sz="2400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দুইটি পরস্পর বিপরীত রশ্মি তাদের সাধারণ প্রান্তবিন্দুতে যে কোণ উৎপন্ন করে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তাকে সরল কোণ বলে</a:t>
            </a:r>
            <a:r>
              <a:rPr lang="hi-IN" sz="3200" dirty="0" smtClean="0">
                <a:latin typeface="SutonnyOMJ" pitchFamily="2" charset="0"/>
              </a:rPr>
              <a:t>।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G:\Mostaq Book\math Pictures\96020 1.jpg"/>
          <p:cNvPicPr/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1447800" y="1447800"/>
            <a:ext cx="5334000" cy="62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:\Mostaq Book\math Pictures\96020 2.jpg"/>
          <p:cNvPicPr/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2971800" y="4114800"/>
            <a:ext cx="4267200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</TotalTime>
  <Words>1296</Words>
  <Application>Microsoft Office PowerPoint</Application>
  <PresentationFormat>On-screen Show (4:3)</PresentationFormat>
  <Paragraphs>111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Slide 1</vt:lpstr>
      <vt:lpstr>পরিচিতি</vt:lpstr>
      <vt:lpstr>আজকের পাঠ </vt:lpstr>
      <vt:lpstr>শিখনফল</vt:lpstr>
      <vt:lpstr>স্থান, তল, রেখা ও বিন্দু</vt:lpstr>
      <vt:lpstr>Slide 6</vt:lpstr>
      <vt:lpstr>বিন্দু, রেখা, তল সম্পর্কিত কয়েকটি প্রয়োজনীয় ধারণা বা স্বতঃসিদ্ধ</vt:lpstr>
      <vt:lpstr>Slide 8</vt:lpstr>
      <vt:lpstr>সরল কোণ </vt:lpstr>
      <vt:lpstr>সন্নিহিত কোণ</vt:lpstr>
      <vt:lpstr>লম্ব, সমকোণ </vt:lpstr>
      <vt:lpstr>পূরক কোণ</vt:lpstr>
      <vt:lpstr>সম্পূরক কোণ</vt:lpstr>
      <vt:lpstr>Slide 14</vt:lpstr>
      <vt:lpstr>বিপ্রতীপ কোণ</vt:lpstr>
      <vt:lpstr>বিপ্রতীপ কোণ</vt:lpstr>
      <vt:lpstr>Slide 17</vt:lpstr>
      <vt:lpstr>উপপাদ্য ১  একটি সরলরেখার একটি বিন্দুতে অপর একটি রশ্মি মিলিত হলে, যে দুইটি সন্নিহিত কোণ উৎপন্ন হয় তাদের সমষ্টি দুই সমকোণ। </vt:lpstr>
      <vt:lpstr>উপপাদ্য ২  দুইটি সরলরেখা পরস্পর ছেদ করলে, উৎপন্ন বিপ্রতীপ কোণগুলো পরস্পর সমান।</vt:lpstr>
      <vt:lpstr>সমান্তরাল রেখা </vt:lpstr>
      <vt:lpstr>কাজ</vt:lpstr>
      <vt:lpstr>বাড়ির কাজ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BUDS</dc:creator>
  <cp:lastModifiedBy>292459</cp:lastModifiedBy>
  <cp:revision>114</cp:revision>
  <dcterms:created xsi:type="dcterms:W3CDTF">2016-10-09T05:45:40Z</dcterms:created>
  <dcterms:modified xsi:type="dcterms:W3CDTF">2021-08-16T08:24:58Z</dcterms:modified>
</cp:coreProperties>
</file>