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8" r:id="rId5"/>
    <p:sldId id="277" r:id="rId6"/>
    <p:sldId id="264" r:id="rId7"/>
    <p:sldId id="258" r:id="rId8"/>
    <p:sldId id="259" r:id="rId9"/>
    <p:sldId id="260" r:id="rId10"/>
    <p:sldId id="265" r:id="rId11"/>
    <p:sldId id="261" r:id="rId12"/>
    <p:sldId id="262" r:id="rId13"/>
    <p:sldId id="263" r:id="rId14"/>
    <p:sldId id="266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FF00"/>
    <a:srgbClr val="FF0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7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8E55-E0BF-4D25-B8B1-8ABF5BD9FF6A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2816-0989-4728-A13B-C05FE4D8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8E55-E0BF-4D25-B8B1-8ABF5BD9FF6A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2816-0989-4728-A13B-C05FE4D8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8E55-E0BF-4D25-B8B1-8ABF5BD9FF6A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2816-0989-4728-A13B-C05FE4D8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8E55-E0BF-4D25-B8B1-8ABF5BD9FF6A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2816-0989-4728-A13B-C05FE4D8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8E55-E0BF-4D25-B8B1-8ABF5BD9FF6A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2816-0989-4728-A13B-C05FE4D8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8E55-E0BF-4D25-B8B1-8ABF5BD9FF6A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2816-0989-4728-A13B-C05FE4D8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8E55-E0BF-4D25-B8B1-8ABF5BD9FF6A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2816-0989-4728-A13B-C05FE4D8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8E55-E0BF-4D25-B8B1-8ABF5BD9FF6A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2816-0989-4728-A13B-C05FE4D8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8E55-E0BF-4D25-B8B1-8ABF5BD9FF6A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2816-0989-4728-A13B-C05FE4D8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8E55-E0BF-4D25-B8B1-8ABF5BD9FF6A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2816-0989-4728-A13B-C05FE4D8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8E55-E0BF-4D25-B8B1-8ABF5BD9FF6A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2816-0989-4728-A13B-C05FE4D8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58E55-E0BF-4D25-B8B1-8ABF5BD9FF6A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C2816-0989-4728-A13B-C05FE4D80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153400" cy="22098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স্বাগতম</a:t>
            </a:r>
            <a:endParaRPr lang="en-US" sz="13800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82000" cy="6096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IN" sz="60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কোণভেদে ত্রিভুজকে তিনটিভাগে ভাগ করা যায়</a:t>
            </a:r>
            <a:r>
              <a:rPr lang="en-US" sz="60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: </a:t>
            </a:r>
          </a:p>
          <a:p>
            <a:pPr>
              <a:buFont typeface="Wingdings" pitchFamily="2" charset="2"/>
              <a:buChar char="v"/>
            </a:pPr>
            <a:r>
              <a:rPr lang="bn-IN" sz="6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সূক্ষ্মকোণী</a:t>
            </a:r>
            <a:r>
              <a:rPr lang="en-US" sz="6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bn-IN" sz="6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সমকোণী</a:t>
            </a:r>
            <a:r>
              <a:rPr lang="en-US" sz="6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bn-IN" sz="6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স্থূলকোণী</a:t>
            </a:r>
            <a:endParaRPr lang="en-US" sz="6000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7200" b="1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সূক্ষ্মকোণী ত্রিভুজ</a:t>
            </a:r>
            <a:endParaRPr lang="en-US" sz="7200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352800"/>
            <a:ext cx="8763000" cy="3276600"/>
          </a:xfrm>
          <a:ln>
            <a:solidFill>
              <a:srgbClr val="FFF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যে ত্রিভুজের প্রত্যেকটি কোণ সূক্ষ্মকোণ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তা সূক্ষ্মকোণী ত্রিভুজ</a:t>
            </a:r>
            <a:r>
              <a:rPr lang="hi-IN" sz="4000" dirty="0" smtClean="0">
                <a:latin typeface="SutonnyOMJ" pitchFamily="2" charset="0"/>
              </a:rPr>
              <a:t>।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চাঁদার সাহায্যে কোণগুলো মেপে দেখি যে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, ABC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ত্রিভুজের 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∠BAC, ∠ABC, ∠BCA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কোণ তিনটি প্রত্যেকে সূক্ষ্মকোণ</a:t>
            </a:r>
            <a:r>
              <a:rPr lang="hi-IN" sz="4000" dirty="0" smtClean="0">
                <a:latin typeface="SutonnyOMJ" pitchFamily="2" charset="0"/>
              </a:rPr>
              <a:t>।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অর্থাৎ প্রত্যেকটি কোণের পরিমাপ ৯০</a:t>
            </a:r>
            <a:r>
              <a:rPr lang="bn-IN" sz="4000" baseline="30000" dirty="0" smtClean="0">
                <a:latin typeface="SutonnyOMJ" pitchFamily="2" charset="0"/>
                <a:cs typeface="SutonnyOMJ" pitchFamily="2" charset="0"/>
              </a:rPr>
              <a:t>০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অপেক্ষা কম</a:t>
            </a:r>
            <a:r>
              <a:rPr lang="hi-IN" sz="4000" dirty="0" smtClean="0">
                <a:latin typeface="SutonnyOMJ" pitchFamily="2" charset="0"/>
              </a:rPr>
              <a:t>।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ABC </a:t>
            </a:r>
            <a:r>
              <a:rPr lang="bn-IN" sz="4000" b="1" dirty="0" smtClean="0">
                <a:latin typeface="SutonnyOMJ" pitchFamily="2" charset="0"/>
                <a:cs typeface="SutonnyOMJ" pitchFamily="2" charset="0"/>
              </a:rPr>
              <a:t>একটি সূক্ষ্মকোণী ত্রিভুজ</a:t>
            </a:r>
            <a:r>
              <a:rPr lang="hi-IN" sz="4000" b="1" dirty="0" smtClean="0">
                <a:latin typeface="SutonnyOMJ" pitchFamily="2" charset="0"/>
              </a:rPr>
              <a:t>। </a:t>
            </a:r>
            <a:endParaRPr lang="en-US" sz="4000" b="1" dirty="0" smtClean="0">
              <a:latin typeface="SutonnyOMJ" pitchFamily="2" charset="0"/>
              <a:cs typeface="SutonnyOMJ" pitchFamily="2" charset="0"/>
            </a:endParaRPr>
          </a:p>
          <a:p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G:\Mostaq Book\math Pictures\103027.jpg"/>
          <p:cNvPicPr/>
          <p:nvPr/>
        </p:nvPicPr>
        <p:blipFill>
          <a:blip r:embed="rId2">
            <a:lum contrast="30000"/>
          </a:blip>
          <a:srcRect b="55424"/>
          <a:stretch>
            <a:fillRect/>
          </a:stretch>
        </p:blipFill>
        <p:spPr bwMode="auto">
          <a:xfrm>
            <a:off x="2362200" y="1447800"/>
            <a:ext cx="4495800" cy="1752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7200" b="1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সমকোণী ত্রিভুজ</a:t>
            </a:r>
            <a:endParaRPr lang="en-US" sz="7200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200400"/>
            <a:ext cx="8763000" cy="3429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DEF </a:t>
            </a:r>
            <a:r>
              <a:rPr lang="bn-IN" sz="4400" dirty="0" smtClean="0">
                <a:latin typeface="SutonnyOMJ" pitchFamily="2" charset="0"/>
                <a:cs typeface="SutonnyOMJ" pitchFamily="2" charset="0"/>
              </a:rPr>
              <a:t>ত্রিভুজে 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∠DFE </a:t>
            </a:r>
            <a:r>
              <a:rPr lang="bn-IN" sz="4400" dirty="0" smtClean="0">
                <a:latin typeface="SutonnyOMJ" pitchFamily="2" charset="0"/>
                <a:cs typeface="SutonnyOMJ" pitchFamily="2" charset="0"/>
              </a:rPr>
              <a:t>একটি সমকোণ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bn-IN" sz="4400" dirty="0" smtClean="0">
                <a:latin typeface="SutonnyOMJ" pitchFamily="2" charset="0"/>
                <a:cs typeface="SutonnyOMJ" pitchFamily="2" charset="0"/>
              </a:rPr>
              <a:t>অপর কোণ দুইটি 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∠DEF </a:t>
            </a:r>
            <a:r>
              <a:rPr lang="bn-IN" sz="4400" dirty="0" smtClean="0">
                <a:latin typeface="SutonnyOMJ" pitchFamily="2" charset="0"/>
                <a:cs typeface="SutonnyOMJ" pitchFamily="2" charset="0"/>
              </a:rPr>
              <a:t>ও 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∠EDF </a:t>
            </a:r>
            <a:r>
              <a:rPr lang="bn-IN" sz="4400" dirty="0" smtClean="0">
                <a:latin typeface="SutonnyOMJ" pitchFamily="2" charset="0"/>
                <a:cs typeface="SutonnyOMJ" pitchFamily="2" charset="0"/>
              </a:rPr>
              <a:t>প্রত্যেকে সূক্ষ্মকোণ</a:t>
            </a:r>
            <a:r>
              <a:rPr lang="hi-IN" sz="4400" dirty="0" smtClean="0">
                <a:latin typeface="SutonnyOMJ" pitchFamily="2" charset="0"/>
              </a:rPr>
              <a:t>। </a:t>
            </a:r>
            <a:r>
              <a:rPr lang="bn-IN" sz="4400" dirty="0" smtClean="0">
                <a:latin typeface="SutonnyOMJ" pitchFamily="2" charset="0"/>
                <a:cs typeface="SutonnyOMJ" pitchFamily="2" charset="0"/>
              </a:rPr>
              <a:t>আমরা বলি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, DEF </a:t>
            </a:r>
            <a:r>
              <a:rPr lang="bn-IN" sz="4400" dirty="0" smtClean="0">
                <a:latin typeface="SutonnyOMJ" pitchFamily="2" charset="0"/>
                <a:cs typeface="SutonnyOMJ" pitchFamily="2" charset="0"/>
              </a:rPr>
              <a:t>একটি সমকোণী ত্রিভুজ</a:t>
            </a:r>
            <a:r>
              <a:rPr lang="hi-IN" sz="4400" dirty="0" smtClean="0">
                <a:latin typeface="SutonnyOMJ" pitchFamily="2" charset="0"/>
              </a:rPr>
              <a:t>। </a:t>
            </a:r>
            <a:endParaRPr lang="en-US" sz="44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4400" b="1" dirty="0" smtClean="0">
                <a:latin typeface="SutonnyOMJ" pitchFamily="2" charset="0"/>
                <a:cs typeface="SutonnyOMJ" pitchFamily="2" charset="0"/>
              </a:rPr>
              <a:t>যে ত্রিভুজের একটি কোণ সমকোণ</a:t>
            </a:r>
            <a:r>
              <a:rPr lang="en-US" sz="4400" b="1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bn-IN" sz="4400" b="1" dirty="0" smtClean="0">
                <a:latin typeface="SutonnyOMJ" pitchFamily="2" charset="0"/>
                <a:cs typeface="SutonnyOMJ" pitchFamily="2" charset="0"/>
              </a:rPr>
              <a:t>তা সমকোণী ত্রিভুজ</a:t>
            </a:r>
            <a:r>
              <a:rPr lang="hi-IN" sz="4400" b="1" dirty="0" smtClean="0">
                <a:latin typeface="SutonnyOMJ" pitchFamily="2" charset="0"/>
              </a:rPr>
              <a:t>। </a:t>
            </a:r>
            <a:endParaRPr lang="en-US" sz="4400" b="1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G:\Mostaq Book\math Pictures\103027.jpg"/>
          <p:cNvPicPr/>
          <p:nvPr/>
        </p:nvPicPr>
        <p:blipFill>
          <a:blip r:embed="rId2">
            <a:lum contrast="30000"/>
          </a:blip>
          <a:srcRect t="52712"/>
          <a:stretch>
            <a:fillRect/>
          </a:stretch>
        </p:blipFill>
        <p:spPr bwMode="auto">
          <a:xfrm>
            <a:off x="2819400" y="1447800"/>
            <a:ext cx="3810000" cy="1676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7200" b="1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স্থূলকোণী ত্রিভুজ</a:t>
            </a:r>
            <a:endParaRPr lang="en-US" sz="7200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505200"/>
            <a:ext cx="8763000" cy="31543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GHK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ত্রিভুজে 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∠GKH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একটি স্থূলকোণ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অপর কোণ দুইটি 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∠GHK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ও 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∠HGK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প্রত্যেকে সূক্ষ্মকোণ</a:t>
            </a:r>
            <a:r>
              <a:rPr lang="hi-IN" sz="4000" dirty="0" smtClean="0">
                <a:latin typeface="SutonnyOMJ" pitchFamily="2" charset="0"/>
              </a:rPr>
              <a:t>।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আমরা বলি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, GHK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একটি স্থূলকোণী ত্রিভুজ</a:t>
            </a:r>
            <a:r>
              <a:rPr lang="hi-IN" sz="4000" dirty="0" smtClean="0">
                <a:latin typeface="SutonnyOMJ" pitchFamily="2" charset="0"/>
              </a:rPr>
              <a:t>।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pPr>
              <a:buNone/>
            </a:pPr>
            <a:r>
              <a:rPr lang="bn-IN" sz="4000" b="1" dirty="0" smtClean="0">
                <a:latin typeface="SutonnyOMJ" pitchFamily="2" charset="0"/>
                <a:cs typeface="SutonnyOMJ" pitchFamily="2" charset="0"/>
              </a:rPr>
              <a:t>যে ত্রিভুজের একটি কোণ স্থূলকোণ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bn-IN" sz="4000" b="1" dirty="0" smtClean="0">
                <a:latin typeface="SutonnyOMJ" pitchFamily="2" charset="0"/>
                <a:cs typeface="SutonnyOMJ" pitchFamily="2" charset="0"/>
              </a:rPr>
              <a:t>তা স্থূলকোণী ত্রিভুজ</a:t>
            </a:r>
            <a:r>
              <a:rPr lang="hi-IN" sz="4000" b="1" dirty="0" smtClean="0">
                <a:latin typeface="SutonnyOMJ" pitchFamily="2" charset="0"/>
              </a:rPr>
              <a:t>।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</a:p>
        </p:txBody>
      </p:sp>
      <p:pic>
        <p:nvPicPr>
          <p:cNvPr id="4" name="Picture 3" descr="G:\Mostaq Book\math Pictures\105028 1.jpg"/>
          <p:cNvPicPr/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2057400" y="1447800"/>
            <a:ext cx="5486400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2484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bn-IN" sz="6000" dirty="0" smtClean="0">
                <a:latin typeface="SutonnyOMJ" pitchFamily="2" charset="0"/>
                <a:cs typeface="SutonnyOMJ" pitchFamily="2" charset="0"/>
              </a:rPr>
              <a:t>সূক্ষ্মকোণী ত্রিভুজের তিনটি কোণই সূক্ষ্মকোণ</a:t>
            </a:r>
            <a:r>
              <a:rPr lang="hi-IN" sz="6000" dirty="0" smtClean="0">
                <a:latin typeface="SutonnyOMJ" pitchFamily="2" charset="0"/>
              </a:rPr>
              <a:t>।</a:t>
            </a:r>
            <a:endParaRPr lang="en-US" sz="6000" dirty="0" smtClean="0">
              <a:latin typeface="SutonnyOMJ" pitchFamily="2" charset="0"/>
              <a:cs typeface="SutonnyOMJ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bn-IN" sz="6000" dirty="0" smtClean="0">
                <a:latin typeface="SutonnyOMJ" pitchFamily="2" charset="0"/>
                <a:cs typeface="SutonnyOMJ" pitchFamily="2" charset="0"/>
              </a:rPr>
              <a:t>সমকোণী ত্রিভুজের শুধু একটি কোণ সমকোণ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; </a:t>
            </a:r>
            <a:r>
              <a:rPr lang="bn-IN" sz="6000" dirty="0" smtClean="0">
                <a:latin typeface="SutonnyOMJ" pitchFamily="2" charset="0"/>
                <a:cs typeface="SutonnyOMJ" pitchFamily="2" charset="0"/>
              </a:rPr>
              <a:t>অপর দুইটি কোণ সূক্ষ্মকোণ</a:t>
            </a:r>
            <a:r>
              <a:rPr lang="hi-IN" sz="6000" dirty="0" smtClean="0">
                <a:latin typeface="SutonnyOMJ" pitchFamily="2" charset="0"/>
              </a:rPr>
              <a:t>।</a:t>
            </a:r>
            <a:endParaRPr lang="en-US" sz="6000" dirty="0" smtClean="0">
              <a:latin typeface="SutonnyOMJ" pitchFamily="2" charset="0"/>
              <a:cs typeface="SutonnyOMJ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bn-IN" sz="6000" dirty="0" smtClean="0">
                <a:latin typeface="SutonnyOMJ" pitchFamily="2" charset="0"/>
                <a:cs typeface="SutonnyOMJ" pitchFamily="2" charset="0"/>
              </a:rPr>
              <a:t>স্থূলকোণী ত্রিভুজের শুধু একটি কোণ স্থূলকোণ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; </a:t>
            </a:r>
            <a:r>
              <a:rPr lang="bn-IN" sz="6000" dirty="0" smtClean="0">
                <a:latin typeface="SutonnyOMJ" pitchFamily="2" charset="0"/>
                <a:cs typeface="SutonnyOMJ" pitchFamily="2" charset="0"/>
              </a:rPr>
              <a:t>অপর দুইটি কোণ সূক্ষ্মকোণ</a:t>
            </a:r>
            <a:r>
              <a:rPr lang="hi-IN" sz="6000" dirty="0" smtClean="0">
                <a:latin typeface="SutonnyOMJ" pitchFamily="2" charset="0"/>
              </a:rPr>
              <a:t>।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কাজ</a:t>
            </a:r>
            <a:endParaRPr lang="en-US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IN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অনুমান করে একটি সূক্ষ্মকোণী, একটি স্থূলকোণী ও একটি সমকোণী ত্রিভুজ আঁক।</a:t>
            </a:r>
          </a:p>
          <a:p>
            <a:pPr algn="ctr">
              <a:buNone/>
            </a:pPr>
            <a:r>
              <a:rPr lang="bn-IN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(ক) প্রতিক্ষেত্রে বাহু তিনটির দৈর্ঘ্য মাপ এবং খাতায় লেখ।</a:t>
            </a:r>
            <a:br>
              <a:rPr lang="bn-IN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</a:br>
            <a:r>
              <a:rPr lang="bn-IN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(খ) প্রতিক্ষেত্রে কোণ তিনটি পরিমাপ কর এবং খাতায় লেখা দেখে কোণ তিনটির পরিমাপের যোগফল সবক্ষেত্রে একই বলে মনে হয় কিনা বল।</a:t>
            </a:r>
          </a:p>
          <a:p>
            <a:pPr algn="ctr"/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বাড়ির কাজ</a:t>
            </a:r>
            <a:endParaRPr lang="en-US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IN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কয়েকটি সমকোণী ত্রিভুজ আঁক। প্রতিক্ষেত্রে সমকোণ ছাড়া অন্য দুইটি কোণ মাপ এবং এদের পরিমাপের যোগফল নির্ণয় কর। প্রতি ক্ষেত্রে ত্রিভুজের তিনটি কোণের সমষ্টি কত?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153400" cy="22098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ধন্যবাদ</a:t>
            </a:r>
            <a:endParaRPr lang="en-US" sz="13800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bn-IN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পরিচিতি</a:t>
            </a:r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381000" y="2125663"/>
            <a:ext cx="3505200" cy="4046537"/>
          </a:xfrm>
          <a:prstGeom prst="vertic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0655" y="2111514"/>
            <a:ext cx="2549236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bn-BD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শিক্ষক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56210" y="4487864"/>
            <a:ext cx="261296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n-BD" sz="28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শামীমা আক্তার আশা</a:t>
            </a:r>
          </a:p>
          <a:p>
            <a:pPr algn="ctr"/>
            <a:r>
              <a:rPr lang="bn-BD" sz="20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সহকারী শিক্ষক</a:t>
            </a:r>
          </a:p>
          <a:p>
            <a:pPr algn="ctr"/>
            <a:r>
              <a:rPr lang="bn-BD" sz="20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প্রাণ-আরএফএল পাবলিক স্কুল</a:t>
            </a:r>
          </a:p>
          <a:p>
            <a:pPr algn="r"/>
            <a:r>
              <a:rPr lang="bn-BD" sz="20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শায়েস্তাগঞ্জ, হবিগঞ্জ </a:t>
            </a:r>
            <a:endParaRPr lang="en-US" sz="2000" b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Vertical Scroll 8"/>
          <p:cNvSpPr/>
          <p:nvPr/>
        </p:nvSpPr>
        <p:spPr>
          <a:xfrm flipH="1">
            <a:off x="4953000" y="2125663"/>
            <a:ext cx="3505200" cy="4046537"/>
          </a:xfrm>
          <a:prstGeom prst="vertic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5271654" y="2111514"/>
            <a:ext cx="2549236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bn-BD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পাঠ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 flipH="1">
            <a:off x="5428210" y="3192463"/>
            <a:ext cx="261296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24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শ্রেণিঃ ষষ্ঠ</a:t>
            </a:r>
          </a:p>
          <a:p>
            <a:pPr algn="ctr">
              <a:lnSpc>
                <a:spcPct val="150000"/>
              </a:lnSpc>
            </a:pPr>
            <a:r>
              <a:rPr lang="bn-BD" sz="24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বিষয়ঃ </a:t>
            </a:r>
            <a:r>
              <a:rPr lang="bn-IN" sz="24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গণিত</a:t>
            </a:r>
            <a:endParaRPr lang="bn-BD" sz="2400" b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bn-BD" sz="24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অধ্যায়ঃ </a:t>
            </a:r>
            <a:r>
              <a:rPr lang="bn-IN" sz="24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৬.২</a:t>
            </a:r>
            <a:endParaRPr lang="bn-BD" sz="2400" b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bn-BD" sz="24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সময়ঃ </a:t>
            </a:r>
            <a:r>
              <a:rPr lang="bn-BD" sz="24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৪০ মিনিট</a:t>
            </a:r>
          </a:p>
        </p:txBody>
      </p:sp>
      <p:pic>
        <p:nvPicPr>
          <p:cNvPr id="12" name="Picture 11" descr="20191124_142108_20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5577" y="2735263"/>
            <a:ext cx="1559602" cy="155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আজকের পাঠ </a:t>
            </a:r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600200"/>
            <a:ext cx="9144000" cy="472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ctr">
            <a:noAutofit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bn-IN" sz="28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ত্রিভুজ</a:t>
            </a:r>
            <a:endParaRPr lang="bn-IN" sz="857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শিখনফল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2057400"/>
            <a:ext cx="8686800" cy="4572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ctr">
              <a:defRPr/>
            </a:pPr>
            <a:r>
              <a:rPr lang="bn-IN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এই পাঠ শেষে </a:t>
            </a:r>
            <a:r>
              <a:rPr lang="bn-IN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শিক্ষার্থীরা-</a:t>
            </a:r>
            <a:endParaRPr lang="bn-IN" sz="4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bn-IN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bn-IN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ত্রিভুজ কী </a:t>
            </a:r>
            <a:r>
              <a:rPr lang="bn-BD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ব্যাখ্যা </a:t>
            </a:r>
            <a:r>
              <a:rPr lang="bn-BD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করতে পারবে।</a:t>
            </a:r>
          </a:p>
          <a:p>
            <a:pPr marL="342900" lvl="0" indent="-342900" algn="ctr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bn-IN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OMJ" pitchFamily="2" charset="0"/>
                <a:cs typeface="SutonnyOMJ" pitchFamily="2" charset="0"/>
                <a:sym typeface="Webdings"/>
              </a:rPr>
              <a:t> </a:t>
            </a:r>
            <a:r>
              <a:rPr lang="bn-IN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OMJ" pitchFamily="2" charset="0"/>
                <a:cs typeface="SutonnyOMJ" pitchFamily="2" charset="0"/>
                <a:sym typeface="Webdings"/>
              </a:rPr>
              <a:t>বিভিন্ন প্রকার ত্রিভুজের নাম জানতে পারবে।</a:t>
            </a:r>
            <a:endParaRPr lang="en-US" sz="4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pPr marL="342900" lvl="0" indent="-342900" algn="ctr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bn-IN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OMJ" pitchFamily="2" charset="0"/>
                <a:cs typeface="SutonnyOMJ" pitchFamily="2" charset="0"/>
                <a:sym typeface="Webdings"/>
              </a:rPr>
              <a:t> সমবাহু, সমদ্বিবাহু ও বিষমবাহু ত্রিভুজ </a:t>
            </a:r>
            <a:r>
              <a:rPr lang="bn-BD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OMJ" pitchFamily="2" charset="0"/>
                <a:cs typeface="SutonnyOMJ" pitchFamily="2" charset="0"/>
                <a:sym typeface="Webdings"/>
              </a:rPr>
              <a:t>চিনতে </a:t>
            </a:r>
            <a:r>
              <a:rPr lang="bn-BD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OMJ" pitchFamily="2" charset="0"/>
                <a:cs typeface="SutonnyOMJ" pitchFamily="2" charset="0"/>
                <a:sym typeface="Webdings"/>
              </a:rPr>
              <a:t>ও ব্যাখ্যা </a:t>
            </a:r>
            <a:r>
              <a:rPr lang="bn-BD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করতে  পারবে। </a:t>
            </a:r>
            <a:endParaRPr lang="bn-IN" sz="4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bn-IN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OMJ" pitchFamily="2" charset="0"/>
                <a:cs typeface="SutonnyOMJ" pitchFamily="2" charset="0"/>
                <a:sym typeface="Webdings"/>
              </a:rPr>
              <a:t> সূক্ষ্মকোণী, সমকোণী ও স্থূলকোণী ত্রিভুজ </a:t>
            </a:r>
            <a:r>
              <a:rPr lang="bn-BD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OMJ" pitchFamily="2" charset="0"/>
                <a:cs typeface="SutonnyOMJ" pitchFamily="2" charset="0"/>
                <a:sym typeface="Webdings"/>
              </a:rPr>
              <a:t>চিনতে ও ব্যাখ্যা </a:t>
            </a:r>
            <a:r>
              <a:rPr lang="bn-BD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করতে  পারবে।</a:t>
            </a:r>
            <a:endParaRPr lang="en-US" sz="4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pPr algn="ctr">
              <a:defRPr/>
            </a:pPr>
            <a:endParaRPr lang="bn-IN" sz="4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ত্রিভুজ</a:t>
            </a:r>
            <a:r>
              <a:rPr lang="bn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bn-IN" dirty="0">
                <a:latin typeface="SutonnyOMJ" pitchFamily="2" charset="0"/>
                <a:cs typeface="SutonnyOMJ" pitchFamily="2" charset="0"/>
              </a:rPr>
              <a:t>তিনটি রেখাংশ দ্বারা আবদ্ধ চিত্র একটি ত্রিভুজ</a:t>
            </a:r>
            <a:r>
              <a:rPr lang="hi-IN" dirty="0">
                <a:latin typeface="SutonnyOMJ" pitchFamily="2" charset="0"/>
              </a:rPr>
              <a:t>। </a:t>
            </a:r>
            <a:r>
              <a:rPr lang="bn-IN" dirty="0">
                <a:latin typeface="SutonnyOMJ" pitchFamily="2" charset="0"/>
                <a:cs typeface="SutonnyOMJ" pitchFamily="2" charset="0"/>
              </a:rPr>
              <a:t>রেখাংশগুলোকে ত্রিভুজের বাহু বলে</a:t>
            </a:r>
            <a:r>
              <a:rPr lang="hi-IN" dirty="0">
                <a:latin typeface="SutonnyOMJ" pitchFamily="2" charset="0"/>
              </a:rPr>
              <a:t>। </a:t>
            </a:r>
            <a:r>
              <a:rPr lang="bn-IN" dirty="0">
                <a:latin typeface="SutonnyOMJ" pitchFamily="2" charset="0"/>
                <a:cs typeface="SutonnyOMJ" pitchFamily="2" charset="0"/>
              </a:rPr>
              <a:t>যেকোনো দুইটি বাহুর সাধারণ বিন্দুকে শীর্ষবিন্দু বলা হয়</a:t>
            </a:r>
            <a:r>
              <a:rPr lang="hi-IN" dirty="0">
                <a:latin typeface="SutonnyOMJ" pitchFamily="2" charset="0"/>
              </a:rPr>
              <a:t>। </a:t>
            </a:r>
            <a:r>
              <a:rPr lang="bn-IN" dirty="0">
                <a:latin typeface="SutonnyOMJ" pitchFamily="2" charset="0"/>
                <a:cs typeface="SutonnyOMJ" pitchFamily="2" charset="0"/>
              </a:rPr>
              <a:t>ত্রিভুজের যোকোনো দুইটি বাহু শীর্ষবিন্দুতে কোণ উৎপন্ন করে</a:t>
            </a:r>
            <a:r>
              <a:rPr lang="hi-IN" dirty="0">
                <a:latin typeface="SutonnyOMJ" pitchFamily="2" charset="0"/>
              </a:rPr>
              <a:t>। </a:t>
            </a:r>
            <a:r>
              <a:rPr lang="bn-IN" dirty="0">
                <a:latin typeface="SutonnyOMJ" pitchFamily="2" charset="0"/>
                <a:cs typeface="SutonnyOMJ" pitchFamily="2" charset="0"/>
              </a:rPr>
              <a:t>ত্রিভুজের তিনটি বাহু ও তিনটি কোণ রয়েছে</a:t>
            </a:r>
            <a:r>
              <a:rPr lang="hi-IN" dirty="0">
                <a:latin typeface="SutonnyOMJ" pitchFamily="2" charset="0"/>
              </a:rPr>
              <a:t>। </a:t>
            </a:r>
            <a:r>
              <a:rPr lang="bn-IN" dirty="0">
                <a:latin typeface="SutonnyOMJ" pitchFamily="2" charset="0"/>
                <a:cs typeface="SutonnyOMJ" pitchFamily="2" charset="0"/>
              </a:rPr>
              <a:t>ত্রিভুজের বাহু তিনটির দৈর্ঘ্যের সমষ্টিকে পরিসীমা বলে</a:t>
            </a:r>
            <a:r>
              <a:rPr lang="hi-IN" dirty="0">
                <a:latin typeface="SutonnyOMJ" pitchFamily="2" charset="0"/>
              </a:rPr>
              <a:t>। </a:t>
            </a:r>
            <a:r>
              <a:rPr lang="bn-IN" dirty="0">
                <a:latin typeface="SutonnyOMJ" pitchFamily="2" charset="0"/>
                <a:cs typeface="SutonnyOMJ" pitchFamily="2" charset="0"/>
              </a:rPr>
              <a:t>ত্রিভুজের বাহুগুলো দ্বারা সীমাবদ্ধক্ষেত্রকে ত্রিভুজক্ষেত্র বলে</a:t>
            </a:r>
            <a:r>
              <a:rPr lang="hi-IN" dirty="0">
                <a:latin typeface="SutonnyOMJ" pitchFamily="2" charset="0"/>
              </a:rPr>
              <a:t>। 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dirty="0">
              <a:latin typeface="SutonnyOMJ" pitchFamily="2" charset="0"/>
              <a:cs typeface="SutonnyOMJ" pitchFamily="2" charset="0"/>
            </a:endParaRPr>
          </a:p>
          <a:p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চিত্র</a:t>
            </a:r>
            <a:r>
              <a:rPr lang="en-US" sz="2800" dirty="0">
                <a:latin typeface="SutonnyOMJ" pitchFamily="2" charset="0"/>
                <a:cs typeface="SutonnyOMJ" pitchFamily="2" charset="0"/>
              </a:rPr>
              <a:t>, ABC </a:t>
            </a:r>
            <a:r>
              <a:rPr lang="bn-IN" sz="2800" dirty="0">
                <a:latin typeface="SutonnyOMJ" pitchFamily="2" charset="0"/>
                <a:cs typeface="SutonnyOMJ" pitchFamily="2" charset="0"/>
              </a:rPr>
              <a:t>একটি ত্রিভুজ</a:t>
            </a:r>
            <a:r>
              <a:rPr lang="hi-IN" sz="2800" dirty="0">
                <a:latin typeface="SutonnyOMJ" pitchFamily="2" charset="0"/>
              </a:rPr>
              <a:t>। </a:t>
            </a:r>
            <a:r>
              <a:rPr lang="en-US" sz="2800" dirty="0">
                <a:latin typeface="SutonnyOMJ" pitchFamily="2" charset="0"/>
                <a:cs typeface="SutonnyOMJ" pitchFamily="2" charset="0"/>
              </a:rPr>
              <a:t>A, B, C </a:t>
            </a:r>
            <a:r>
              <a:rPr lang="bn-IN" sz="2800" dirty="0">
                <a:latin typeface="SutonnyOMJ" pitchFamily="2" charset="0"/>
                <a:cs typeface="SutonnyOMJ" pitchFamily="2" charset="0"/>
              </a:rPr>
              <a:t>এর তিনটি শীর্ষবিন্দু</a:t>
            </a:r>
            <a:r>
              <a:rPr lang="hi-IN" sz="2800" dirty="0">
                <a:latin typeface="SutonnyOMJ" pitchFamily="2" charset="0"/>
              </a:rPr>
              <a:t>। </a:t>
            </a:r>
            <a:r>
              <a:rPr lang="en-US" sz="2800" dirty="0">
                <a:latin typeface="SutonnyOMJ" pitchFamily="2" charset="0"/>
                <a:cs typeface="SutonnyOMJ" pitchFamily="2" charset="0"/>
              </a:rPr>
              <a:t>AB, BC, CA </a:t>
            </a:r>
            <a:r>
              <a:rPr lang="bn-IN" sz="2800" dirty="0">
                <a:latin typeface="SutonnyOMJ" pitchFamily="2" charset="0"/>
                <a:cs typeface="SutonnyOMJ" pitchFamily="2" charset="0"/>
              </a:rPr>
              <a:t>এর তিনটি বাহু এবং </a:t>
            </a:r>
            <a:r>
              <a:rPr lang="en-US" sz="2800" dirty="0">
                <a:latin typeface="SutonnyOMJ" pitchFamily="2" charset="0"/>
                <a:cs typeface="SutonnyOMJ" pitchFamily="2" charset="0"/>
              </a:rPr>
              <a:t>∠BAC, ∠ABC, ∠BCA </a:t>
            </a:r>
            <a:r>
              <a:rPr lang="bn-IN" sz="2800" dirty="0">
                <a:latin typeface="SutonnyOMJ" pitchFamily="2" charset="0"/>
                <a:cs typeface="SutonnyOMJ" pitchFamily="2" charset="0"/>
              </a:rPr>
              <a:t>এর তিনটি কোণ</a:t>
            </a:r>
            <a:r>
              <a:rPr lang="hi-IN" sz="2800" dirty="0">
                <a:latin typeface="SutonnyOMJ" pitchFamily="2" charset="0"/>
              </a:rPr>
              <a:t>। </a:t>
            </a:r>
            <a:r>
              <a:rPr lang="en-US" sz="2800" dirty="0">
                <a:latin typeface="SutonnyOMJ" pitchFamily="2" charset="0"/>
                <a:cs typeface="SutonnyOMJ" pitchFamily="2" charset="0"/>
              </a:rPr>
              <a:t>AB, BC, CA </a:t>
            </a:r>
            <a:r>
              <a:rPr lang="bn-IN" sz="2800" dirty="0">
                <a:latin typeface="SutonnyOMJ" pitchFamily="2" charset="0"/>
                <a:cs typeface="SutonnyOMJ" pitchFamily="2" charset="0"/>
              </a:rPr>
              <a:t>বাহুর পরিমাপের যোগফল ত্রিভুজটির পরিসীমা</a:t>
            </a:r>
            <a:r>
              <a:rPr lang="hi-IN" sz="2800" dirty="0">
                <a:latin typeface="SutonnyOMJ" pitchFamily="2" charset="0"/>
              </a:rPr>
              <a:t>। </a:t>
            </a:r>
            <a:r>
              <a:rPr lang="bn-IN" sz="2800" dirty="0">
                <a:latin typeface="SutonnyOMJ" pitchFamily="2" charset="0"/>
                <a:cs typeface="SutonnyOMJ" pitchFamily="2" charset="0"/>
              </a:rPr>
              <a:t>বাহুভেদে ত্রিভুজ তিন প্রকার</a:t>
            </a:r>
            <a:r>
              <a:rPr lang="en-US" sz="2800" dirty="0">
                <a:latin typeface="SutonnyOMJ" pitchFamily="2" charset="0"/>
                <a:cs typeface="SutonnyOMJ" pitchFamily="2" charset="0"/>
              </a:rPr>
              <a:t> : </a:t>
            </a:r>
            <a:r>
              <a:rPr lang="bn-IN" sz="2800" dirty="0">
                <a:latin typeface="SutonnyOMJ" pitchFamily="2" charset="0"/>
                <a:cs typeface="SutonnyOMJ" pitchFamily="2" charset="0"/>
              </a:rPr>
              <a:t>সমবাহু</a:t>
            </a:r>
            <a:r>
              <a:rPr lang="en-US" sz="28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bn-IN" sz="2800" dirty="0">
                <a:latin typeface="SutonnyOMJ" pitchFamily="2" charset="0"/>
                <a:cs typeface="SutonnyOMJ" pitchFamily="2" charset="0"/>
              </a:rPr>
              <a:t>সমদ্বিবাহু</a:t>
            </a:r>
            <a:r>
              <a:rPr lang="en-US" sz="28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bn-IN" sz="2800" dirty="0">
                <a:latin typeface="SutonnyOMJ" pitchFamily="2" charset="0"/>
                <a:cs typeface="SutonnyOMJ" pitchFamily="2" charset="0"/>
              </a:rPr>
              <a:t>বিষমবাহু</a:t>
            </a:r>
            <a:r>
              <a:rPr lang="hi-IN" sz="2800" dirty="0">
                <a:latin typeface="SutonnyOMJ" pitchFamily="2" charset="0"/>
              </a:rPr>
              <a:t>।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  <a:p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G:\Mostaq Book\math Pictures\102026.jpg"/>
          <p:cNvPicPr/>
          <p:nvPr/>
        </p:nvPicPr>
        <p:blipFill>
          <a:blip r:embed="rId2">
            <a:lum bright="-10000" contrast="40000"/>
          </a:blip>
          <a:srcRect t="23328" b="58319"/>
          <a:stretch>
            <a:fillRect/>
          </a:stretch>
        </p:blipFill>
        <p:spPr bwMode="auto">
          <a:xfrm>
            <a:off x="3276600" y="3657600"/>
            <a:ext cx="4724400" cy="1219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382000" cy="5867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IN" sz="7200" dirty="0" smtClean="0">
                <a:solidFill>
                  <a:srgbClr val="0000CC"/>
                </a:solidFill>
                <a:latin typeface="SutonnyOMJ" pitchFamily="2" charset="0"/>
                <a:cs typeface="SutonnyOMJ" pitchFamily="2" charset="0"/>
              </a:rPr>
              <a:t>বাহুভেদে ত্রিভুজ তিন প্রকার</a:t>
            </a:r>
            <a:r>
              <a:rPr lang="en-US" sz="7200" dirty="0" smtClean="0">
                <a:solidFill>
                  <a:srgbClr val="0000CC"/>
                </a:solidFill>
                <a:latin typeface="SutonnyOMJ" pitchFamily="2" charset="0"/>
                <a:cs typeface="SutonnyOMJ" pitchFamily="2" charset="0"/>
              </a:rPr>
              <a:t> : </a:t>
            </a:r>
          </a:p>
          <a:p>
            <a:pPr>
              <a:buFont typeface="Wingdings" pitchFamily="2" charset="2"/>
              <a:buChar char="Ø"/>
            </a:pPr>
            <a:r>
              <a:rPr lang="bn-IN" sz="6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সমবাহু</a:t>
            </a:r>
            <a:r>
              <a:rPr lang="en-US" sz="6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, </a:t>
            </a:r>
          </a:p>
          <a:p>
            <a:pPr>
              <a:buFont typeface="Wingdings" pitchFamily="2" charset="2"/>
              <a:buChar char="Ø"/>
            </a:pPr>
            <a:r>
              <a:rPr lang="bn-IN" sz="6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সমদ্বিবাহু</a:t>
            </a:r>
            <a:r>
              <a:rPr lang="en-US" sz="6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, </a:t>
            </a:r>
          </a:p>
          <a:p>
            <a:pPr>
              <a:buFont typeface="Wingdings" pitchFamily="2" charset="2"/>
              <a:buChar char="Ø"/>
            </a:pPr>
            <a:r>
              <a:rPr lang="bn-IN" sz="6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বিষমবাহু</a:t>
            </a:r>
            <a:endParaRPr lang="en-US" sz="6000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7200" b="1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সমবাহু ত্রিভুজ</a:t>
            </a:r>
            <a:endParaRPr lang="en-US" sz="7200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0"/>
            <a:ext cx="8839200" cy="2895600"/>
          </a:xfrm>
          <a:ln>
            <a:solidFill>
              <a:srgbClr val="FFF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bn-IN" sz="4300" dirty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যে ত্রিভুজের তিনটি বাহু পরস্পর সমান তা সমবাহু ত্রিভুজ</a:t>
            </a:r>
            <a:r>
              <a:rPr lang="hi-IN" sz="4300" dirty="0">
                <a:solidFill>
                  <a:schemeClr val="bg1"/>
                </a:solidFill>
                <a:latin typeface="SutonnyOMJ" pitchFamily="2" charset="0"/>
              </a:rPr>
              <a:t>। </a:t>
            </a:r>
            <a:r>
              <a:rPr lang="bn-IN" sz="4300" dirty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রুলারের সাহায্যে পাশের চিত্রের </a:t>
            </a:r>
            <a:r>
              <a:rPr lang="en-US" sz="4300" dirty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ABC </a:t>
            </a:r>
            <a:r>
              <a:rPr lang="bn-IN" sz="4300" dirty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ত্রিভুজের বাহুগুলো মেপে দেখি যে</a:t>
            </a:r>
            <a:r>
              <a:rPr lang="en-US" sz="4300" dirty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, </a:t>
            </a:r>
            <a:r>
              <a:rPr lang="bn-IN" sz="4300" dirty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পরিমাপ </a:t>
            </a:r>
            <a:r>
              <a:rPr lang="en-US" sz="4300" dirty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AB = </a:t>
            </a:r>
            <a:r>
              <a:rPr lang="bn-IN" sz="4300" dirty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পরিমাপ</a:t>
            </a:r>
            <a:r>
              <a:rPr lang="en-US" sz="4300" dirty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BC = </a:t>
            </a:r>
            <a:r>
              <a:rPr lang="bn-IN" sz="4300" dirty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পরিমাপ</a:t>
            </a:r>
            <a:r>
              <a:rPr lang="en-US" sz="4300" dirty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CA </a:t>
            </a:r>
            <a:r>
              <a:rPr lang="bn-IN" sz="4300" dirty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অর্থাৎ বাহু তিনটির দৈর্ঘ্য সমান</a:t>
            </a:r>
            <a:r>
              <a:rPr lang="hi-IN" sz="4300" dirty="0">
                <a:solidFill>
                  <a:schemeClr val="bg1"/>
                </a:solidFill>
                <a:latin typeface="SutonnyOMJ" pitchFamily="2" charset="0"/>
              </a:rPr>
              <a:t>। </a:t>
            </a:r>
            <a:endParaRPr lang="en-US" sz="43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  <a:p>
            <a:pPr algn="ctr">
              <a:buNone/>
            </a:pPr>
            <a:r>
              <a:rPr lang="en-US" sz="43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ABC </a:t>
            </a:r>
            <a:r>
              <a:rPr lang="bn-IN" sz="4300" b="1" dirty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ত্রিভুজটি একটি সমবাহু ত্রিভুজ</a:t>
            </a:r>
            <a:r>
              <a:rPr lang="hi-IN" sz="4300" b="1" dirty="0" smtClean="0">
                <a:solidFill>
                  <a:schemeClr val="bg1"/>
                </a:solidFill>
                <a:latin typeface="SutonnyOMJ" pitchFamily="2" charset="0"/>
              </a:rPr>
              <a:t>।</a:t>
            </a:r>
            <a:endParaRPr lang="en-US" sz="4300" b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G:\Mostaq Book\math Pictures\102026.jpg"/>
          <p:cNvPicPr/>
          <p:nvPr/>
        </p:nvPicPr>
        <p:blipFill>
          <a:blip r:embed="rId2">
            <a:lum bright="-10000" contrast="40000"/>
          </a:blip>
          <a:srcRect l="15091" t="61843" r="6364" b="17016"/>
          <a:stretch>
            <a:fillRect/>
          </a:stretch>
        </p:blipFill>
        <p:spPr bwMode="auto">
          <a:xfrm>
            <a:off x="2286000" y="1600200"/>
            <a:ext cx="4191000" cy="2057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7200" b="1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সমদ্বিবাহু </a:t>
            </a:r>
            <a:r>
              <a:rPr lang="bn-IN" sz="7200" b="1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ত্রিভুজ</a:t>
            </a:r>
            <a:endParaRPr lang="en-US" sz="7200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276600"/>
            <a:ext cx="8839200" cy="3429000"/>
          </a:xfrm>
          <a:ln>
            <a:solidFill>
              <a:srgbClr val="FFF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n-IN" sz="4400" dirty="0">
                <a:latin typeface="SutonnyOMJ" pitchFamily="2" charset="0"/>
                <a:cs typeface="SutonnyOMJ" pitchFamily="2" charset="0"/>
              </a:rPr>
              <a:t>যে ত্রিভুজের দুইটি বাহু পরস্পর সমান তা সমদ্বিবাহী ত্রিভুজ</a:t>
            </a:r>
            <a:r>
              <a:rPr lang="hi-IN" sz="4400" dirty="0" smtClean="0">
                <a:latin typeface="SutonnyOMJ" pitchFamily="2" charset="0"/>
              </a:rPr>
              <a:t>।</a:t>
            </a:r>
            <a:r>
              <a:rPr lang="bn-IN" sz="4400" dirty="0" smtClean="0">
                <a:latin typeface="SutonnyOMJ" pitchFamily="2" charset="0"/>
                <a:cs typeface="SutonnyOMJ" pitchFamily="2" charset="0"/>
              </a:rPr>
              <a:t>রুলারের </a:t>
            </a:r>
            <a:r>
              <a:rPr lang="bn-IN" sz="4400" dirty="0">
                <a:latin typeface="SutonnyOMJ" pitchFamily="2" charset="0"/>
                <a:cs typeface="SutonnyOMJ" pitchFamily="2" charset="0"/>
              </a:rPr>
              <a:t>সাহায্যে পাশের চিত্রের </a:t>
            </a:r>
            <a:r>
              <a:rPr lang="en-US" sz="4400" dirty="0">
                <a:latin typeface="SutonnyOMJ" pitchFamily="2" charset="0"/>
                <a:cs typeface="SutonnyOMJ" pitchFamily="2" charset="0"/>
              </a:rPr>
              <a:t>ABC </a:t>
            </a:r>
            <a:r>
              <a:rPr lang="bn-IN" sz="4400" dirty="0">
                <a:latin typeface="SutonnyOMJ" pitchFamily="2" charset="0"/>
                <a:cs typeface="SutonnyOMJ" pitchFamily="2" charset="0"/>
              </a:rPr>
              <a:t>ত্রিভুজের বাহুগুলো মেপে দেখি যে</a:t>
            </a:r>
            <a:r>
              <a:rPr lang="en-US" sz="44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bn-IN" sz="4400" dirty="0">
                <a:latin typeface="SutonnyOMJ" pitchFamily="2" charset="0"/>
                <a:cs typeface="SutonnyOMJ" pitchFamily="2" charset="0"/>
              </a:rPr>
              <a:t>পরিমাপ 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AB=</a:t>
            </a:r>
            <a:r>
              <a:rPr lang="bn-IN" sz="4400" dirty="0" smtClean="0">
                <a:latin typeface="SutonnyOMJ" pitchFamily="2" charset="0"/>
                <a:cs typeface="SutonnyOMJ" pitchFamily="2" charset="0"/>
              </a:rPr>
              <a:t>পরিমাপ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>
                <a:latin typeface="SutonnyOMJ" pitchFamily="2" charset="0"/>
                <a:cs typeface="SutonnyOMJ" pitchFamily="2" charset="0"/>
              </a:rPr>
              <a:t>AC  </a:t>
            </a:r>
            <a:r>
              <a:rPr lang="bn-IN" sz="4400" dirty="0">
                <a:latin typeface="SutonnyOMJ" pitchFamily="2" charset="0"/>
                <a:cs typeface="SutonnyOMJ" pitchFamily="2" charset="0"/>
              </a:rPr>
              <a:t>পরিমাপ</a:t>
            </a:r>
            <a:r>
              <a:rPr lang="en-US" sz="4400" dirty="0">
                <a:latin typeface="SutonnyOMJ" pitchFamily="2" charset="0"/>
                <a:cs typeface="SutonnyOMJ" pitchFamily="2" charset="0"/>
              </a:rPr>
              <a:t> BC</a:t>
            </a:r>
            <a:r>
              <a:rPr lang="hi-IN" sz="4400" dirty="0" smtClean="0">
                <a:latin typeface="SutonnyOMJ" pitchFamily="2" charset="0"/>
              </a:rPr>
              <a:t>।</a:t>
            </a:r>
            <a:r>
              <a:rPr lang="bn-IN" sz="4400" dirty="0" smtClean="0">
                <a:latin typeface="SutonnyOMJ" pitchFamily="2" charset="0"/>
                <a:cs typeface="SutonnyOMJ" pitchFamily="2" charset="0"/>
              </a:rPr>
              <a:t>অর্থাৎ </a:t>
            </a:r>
            <a:r>
              <a:rPr lang="bn-IN" sz="4400" dirty="0">
                <a:latin typeface="SutonnyOMJ" pitchFamily="2" charset="0"/>
                <a:cs typeface="SutonnyOMJ" pitchFamily="2" charset="0"/>
              </a:rPr>
              <a:t>দুইটি বাহুর দৈর্ঘ্য সমান</a:t>
            </a:r>
            <a:r>
              <a:rPr lang="hi-IN" sz="4400" dirty="0">
                <a:latin typeface="SutonnyOMJ" pitchFamily="2" charset="0"/>
              </a:rPr>
              <a:t>। </a:t>
            </a:r>
            <a:endParaRPr lang="en-US" sz="4400" dirty="0" smtClean="0">
              <a:latin typeface="SutonnyOMJ" pitchFamily="2" charset="0"/>
              <a:cs typeface="SutonnyOMJ" pitchFamily="2" charset="0"/>
            </a:endParaRPr>
          </a:p>
          <a:p>
            <a:pPr algn="ctr">
              <a:buNone/>
            </a:pPr>
            <a:r>
              <a:rPr lang="en-US" sz="4400" b="1" dirty="0" smtClean="0">
                <a:latin typeface="SutonnyOMJ" pitchFamily="2" charset="0"/>
                <a:cs typeface="SutonnyOMJ" pitchFamily="2" charset="0"/>
              </a:rPr>
              <a:t>ABC </a:t>
            </a:r>
            <a:r>
              <a:rPr lang="bn-IN" sz="4400" b="1" dirty="0">
                <a:latin typeface="SutonnyOMJ" pitchFamily="2" charset="0"/>
                <a:cs typeface="SutonnyOMJ" pitchFamily="2" charset="0"/>
              </a:rPr>
              <a:t>ত্রিভুজটি একটি সমদ্বিবাহু ত্রিভুজ</a:t>
            </a:r>
            <a:r>
              <a:rPr lang="hi-IN" sz="4400" b="1" dirty="0">
                <a:latin typeface="SutonnyOMJ" pitchFamily="2" charset="0"/>
              </a:rPr>
              <a:t>। </a:t>
            </a:r>
            <a:endParaRPr lang="en-US" sz="4400" b="1" dirty="0">
              <a:latin typeface="SutonnyOMJ" pitchFamily="2" charset="0"/>
              <a:cs typeface="SutonnyOMJ" pitchFamily="2" charset="0"/>
            </a:endParaRPr>
          </a:p>
          <a:p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G:\Mostaq Book\math Pictures\102026.jpg"/>
          <p:cNvPicPr/>
          <p:nvPr/>
        </p:nvPicPr>
        <p:blipFill>
          <a:blip r:embed="rId2">
            <a:lum bright="-10000" contrast="40000"/>
          </a:blip>
          <a:srcRect l="23818" t="82984" r="12182" b="-2"/>
          <a:stretch>
            <a:fillRect/>
          </a:stretch>
        </p:blipFill>
        <p:spPr bwMode="auto">
          <a:xfrm>
            <a:off x="2438400" y="1600200"/>
            <a:ext cx="4038600" cy="15335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26523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7200" b="1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বিষমবাহু </a:t>
            </a:r>
            <a:r>
              <a:rPr lang="bn-IN" sz="7200" b="1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ত্রিভুজ</a:t>
            </a:r>
            <a:endParaRPr lang="en-US" sz="7200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657600"/>
            <a:ext cx="8839200" cy="3048000"/>
          </a:xfrm>
          <a:ln>
            <a:solidFill>
              <a:srgbClr val="FFF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n-IN" sz="4400" dirty="0">
                <a:latin typeface="SutonnyOMJ" pitchFamily="2" charset="0"/>
                <a:cs typeface="SutonnyOMJ" pitchFamily="2" charset="0"/>
              </a:rPr>
              <a:t>যে ত্রিভুজের তিনটি বাহুই অসমান তা বিষমবাহু ত্রিভুজ</a:t>
            </a:r>
            <a:r>
              <a:rPr lang="hi-IN" sz="4400" dirty="0" smtClean="0">
                <a:latin typeface="SutonnyOMJ" pitchFamily="2" charset="0"/>
              </a:rPr>
              <a:t>।</a:t>
            </a:r>
            <a:r>
              <a:rPr lang="bn-IN" sz="4400" dirty="0" smtClean="0">
                <a:latin typeface="SutonnyOMJ" pitchFamily="2" charset="0"/>
                <a:cs typeface="SutonnyOMJ" pitchFamily="2" charset="0"/>
              </a:rPr>
              <a:t>রুলারের </a:t>
            </a:r>
            <a:r>
              <a:rPr lang="bn-IN" sz="4400" dirty="0">
                <a:latin typeface="SutonnyOMJ" pitchFamily="2" charset="0"/>
                <a:cs typeface="SutonnyOMJ" pitchFamily="2" charset="0"/>
              </a:rPr>
              <a:t>সাহায্যে পাশের চিত্রের </a:t>
            </a:r>
            <a:r>
              <a:rPr lang="en-US" sz="4400" dirty="0">
                <a:latin typeface="SutonnyOMJ" pitchFamily="2" charset="0"/>
                <a:cs typeface="SutonnyOMJ" pitchFamily="2" charset="0"/>
              </a:rPr>
              <a:t>ABC </a:t>
            </a:r>
            <a:r>
              <a:rPr lang="bn-IN" sz="4400" dirty="0">
                <a:latin typeface="SutonnyOMJ" pitchFamily="2" charset="0"/>
                <a:cs typeface="SutonnyOMJ" pitchFamily="2" charset="0"/>
              </a:rPr>
              <a:t>ত্রিভুজের বাহুগুলো মেপে দেখি যে</a:t>
            </a:r>
            <a:r>
              <a:rPr lang="en-US" sz="4400" dirty="0">
                <a:latin typeface="SutonnyOMJ" pitchFamily="2" charset="0"/>
                <a:cs typeface="SutonnyOMJ" pitchFamily="2" charset="0"/>
              </a:rPr>
              <a:t>, AB,  BC,  CA </a:t>
            </a:r>
            <a:r>
              <a:rPr lang="bn-IN" sz="4400" dirty="0">
                <a:latin typeface="SutonnyOMJ" pitchFamily="2" charset="0"/>
                <a:cs typeface="SutonnyOMJ" pitchFamily="2" charset="0"/>
              </a:rPr>
              <a:t>পরিমাপগুলো পরস্পর অসমান</a:t>
            </a:r>
            <a:r>
              <a:rPr lang="hi-IN" sz="4400" dirty="0">
                <a:latin typeface="SutonnyOMJ" pitchFamily="2" charset="0"/>
              </a:rPr>
              <a:t>। </a:t>
            </a:r>
            <a:endParaRPr lang="en-US" sz="4400" dirty="0" smtClean="0">
              <a:latin typeface="SutonnyOMJ" pitchFamily="2" charset="0"/>
              <a:cs typeface="SutonnyOMJ" pitchFamily="2" charset="0"/>
            </a:endParaRPr>
          </a:p>
          <a:p>
            <a:pPr algn="ctr">
              <a:buNone/>
            </a:pPr>
            <a:r>
              <a:rPr lang="en-US" sz="4400" b="1" dirty="0" smtClean="0">
                <a:latin typeface="SutonnyOMJ" pitchFamily="2" charset="0"/>
                <a:cs typeface="SutonnyOMJ" pitchFamily="2" charset="0"/>
              </a:rPr>
              <a:t>ABC </a:t>
            </a:r>
            <a:r>
              <a:rPr lang="bn-IN" sz="4400" b="1" dirty="0">
                <a:latin typeface="SutonnyOMJ" pitchFamily="2" charset="0"/>
                <a:cs typeface="SutonnyOMJ" pitchFamily="2" charset="0"/>
              </a:rPr>
              <a:t>ত্রিভুজটি একটি বিষমবাহু ত্রিভুজ</a:t>
            </a:r>
            <a:r>
              <a:rPr lang="hi-IN" sz="4400" b="1" dirty="0">
                <a:latin typeface="SutonnyOMJ" pitchFamily="2" charset="0"/>
              </a:rPr>
              <a:t>।</a:t>
            </a:r>
            <a:endParaRPr lang="en-US" sz="4400" b="1" dirty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G:\Mostaq Book\math Pictures\103027 1.jpg"/>
          <p:cNvPicPr/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1752600" y="1600200"/>
            <a:ext cx="54864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539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পরিচিতি </vt:lpstr>
      <vt:lpstr>আজকের পাঠ  </vt:lpstr>
      <vt:lpstr>শিখনফল</vt:lpstr>
      <vt:lpstr>ত্রিভুজ </vt:lpstr>
      <vt:lpstr>Slide 6</vt:lpstr>
      <vt:lpstr>সমবাহু ত্রিভুজ</vt:lpstr>
      <vt:lpstr>সমদ্বিবাহু ত্রিভুজ</vt:lpstr>
      <vt:lpstr>বিষমবাহু ত্রিভুজ</vt:lpstr>
      <vt:lpstr>Slide 10</vt:lpstr>
      <vt:lpstr>সূক্ষ্মকোণী ত্রিভুজ</vt:lpstr>
      <vt:lpstr>সমকোণী ত্রিভুজ</vt:lpstr>
      <vt:lpstr>স্থূলকোণী ত্রিভুজ</vt:lpstr>
      <vt:lpstr>Slide 14</vt:lpstr>
      <vt:lpstr>কাজ</vt:lpstr>
      <vt:lpstr>বাড়ির কাজ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292459</cp:lastModifiedBy>
  <cp:revision>19</cp:revision>
  <dcterms:created xsi:type="dcterms:W3CDTF">2016-10-15T06:30:49Z</dcterms:created>
  <dcterms:modified xsi:type="dcterms:W3CDTF">2021-08-16T09:11:19Z</dcterms:modified>
</cp:coreProperties>
</file>