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19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5C98-A5A8-4D52-BEFC-01F449F19792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6C7E-81EE-46CF-B958-C0F3198B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77000" cy="2971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bn-IN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48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সম্পাদ্য ৩ </a:t>
            </a:r>
            <a:r>
              <a:rPr lang="hi-IN" sz="4800" b="1" dirty="0" smtClean="0">
                <a:solidFill>
                  <a:srgbClr val="C00000"/>
                </a:solidFill>
                <a:latin typeface="Shonar Bangla" pitchFamily="34" charset="0"/>
              </a:rPr>
              <a:t>। </a:t>
            </a:r>
            <a:r>
              <a:rPr lang="bn-IN" sz="48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একটি নির্দিষ্ট রেখাংশকে সমদ্বিখন্ডিত করতে হবে</a:t>
            </a:r>
            <a:endParaRPr lang="en-US" sz="48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5334000" cy="5181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মনে করি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, 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একটি নির্দিষ্ট রেখাংশ।একে সমদ্বিখন্ডিত করতে হবে।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নিচের ধাপগুলো অনুসরণ করি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:</a:t>
            </a:r>
          </a:p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১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. 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রেখাংশ আঁকি।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২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. A 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কে কেন্দ্র করে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এর অর্ধেকের বেশি ব্যাসার্ধ নিয়ে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এর দুই পাশে দুইটি বৃত্তচাপ আঁকি।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  <p:pic>
        <p:nvPicPr>
          <p:cNvPr id="7" name="Content Placeholder 6" descr="G:\Mostaq Book\math Pictures\112033.jpg"/>
          <p:cNvPicPr>
            <a:picLocks noGrp="1"/>
          </p:cNvPicPr>
          <p:nvPr>
            <p:ph sz="half" idx="2"/>
          </p:nvPr>
        </p:nvPicPr>
        <p:blipFill>
          <a:blip r:embed="rId2">
            <a:lum contrast="30000"/>
          </a:blip>
          <a:srcRect b="47363"/>
          <a:stretch>
            <a:fillRect/>
          </a:stretch>
        </p:blipFill>
        <p:spPr bwMode="auto">
          <a:xfrm>
            <a:off x="5715000" y="1600200"/>
            <a:ext cx="3222498" cy="502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5105400" cy="6172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৩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. 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কে কেন্দ্র করে একই ব্যাসার্ধ নিয়ে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এর উভয় পাশে দুইটি বৃত্তচাপ আঁকি। বৃত্তচাপগুলো পরস্পরকে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C 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ও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D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বিন্দুতে ছেদ করেছে।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৪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. C 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ও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D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যোগ করি।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CD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রেখাংশ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রেখাংশকে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O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বিন্দুতে ছেদ করে।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AB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রেখাংশ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O</a:t>
            </a:r>
            <a:r>
              <a:rPr lang="bn-IN" sz="4000" dirty="0" smtClean="0">
                <a:latin typeface="Shonar Bangla" pitchFamily="34" charset="0"/>
                <a:cs typeface="Shonar Bangla" pitchFamily="34" charset="0"/>
              </a:rPr>
              <a:t> বিন্দুতে সমদ্বিখন্ডিত হয়েছে। 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4" descr="G:\Mostaq Book\math Pictures\112033.jpg"/>
          <p:cNvPicPr>
            <a:picLocks noGrp="1"/>
          </p:cNvPicPr>
          <p:nvPr>
            <p:ph sz="half" idx="2"/>
          </p:nvPr>
        </p:nvPicPr>
        <p:blipFill>
          <a:blip r:embed="rId2">
            <a:lum contrast="30000"/>
          </a:blip>
          <a:srcRect t="52637"/>
          <a:stretch>
            <a:fillRect/>
          </a:stretch>
        </p:blipFill>
        <p:spPr bwMode="auto">
          <a:xfrm>
            <a:off x="5540502" y="381000"/>
            <a:ext cx="3374898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52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সম্পাদ্য ৬</a:t>
            </a:r>
            <a:r>
              <a:rPr lang="hi-IN" b="1" dirty="0" smtClean="0">
                <a:solidFill>
                  <a:srgbClr val="C00000"/>
                </a:solidFill>
                <a:latin typeface="Shonar Bangla" pitchFamily="34" charset="0"/>
              </a:rPr>
              <a:t>। </a:t>
            </a:r>
            <a:r>
              <a:rPr lang="bn-IN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চাঁদার সাহায্যে</a:t>
            </a:r>
            <a:r>
              <a:rPr lang="en-US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40 </a:t>
            </a:r>
            <a:r>
              <a:rPr lang="bn-IN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কোণ আঁকতে হবে</a:t>
            </a:r>
            <a:r>
              <a:rPr lang="hi-IN" b="1" dirty="0" smtClean="0">
                <a:solidFill>
                  <a:srgbClr val="C00000"/>
                </a:solidFill>
                <a:latin typeface="Shonar Bangla" pitchFamily="34" charset="0"/>
              </a:rPr>
              <a:t>।</a:t>
            </a:r>
            <a:endParaRPr lang="en-US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5410200" cy="5181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নিচের ধাপগুলো অনুসরণ করে চাঁদার সাহায্যে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40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কোণ আঁকা যায়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১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যেকোনো রশ্মি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AB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আঁকি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২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চাঁদার কেন্দ্র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A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বিন্দুতে বসাই এবং এর সরল ধার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AB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বরাবর বসাই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৩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ডানদিক থেকে চাঁদার স্কেলে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40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নির্দেশক দাগের উপরে একটি বিন্দু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C 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চিহ্নিত করি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৪</a:t>
            </a:r>
            <a:r>
              <a:rPr lang="hi-IN" sz="3200" dirty="0" smtClean="0">
                <a:latin typeface="Shonar Bangla" pitchFamily="34" charset="0"/>
              </a:rPr>
              <a:t>।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চাঁদাটি সরিয়ে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AC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রশ্মি আঁকি</a:t>
            </a:r>
            <a:r>
              <a:rPr lang="hi-IN" sz="3200" dirty="0" smtClean="0">
                <a:latin typeface="Shonar Bangla" pitchFamily="34" charset="0"/>
              </a:rPr>
              <a:t>।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∠BAC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কোণের পরিমাণ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40</a:t>
            </a:r>
            <a:r>
              <a:rPr lang="hi-IN" sz="3200" dirty="0" smtClean="0">
                <a:latin typeface="Shonar Bangla" pitchFamily="34" charset="0"/>
              </a:rPr>
              <a:t>।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7" name="Content Placeholder 6" descr="G:\Mostaq Book\math Pictures\115036.jpg"/>
          <p:cNvPicPr>
            <a:picLocks noGrp="1"/>
          </p:cNvPicPr>
          <p:nvPr>
            <p:ph sz="half" idx="2"/>
          </p:nvPr>
        </p:nvPicPr>
        <p:blipFill>
          <a:blip r:embed="rId2">
            <a:lum bright="10000" contrast="20000"/>
          </a:blip>
          <a:srcRect t="57243"/>
          <a:stretch>
            <a:fillRect/>
          </a:stretch>
        </p:blipFill>
        <p:spPr bwMode="auto">
          <a:xfrm>
            <a:off x="5715000" y="1600200"/>
            <a:ext cx="3276600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latin typeface="Shonar Bangla" pitchFamily="34" charset="0"/>
                <a:cs typeface="Shonar Bangla" pitchFamily="34" charset="0"/>
              </a:rPr>
              <a:t>কাজ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রুলারের সাহায্যে 6 সেমি দৈর্ঘ্যের একটি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রেখাংশ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 আঁক। রুলার ও কম্পাসের </a:t>
            </a:r>
            <a:endParaRPr lang="bn-IN" sz="4800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 এই রেখাংশকে সমদ্বিখন্ডিত কর। দ্বিখন্ডিত রেখাংশ দুইটি মেপে দেখ তারা সমান হয়েছে কি না।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latin typeface="Shonar Bangla" pitchFamily="34" charset="0"/>
                <a:cs typeface="Shonar Bangla" pitchFamily="34" charset="0"/>
              </a:rPr>
              <a:t>বাড়ির কাজ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AB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সরলরেখার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C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বিন্দুতে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CD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লম্ব আঁক। আবার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CD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রেখার উপর একটি বিন্দু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E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লও। এবার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E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বিন্দুতে </a:t>
            </a:r>
            <a:r>
              <a:rPr lang="en-US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CD 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রেখার উপর লম্ব আঁক।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77000" cy="2971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bn-IN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1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r>
              <a:rPr lang="bn-IN" sz="7200" b="1" dirty="0" smtClean="0">
                <a:latin typeface="Shonar Bangla" pitchFamily="34" charset="0"/>
                <a:cs typeface="Shonar Bangla" pitchFamily="34" charset="0"/>
              </a:rPr>
              <a:t>পরিচিতি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52400" y="1592520"/>
            <a:ext cx="4191000" cy="4572000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578114"/>
            <a:ext cx="3048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BD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শিক্ষক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954720"/>
            <a:ext cx="3124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শামীমা আক্তার আশা</a:t>
            </a:r>
          </a:p>
          <a:p>
            <a:pPr algn="ctr"/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সহকারী শিক্ষক</a:t>
            </a:r>
          </a:p>
          <a:p>
            <a:pPr algn="ctr"/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প্রাণ-আরএফএল পাবলিক স্কুল</a:t>
            </a:r>
          </a:p>
          <a:p>
            <a:pPr algn="r"/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শায়েস্তাগঞ্জ, হবিগঞ্জ </a:t>
            </a:r>
            <a:endParaRPr lang="en-US" sz="24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Vertical Scroll 9"/>
          <p:cNvSpPr/>
          <p:nvPr/>
        </p:nvSpPr>
        <p:spPr>
          <a:xfrm flipH="1">
            <a:off x="4724400" y="1592520"/>
            <a:ext cx="4191000" cy="4572000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5105400" y="1578114"/>
            <a:ext cx="3048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BD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পাঠ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257800" y="265932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শ্রেণিঃ ষষ্ঠ</a:t>
            </a: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বিষয়ঃ </a:t>
            </a:r>
            <a:r>
              <a:rPr lang="bn-IN" sz="24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গণিত</a:t>
            </a:r>
            <a:endParaRPr lang="bn-BD" sz="24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অধ্যায়ঃ </a:t>
            </a:r>
            <a:r>
              <a:rPr lang="bn-IN" sz="24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সপ্তম</a:t>
            </a:r>
            <a:endParaRPr lang="bn-BD" sz="24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সময়ঃ ৪০ মিনিট</a:t>
            </a:r>
          </a:p>
        </p:txBody>
      </p:sp>
      <p:pic>
        <p:nvPicPr>
          <p:cNvPr id="13" name="Picture 12" descr="20191124_142108_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028" y="2202120"/>
            <a:ext cx="1761744" cy="17570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আজকের পাঠ</a:t>
            </a:r>
            <a:r>
              <a:rPr lang="bn-IN" sz="7200" b="1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2296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1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ব্যবহারিক জ্যামিতি</a:t>
            </a:r>
            <a:endParaRPr lang="en-US" sz="1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latin typeface="Shonar Bangla" pitchFamily="34" charset="0"/>
                <a:cs typeface="Shonar Bangla" pitchFamily="34" charset="0"/>
              </a:rPr>
              <a:t>শিখনফল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এই পাঠ শেষে শিক্ষার্থীরা-</a:t>
            </a:r>
          </a:p>
          <a:p>
            <a:pPr marL="857250" indent="-857250" algn="ctr">
              <a:buFont typeface="+mj-lt"/>
              <a:buAutoNum type="romanLcPeriod"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রেখাংশ 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কী তা বলতে পারবে;</a:t>
            </a:r>
          </a:p>
          <a:p>
            <a:pPr marL="857250" indent="-857250" algn="ctr">
              <a:buFont typeface="+mj-lt"/>
              <a:buAutoNum type="romanLcPeriod"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একটি 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নির্দিষ্ট রেখাংশকে সমদ্বিখণ্ডিত করতে পারবে;</a:t>
            </a:r>
          </a:p>
          <a:p>
            <a:pPr marL="857250" indent="-857250" algn="ctr">
              <a:buFont typeface="+mj-lt"/>
              <a:buAutoNum type="romanLcPeriod"/>
            </a:pP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রেখাংশকে 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সমদ্বিখণ্ডিত করার বিবরণ ব্যাখ্যা করতে 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bn-IN" sz="48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>
                <a:latin typeface="Shonar Bangla" pitchFamily="34" charset="0"/>
                <a:cs typeface="Shonar Bangla" pitchFamily="34" charset="0"/>
              </a:rPr>
              <a:t>রেখা </a:t>
            </a:r>
            <a:endParaRPr lang="en-US" sz="7200" dirty="0"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1600200"/>
          <a:ext cx="8610600" cy="495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399"/>
                <a:gridCol w="4191000"/>
                <a:gridCol w="3886201"/>
              </a:tblGrid>
              <a:tr h="741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="1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নাম</a:t>
                      </a:r>
                      <a:r>
                        <a:rPr lang="en-US" sz="3200" b="1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, </a:t>
                      </a:r>
                      <a:r>
                        <a:rPr lang="bn-IN" sz="3200" b="1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চিত্র ও ব্যবহার</a:t>
                      </a:r>
                      <a:endParaRPr lang="en-US" sz="2800" b="1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বর্ণনা</a:t>
                      </a:r>
                      <a:endParaRPr lang="en-US" sz="2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16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১</a:t>
                      </a:r>
                      <a:r>
                        <a:rPr lang="en-US" sz="28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. </a:t>
                      </a:r>
                      <a:endParaRPr lang="en-US" sz="24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6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রুলার</a:t>
                      </a:r>
                      <a:endParaRPr lang="en-US" sz="32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রেখাংশ </a:t>
                      </a:r>
                      <a:r>
                        <a:rPr lang="bn-IN" sz="28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আঁকা</a:t>
                      </a:r>
                      <a:r>
                        <a:rPr lang="en-US" sz="28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, </a:t>
                      </a:r>
                      <a:r>
                        <a:rPr lang="bn-IN" sz="28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রেখাংশের দৈর্ঘ্য পরিমাপ করা </a:t>
                      </a:r>
                      <a:endParaRPr lang="en-US" sz="24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রুলারের দুই দিকে ইঞ্চি ও সেন্টিমিটার স্কেল অনুযায়ী দাগ কাটা থাকে</a:t>
                      </a:r>
                      <a:r>
                        <a:rPr lang="hi-IN" sz="32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32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32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প্রত্যেক ইঞ্চিকে ১০ ভাগ বা ১৬ ভাগ করে ও সেন্টিমিটারকে ১০ ভাগে অর্থাৎ ১ মিলিমিটার করে ছোট ছোট দাগাঙ্কিত থাকে</a:t>
                      </a:r>
                      <a:r>
                        <a:rPr lang="hi-IN" sz="32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endParaRPr lang="en-US" sz="28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71ncp3MTFtL._SX35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580" y="3581400"/>
            <a:ext cx="405765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534400" cy="62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3505200"/>
                <a:gridCol w="4495800"/>
              </a:tblGrid>
              <a:tr h="3124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২</a:t>
                      </a:r>
                      <a:r>
                        <a:rPr lang="en-US" sz="24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. </a:t>
                      </a:r>
                      <a:endParaRPr lang="en-US" sz="20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পেন্সিল কম্পাস </a:t>
                      </a:r>
                      <a:endParaRPr lang="en-US" sz="24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সমান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দৈর্ঘ্য চিহ্নিত করা</a:t>
                      </a:r>
                      <a:r>
                        <a:rPr lang="en-US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,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বৃত্ত আঁকা</a:t>
                      </a:r>
                      <a:endParaRPr lang="en-US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পেন্সিল কম্পাসের দুইটি বাহুর একটির একপ্রান্তে একটি কাঁটা এবং অন্য বাহুর এক প্রান্তে পেন্সিল আটকানোর ব্যবস্থা রয়েছে</a:t>
                      </a:r>
                      <a:r>
                        <a:rPr lang="hi-IN" sz="28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8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8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বাহু দুইটির অপর প্রান্তদ্বয় স্ক্রু দিয়ে এমনভাবে আটকানো থাকে যেন সহজে বাহু দুইটির মধ্যে দূরত্ব বাড়ানো বা কমানো যায়</a:t>
                      </a:r>
                      <a:r>
                        <a:rPr lang="hi-IN" sz="28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8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endParaRPr lang="en-US" sz="24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b="1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৩</a:t>
                      </a:r>
                      <a:r>
                        <a:rPr lang="en-US" sz="2800" b="1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কাঁটা কম্পাস </a:t>
                      </a:r>
                      <a:endParaRPr lang="en-US" sz="2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      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b="0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দৈর্ঘ্যের </a:t>
                      </a:r>
                      <a:r>
                        <a:rPr lang="bn-IN" sz="2400" b="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তুলনা করা </a:t>
                      </a:r>
                      <a:endParaRPr lang="en-US" sz="2400" b="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>
                          <a:latin typeface="Calibri"/>
                          <a:ea typeface="Times New Roman"/>
                          <a:cs typeface="Vrinda"/>
                        </a:rPr>
                        <a:t>কাঁটা কম্পাসের দুইটি বাহুর প্রতিটির একপ্রান্তে একটি করে কাঁটা রয়েছে</a:t>
                      </a:r>
                      <a:r>
                        <a:rPr lang="hi-IN" sz="2000" dirty="0">
                          <a:latin typeface="Vrinda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000" dirty="0">
                          <a:latin typeface="Calibri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000" dirty="0">
                          <a:latin typeface="Calibri"/>
                          <a:ea typeface="Times New Roman"/>
                          <a:cs typeface="Vrinda"/>
                        </a:rPr>
                        <a:t>বাহু দুইটির অপর প্রান্তদ্বয় একত্রে স্ক্রু দিয়ে এমনভাবে আটকানো থাকে যেন সহজে বাহু দুইটির মধ্যে দূরত্ব ইচ্ছেমতো বাড়ানো বা কমানো যায়</a:t>
                      </a:r>
                      <a:r>
                        <a:rPr lang="hi-IN" sz="2000" dirty="0">
                          <a:latin typeface="Vrinda"/>
                          <a:ea typeface="Times New Roman"/>
                          <a:cs typeface="Mangal"/>
                        </a:rPr>
                        <a:t>।</a:t>
                      </a:r>
                      <a:endParaRPr lang="en-US" sz="1800" dirty="0"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14400"/>
            <a:ext cx="2590800" cy="1981200"/>
          </a:xfrm>
          <a:prstGeom prst="rect">
            <a:avLst/>
          </a:prstGeom>
        </p:spPr>
      </p:pic>
      <p:pic>
        <p:nvPicPr>
          <p:cNvPr id="6" name="Picture 5" descr="c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962400"/>
            <a:ext cx="3002844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762"/>
                <a:gridCol w="3927944"/>
                <a:gridCol w="4230094"/>
              </a:tblGrid>
              <a:tr h="33685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৪</a:t>
                      </a:r>
                      <a:r>
                        <a:rPr lang="en-US" sz="20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.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ত্রিকোণী </a:t>
                      </a:r>
                      <a:endParaRPr lang="en-US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লম্ব </a:t>
                      </a:r>
                      <a:r>
                        <a:rPr lang="bn-IN" sz="20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ও সমান্তরাল রেখা আঁকা</a:t>
                      </a:r>
                      <a:endParaRPr lang="en-US" sz="18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ত্রিকোণী দুইটির প্রতিটির একটি কোণ সমকোণ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প্রথম ত্রিকোণীর অপর কোণ দুইটির প্রত্যেকটি কোণ ৪৫</a:t>
                      </a:r>
                      <a:r>
                        <a:rPr lang="bn-IN" sz="2400" baseline="300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০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দ্বিতীয় ত্রিকোণীর অপর কোণ দুইটির একটি ৬০</a:t>
                      </a:r>
                      <a:r>
                        <a:rPr lang="bn-IN" sz="2400" baseline="300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০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ত্রিকোণীদ্বয়ের সমকোণ সংলগ্ন বাহু দুইটি সেন্টিমিটার স্কেলে দাগাঙ্কিত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en-US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  </a:t>
                      </a:r>
                      <a:endParaRPr lang="en-US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6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৫</a:t>
                      </a:r>
                      <a:r>
                        <a:rPr lang="en-US" sz="2000" b="1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.</a:t>
                      </a:r>
                      <a:endParaRPr lang="en-US" sz="18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b="1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চাঁদা </a:t>
                      </a:r>
                      <a:endParaRPr lang="en-US" sz="2000" b="1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      </a:t>
                      </a: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 smtClean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 smtClean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কোণ </a:t>
                      </a:r>
                      <a:r>
                        <a:rPr lang="bn-IN" sz="20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আঁকা ও পরিমাপ করা </a:t>
                      </a:r>
                      <a:endParaRPr lang="en-US" sz="18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চাঁদা অর্ধবৃত্তাকার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অর্ধবৃত্তের বক্ররেখাটি সমান ১৮০ ভাগ করা আছে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প্রতি দশ ভাগ অন্তর ০ থেকে শুরু করে ১০</a:t>
                      </a:r>
                      <a:r>
                        <a:rPr lang="en-US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,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২০</a:t>
                      </a:r>
                      <a:r>
                        <a:rPr lang="en-US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,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৩০</a:t>
                      </a:r>
                      <a:r>
                        <a:rPr lang="en-US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 …. , </a:t>
                      </a:r>
                      <a:r>
                        <a:rPr lang="bn-IN" sz="2400" dirty="0">
                          <a:latin typeface="Shonar Bangla" pitchFamily="34" charset="0"/>
                          <a:ea typeface="Times New Roman"/>
                          <a:cs typeface="Shonar Bangla" pitchFamily="34" charset="0"/>
                        </a:rPr>
                        <a:t>১৮০ সংখ্যাগুলো ডান থেকে বামে ও বাম থেকে ডানে লেখা রয়েছে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Mangal"/>
                        </a:rPr>
                        <a:t>।</a:t>
                      </a:r>
                      <a:r>
                        <a:rPr lang="hi-IN" sz="2400" dirty="0">
                          <a:latin typeface="Shonar Bangla" pitchFamily="34" charset="0"/>
                          <a:ea typeface="Times New Roman"/>
                          <a:cs typeface="Vrinda"/>
                        </a:rPr>
                        <a:t> </a:t>
                      </a:r>
                      <a:endParaRPr lang="en-US" sz="2000" dirty="0">
                        <a:latin typeface="Shonar Bangla" pitchFamily="34" charset="0"/>
                        <a:ea typeface="Times New Roman"/>
                        <a:cs typeface="Shonar Bangl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ESS401-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3333750" cy="2381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3800" y="6858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4" y="4050322"/>
            <a:ext cx="3764204" cy="21218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752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জ্যামিতিক চিত্র আঁকার সময় লক্ষ রাখবে</a:t>
            </a:r>
            <a:r>
              <a:rPr lang="en-US" sz="5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: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IN" sz="4400" dirty="0" smtClean="0">
                <a:latin typeface="Shonar Bangla" pitchFamily="34" charset="0"/>
                <a:cs typeface="Shonar Bangla" pitchFamily="34" charset="0"/>
              </a:rPr>
              <a:t>সরলরেখা সূক্ষ্মভাবে আঁকবে এবং বিন্দুসমূহ হালকাভাবে চিহ্নিত করবে। </a:t>
            </a:r>
            <a:endParaRPr lang="en-US" sz="4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400" dirty="0" smtClean="0">
                <a:latin typeface="Shonar Bangla" pitchFamily="34" charset="0"/>
                <a:cs typeface="Shonar Bangla" pitchFamily="34" charset="0"/>
              </a:rPr>
              <a:t>যন্ত্রের অগ্রভাগ যেন তীক্ষ্ণ এবং ধারগুলো সমৃণ থাকে।</a:t>
            </a:r>
            <a:endParaRPr lang="en-US" sz="4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400" dirty="0" smtClean="0">
                <a:latin typeface="Shonar Bangla" pitchFamily="34" charset="0"/>
                <a:cs typeface="Shonar Bangla" pitchFamily="34" charset="0"/>
              </a:rPr>
              <a:t>বাক্সে দুইটি সূচালো ধারযুক্ত পেন্সিল থাকবে</a:t>
            </a:r>
            <a:r>
              <a:rPr lang="en-US" sz="4400" dirty="0" smtClean="0">
                <a:latin typeface="Shonar Bangla" pitchFamily="34" charset="0"/>
                <a:cs typeface="Shonar Bangla" pitchFamily="34" charset="0"/>
              </a:rPr>
              <a:t>, </a:t>
            </a:r>
            <a:r>
              <a:rPr lang="bn-IN" sz="4400" dirty="0" smtClean="0">
                <a:latin typeface="Shonar Bangla" pitchFamily="34" charset="0"/>
                <a:cs typeface="Shonar Bangla" pitchFamily="34" charset="0"/>
              </a:rPr>
              <a:t>একটি পেন্সিল কম্পাসে অন্যটি সাধারণ অঙ্কনের জন্য। </a:t>
            </a:r>
            <a:endParaRPr lang="en-US" sz="4400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b="1" dirty="0" smtClean="0">
                <a:solidFill>
                  <a:srgbClr val="0000CC"/>
                </a:solidFill>
                <a:latin typeface="Shonar Bangla" pitchFamily="34" charset="0"/>
                <a:cs typeface="Shonar Bangla" pitchFamily="34" charset="0"/>
              </a:rPr>
              <a:t>সম্পাদ্য ১</a:t>
            </a:r>
            <a:r>
              <a:rPr lang="hi-IN" b="1" dirty="0" smtClean="0">
                <a:solidFill>
                  <a:srgbClr val="0000CC"/>
                </a:solidFill>
                <a:latin typeface="Shonar Bangla" pitchFamily="34" charset="0"/>
              </a:rPr>
              <a:t>। </a:t>
            </a:r>
            <a:r>
              <a:rPr lang="bn-IN" b="1" dirty="0" smtClean="0">
                <a:solidFill>
                  <a:srgbClr val="0000CC"/>
                </a:solidFill>
                <a:latin typeface="Shonar Bangla" pitchFamily="34" charset="0"/>
                <a:cs typeface="Shonar Bangla" pitchFamily="34" charset="0"/>
              </a:rPr>
              <a:t>নির্দিষ্ট দৈর্ঘ্যের রেখাংশ আঁকতে হবে।</a:t>
            </a:r>
            <a:endParaRPr lang="en-US" dirty="0">
              <a:solidFill>
                <a:srgbClr val="0000CC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83007_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2262981"/>
            <a:ext cx="3200400" cy="3200400"/>
          </a:xfrm>
        </p:spPr>
      </p:pic>
      <p:sp>
        <p:nvSpPr>
          <p:cNvPr id="4" name="Rectangle 3"/>
          <p:cNvSpPr/>
          <p:nvPr/>
        </p:nvSpPr>
        <p:spPr>
          <a:xfrm>
            <a:off x="152400" y="1676400"/>
            <a:ext cx="60960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মনে করি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আামাদের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4.7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সেন্টিমিটার দৈর্ঘ্যের রেখাংশ আঁকতে হবে। রুলারের সাহায্যে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4.7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সে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মি দূরে দুইটি বিন্দু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A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ও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B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চিহ্নিত করি এবং রুলারের ও কম্পাসের সাহায্যে নিখুঁতভাবে রেখাংশ আঁকা যায়। 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একটি রেখাংশ আঁকি। এর উপর একটি বিন্দু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A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নিই। 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কাঁটা কম্পাসের একটি অগ্রভাগ রুলারের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0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দাগে স্থাপন করি এবং প্রয়োজন মতো ফাঁক করে অপর কাঁটার অগ্রভাগ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4.7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সে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মি দাগে বসাই। 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কাঁটা কম্পাসটি সাবধানে তুলে নিয়ে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A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বিন্দুতে বসিয়ে রেখাংশ বরাবর অপর কাঁটা দ্বারা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B. 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বিন্দুকে চিহ্নিত করি। 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 AB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রেখাংশের দৈর্ঘ্য 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4.7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সে</a:t>
            </a:r>
            <a:r>
              <a:rPr lang="en-US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মি। 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7" name="Picture 6" descr="G:\Mostaq Book\math Pictures\111032 1.jpg"/>
          <p:cNvPicPr/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6400800" y="1752600"/>
            <a:ext cx="2590800" cy="487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618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 </vt:lpstr>
      <vt:lpstr>আজকের পাঠ </vt:lpstr>
      <vt:lpstr>শিখনফল </vt:lpstr>
      <vt:lpstr>রেখা </vt:lpstr>
      <vt:lpstr>Slide 6</vt:lpstr>
      <vt:lpstr>Slide 7</vt:lpstr>
      <vt:lpstr>জ্যামিতিক চিত্র আঁকার সময় লক্ষ রাখবে:</vt:lpstr>
      <vt:lpstr>সম্পাদ্য ১। নির্দিষ্ট দৈর্ঘ্যের রেখাংশ আঁকতে হবে।</vt:lpstr>
      <vt:lpstr>সম্পাদ্য ৩ । একটি নির্দিষ্ট রেখাংশকে সমদ্বিখন্ডিত করতে হবে</vt:lpstr>
      <vt:lpstr>Slide 11</vt:lpstr>
      <vt:lpstr>সম্পাদ্য ৬। চাঁদার সাহায্যে 40 কোণ আঁকতে হবে।</vt:lpstr>
      <vt:lpstr>কাজ </vt:lpstr>
      <vt:lpstr>বাড়ির কাজ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BUDS</dc:creator>
  <cp:lastModifiedBy>Shahena Aktar Shipa</cp:lastModifiedBy>
  <cp:revision>143</cp:revision>
  <dcterms:created xsi:type="dcterms:W3CDTF">2016-10-16T05:46:15Z</dcterms:created>
  <dcterms:modified xsi:type="dcterms:W3CDTF">2021-08-16T14:03:21Z</dcterms:modified>
</cp:coreProperties>
</file>