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3" r:id="rId3"/>
    <p:sldId id="262" r:id="rId4"/>
    <p:sldId id="267" r:id="rId5"/>
    <p:sldId id="265" r:id="rId6"/>
    <p:sldId id="264" r:id="rId7"/>
    <p:sldId id="256" r:id="rId8"/>
    <p:sldId id="269" r:id="rId9"/>
    <p:sldId id="260" r:id="rId10"/>
    <p:sldId id="270" r:id="rId11"/>
    <p:sldId id="257" r:id="rId12"/>
    <p:sldId id="271" r:id="rId13"/>
    <p:sldId id="272" r:id="rId14"/>
    <p:sldId id="266" r:id="rId15"/>
    <p:sldId id="258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ABE28"/>
    <a:srgbClr val="FD1A0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68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7C167-7E9D-4BFD-A1F0-7A30EF99088E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D692E-9F4A-4B7F-A19F-19829B50F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0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</a:t>
            </a:r>
            <a:r>
              <a:rPr lang="bn-IN" baseline="0" dirty="0" smtClean="0"/>
              <a:t> পুণরায় উপপাদ্যটি শিক্ষার্থীদের একক কাজ হিসেবে দিবেন।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D692E-9F4A-4B7F-A19F-19829B50FC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10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</a:t>
            </a:r>
            <a:r>
              <a:rPr lang="bn-IN" baseline="0" dirty="0" smtClean="0"/>
              <a:t> পুণরায় উপপাদ্যটি জোড়ায় কাজ হিসেবে দিতে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D692E-9F4A-4B7F-A19F-19829B50FC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64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শিক্ষক</a:t>
            </a:r>
            <a:r>
              <a:rPr lang="bn-BD" baseline="0" smtClean="0"/>
              <a:t> আগে চিত্রের মাধ্যমে উপপাদ্য বুঝিয়ে দিবেন।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D692E-9F4A-4B7F-A19F-19829B50FC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43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</a:t>
            </a:r>
            <a:r>
              <a:rPr lang="bn-IN" baseline="0" dirty="0" smtClean="0"/>
              <a:t> উপপাদ্যটি দলগত কাজ হিসেবে দিতে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D692E-9F4A-4B7F-A19F-19829B50FC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5567" y="103667"/>
            <a:ext cx="8991600" cy="5520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14300"/>
            <a:ext cx="9144000" cy="5486400"/>
            <a:chOff x="0" y="114300"/>
            <a:chExt cx="9144000" cy="54864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0" y="1714501"/>
              <a:ext cx="2261886" cy="239396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0" y="114300"/>
              <a:ext cx="9144000" cy="5486400"/>
            </a:xfrm>
            <a:prstGeom prst="rect">
              <a:avLst/>
            </a:prstGeom>
            <a:noFill/>
          </p:spPr>
          <p:txBody>
            <a:bodyPr wrap="square" rtlCol="0">
              <a:prstTxWarp prst="textCirclePour">
                <a:avLst>
                  <a:gd name="adj1" fmla="val 11057259"/>
                  <a:gd name="adj2" fmla="val 33246"/>
                </a:avLst>
              </a:prstTxWarp>
              <a:spAutoFit/>
            </a:bodyPr>
            <a:lstStyle/>
            <a:p>
              <a:pPr algn="ctr"/>
              <a:r>
                <a:rPr lang="bn-IN" sz="60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আজকের ক্লাসে </a:t>
              </a:r>
              <a:r>
                <a:rPr lang="bn-IN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সবাইকে স্বাগতম 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101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bn-IN" sz="7200" b="1" dirty="0" smtClean="0">
                <a:solidFill>
                  <a:srgbClr val="0AB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জোড়ায় কাজ </a:t>
            </a:r>
            <a:endParaRPr lang="en-US" sz="7200" b="1" dirty="0">
              <a:solidFill>
                <a:srgbClr val="0ABE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62100"/>
            <a:ext cx="4038600" cy="27432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</a:rPr>
              <a:t>উপপাদ্য ৮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</a:rPr>
              <a:t>প্রমাণ </a:t>
            </a:r>
            <a:r>
              <a:rPr lang="bn-IN" sz="3200" b="1" dirty="0">
                <a:solidFill>
                  <a:schemeClr val="accent2">
                    <a:lumMod val="75000"/>
                  </a:schemeClr>
                </a:solidFill>
              </a:rPr>
              <a:t>কর যে, যদি কোনো ত্রিভুজের দুইটি কোণ পরস্পর সমান হয় তবে এদের বিপরীত বাহু দুইটিও পরস্পর সমান । 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25" y="2243137"/>
            <a:ext cx="2343150" cy="1952625"/>
          </a:xfrm>
        </p:spPr>
      </p:pic>
    </p:spTree>
    <p:extLst>
      <p:ext uri="{BB962C8B-B14F-4D97-AF65-F5344CB8AC3E}">
        <p14:creationId xmlns:p14="http://schemas.microsoft.com/office/powerpoint/2010/main" val="11352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7836062" y="2771657"/>
            <a:ext cx="0" cy="246613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6101780" y="4003636"/>
            <a:ext cx="2514600" cy="1633430"/>
            <a:chOff x="6121075" y="4001465"/>
            <a:chExt cx="2514600" cy="1633430"/>
          </a:xfrm>
        </p:grpSpPr>
        <p:grpSp>
          <p:nvGrpSpPr>
            <p:cNvPr id="25" name="Group 24"/>
            <p:cNvGrpSpPr/>
            <p:nvPr/>
          </p:nvGrpSpPr>
          <p:grpSpPr>
            <a:xfrm flipV="1">
              <a:off x="6121075" y="4001465"/>
              <a:ext cx="2514600" cy="1245725"/>
              <a:chOff x="1295400" y="3337850"/>
              <a:chExt cx="2514600" cy="127225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3036425" y="3337850"/>
                <a:ext cx="762000" cy="127225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1306975" y="3337850"/>
                <a:ext cx="1741025" cy="127225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295400" y="4610100"/>
                <a:ext cx="2514600" cy="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7628675" y="526556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G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716928" y="2413900"/>
            <a:ext cx="3306497" cy="1848863"/>
            <a:chOff x="5728503" y="2413900"/>
            <a:chExt cx="3306497" cy="1848863"/>
          </a:xfrm>
        </p:grpSpPr>
        <p:grpSp>
          <p:nvGrpSpPr>
            <p:cNvPr id="29" name="Group 28"/>
            <p:cNvGrpSpPr/>
            <p:nvPr/>
          </p:nvGrpSpPr>
          <p:grpSpPr>
            <a:xfrm>
              <a:off x="6109500" y="2736931"/>
              <a:ext cx="2514600" cy="1272250"/>
              <a:chOff x="1295400" y="3337850"/>
              <a:chExt cx="2514600" cy="127225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3048000" y="3337850"/>
                <a:ext cx="762000" cy="127225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1306975" y="3337850"/>
                <a:ext cx="1741025" cy="127225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295400" y="4610100"/>
                <a:ext cx="2514600" cy="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8577800" y="383609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F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28503" y="389343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19037" y="24139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D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861613" y="552733"/>
            <a:ext cx="3226439" cy="1997655"/>
            <a:chOff x="5765161" y="366627"/>
            <a:chExt cx="3226439" cy="1997655"/>
          </a:xfrm>
        </p:grpSpPr>
        <p:grpSp>
          <p:nvGrpSpPr>
            <p:cNvPr id="24" name="Group 23"/>
            <p:cNvGrpSpPr/>
            <p:nvPr/>
          </p:nvGrpSpPr>
          <p:grpSpPr>
            <a:xfrm>
              <a:off x="6096000" y="723900"/>
              <a:ext cx="2514600" cy="1272250"/>
              <a:chOff x="1295400" y="3337850"/>
              <a:chExt cx="2514600" cy="127225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3048000" y="3337850"/>
                <a:ext cx="762000" cy="127225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306975" y="3337850"/>
                <a:ext cx="1741025" cy="127225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295400" y="4610100"/>
                <a:ext cx="25146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8534400" y="199495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C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65161" y="197773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31575" y="36662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937" y="91068"/>
            <a:ext cx="7337863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u="sng" dirty="0" smtClean="0">
                <a:solidFill>
                  <a:srgbClr val="7030A0"/>
                </a:solidFill>
              </a:rPr>
              <a:t>উপপাদ্য ৯ </a:t>
            </a:r>
            <a:r>
              <a:rPr lang="en-US" sz="2800" b="1" u="sng" dirty="0" smtClean="0">
                <a:solidFill>
                  <a:srgbClr val="7030A0"/>
                </a:solidFill>
              </a:rPr>
              <a:t>: </a:t>
            </a:r>
            <a:r>
              <a:rPr lang="bn-IN" sz="2800" b="1" dirty="0" smtClean="0"/>
              <a:t>যদি একটি ত্রিভুজের তিন বাহু যথাক্রমে অপর একটি ত্রিভুজের তিন বাহুর সমান হয়, তবে </a:t>
            </a:r>
            <a:r>
              <a:rPr lang="bn-BD" sz="2800" b="1" smtClean="0"/>
              <a:t>ত্রি</a:t>
            </a:r>
            <a:r>
              <a:rPr lang="bn-IN" sz="2800" b="1" smtClean="0"/>
              <a:t>ভুজ </a:t>
            </a:r>
            <a:r>
              <a:rPr lang="bn-IN" sz="2800" b="1" dirty="0" smtClean="0"/>
              <a:t>দুইটি সর্বসম। 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0686" y="1093885"/>
                <a:ext cx="5580928" cy="1015663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000" b="1" dirty="0" smtClean="0"/>
                  <a:t>বিশেষ নির্বচন </a:t>
                </a:r>
                <a:r>
                  <a:rPr lang="en-US" sz="2000" b="1" dirty="0" smtClean="0"/>
                  <a:t>: </a:t>
                </a:r>
                <a:r>
                  <a:rPr lang="bn-IN" sz="2000" b="1" dirty="0" smtClean="0"/>
                  <a:t>মনে করি,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bn-IN" sz="2000" b="1" dirty="0" smtClean="0"/>
                  <a:t> এবং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𝑫𝑬𝑭</m:t>
                    </m:r>
                  </m:oMath>
                </a14:m>
                <a:r>
                  <a:rPr lang="bn-IN" sz="2000" b="1" dirty="0" smtClean="0"/>
                  <a:t> এ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𝑨𝑩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𝑫𝑬</m:t>
                    </m:r>
                    <m:r>
                      <a:rPr lang="en-US" sz="2000" b="1" i="1" smtClean="0">
                        <a:latin typeface="Cambria Math"/>
                      </a:rPr>
                      <m:t>, </m:t>
                    </m:r>
                    <m:r>
                      <a:rPr lang="en-US" sz="2000" b="1" i="1" smtClean="0">
                        <a:latin typeface="Cambria Math"/>
                      </a:rPr>
                      <m:t>𝑨𝑪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𝑫𝑭</m:t>
                    </m:r>
                  </m:oMath>
                </a14:m>
                <a:r>
                  <a:rPr lang="bn-IN" sz="2000" b="1" dirty="0" smtClean="0"/>
                  <a:t> এবং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𝑩𝑪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𝑬𝑭</m:t>
                    </m:r>
                    <m:r>
                      <a:rPr lang="en-US" sz="2000" b="1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bn-IN" sz="2000" b="1" dirty="0" smtClean="0"/>
                  <a:t> প্রমাণ করতে হবে যে,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𝑫𝑬𝑭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86" y="1093885"/>
                <a:ext cx="5580928" cy="1015663"/>
              </a:xfrm>
              <a:prstGeom prst="rect">
                <a:avLst/>
              </a:prstGeom>
              <a:blipFill rotWithShape="1">
                <a:blip r:embed="rId3"/>
                <a:stretch>
                  <a:fillRect l="-980" t="-1775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" y="2163838"/>
                <a:ext cx="5580927" cy="2862322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000" b="1" dirty="0" smtClean="0"/>
                  <a:t>প্রমাণ </a:t>
                </a:r>
                <a:r>
                  <a:rPr lang="en-US" sz="2000" b="1" dirty="0" smtClean="0"/>
                  <a:t>:</a:t>
                </a:r>
                <a:r>
                  <a:rPr lang="bn-IN" sz="2000" b="1" dirty="0" smtClean="0"/>
                  <a:t> মনে করি,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𝑩𝑪</m:t>
                    </m:r>
                  </m:oMath>
                </a14:m>
                <a:r>
                  <a:rPr lang="bn-IN" sz="2000" b="1" dirty="0" smtClean="0"/>
                  <a:t> এবং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𝑬𝑭</m:t>
                    </m:r>
                  </m:oMath>
                </a14:m>
                <a:r>
                  <a:rPr lang="bn-IN" sz="2000" b="1" dirty="0" smtClean="0"/>
                  <a:t> বাহু যথাক্রমে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bn-IN" sz="2000" b="1" dirty="0" smtClean="0"/>
                  <a:t> এবং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𝑫𝑬𝑭</m:t>
                    </m:r>
                  </m:oMath>
                </a14:m>
                <a:r>
                  <a:rPr lang="bn-IN" sz="2000" b="1" dirty="0" smtClean="0"/>
                  <a:t> এর বৃহত্তম বাহুদ্বয়। এখন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bn-IN" sz="2000" b="1" dirty="0" smtClean="0"/>
                  <a:t> কে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𝑫𝑬𝑭</m:t>
                    </m:r>
                  </m:oMath>
                </a14:m>
                <a:r>
                  <a:rPr lang="bn-IN" sz="2000" b="1" dirty="0" smtClean="0"/>
                  <a:t> এর উপর এমনভাবে স্থাপন করি, যেন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𝑩</m:t>
                    </m:r>
                  </m:oMath>
                </a14:m>
                <a:r>
                  <a:rPr lang="bn-IN" sz="2000" b="1" dirty="0" smtClean="0"/>
                  <a:t> বিন্দু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𝑬</m:t>
                    </m:r>
                  </m:oMath>
                </a14:m>
                <a:r>
                  <a:rPr lang="bn-IN" sz="2000" b="1" dirty="0" smtClean="0"/>
                  <a:t> বিন্দুর উপর ও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𝑩𝑪</m:t>
                    </m:r>
                  </m:oMath>
                </a14:m>
                <a:r>
                  <a:rPr lang="bn-IN" sz="2000" b="1" dirty="0" smtClean="0"/>
                  <a:t> বাহু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𝑬𝑭</m:t>
                    </m:r>
                  </m:oMath>
                </a14:m>
                <a:r>
                  <a:rPr lang="bn-IN" sz="2000" b="1" dirty="0" smtClean="0"/>
                  <a:t> বাহু বরাবর এবং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𝑬𝑭</m:t>
                    </m:r>
                  </m:oMath>
                </a14:m>
                <a:r>
                  <a:rPr lang="bn-IN" sz="2000" b="1" dirty="0" smtClean="0"/>
                  <a:t> রেখার যে পাশে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𝑫</m:t>
                    </m:r>
                  </m:oMath>
                </a14:m>
                <a:r>
                  <a:rPr lang="bn-IN" sz="2000" b="1" dirty="0" smtClean="0"/>
                  <a:t> বিন্দু আছে,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𝑨</m:t>
                    </m:r>
                  </m:oMath>
                </a14:m>
                <a:r>
                  <a:rPr lang="bn-IN" sz="2000" b="1" dirty="0" smtClean="0"/>
                  <a:t> বিন্দু এর বিপরীত পাশে পড়ে। মনে করি,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𝑮</m:t>
                    </m:r>
                  </m:oMath>
                </a14:m>
                <a:r>
                  <a:rPr lang="bn-IN" sz="2000" b="1" dirty="0" smtClean="0"/>
                  <a:t> বিন্দু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𝑨</m:t>
                    </m:r>
                    <m:r>
                      <a:rPr lang="en-US" sz="20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bn-IN" sz="2000" b="1" dirty="0" smtClean="0"/>
                  <a:t>বিন্দুর নতুন অবস্থান। </a:t>
                </a:r>
              </a:p>
              <a:p>
                <a:r>
                  <a:rPr lang="bn-IN" sz="2000" b="1" dirty="0" smtClean="0"/>
                  <a:t>যেহেতু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𝑩𝑪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𝑬𝑭</m:t>
                    </m:r>
                  </m:oMath>
                </a14:m>
                <a:r>
                  <a:rPr lang="bn-IN" sz="2000" b="1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𝑪</m:t>
                    </m:r>
                  </m:oMath>
                </a14:m>
                <a:r>
                  <a:rPr lang="bn-IN" sz="2000" b="1" dirty="0" smtClean="0"/>
                  <a:t> বিন্দু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𝑭</m:t>
                    </m:r>
                  </m:oMath>
                </a14:m>
                <a:r>
                  <a:rPr lang="bn-IN" sz="2000" b="1" dirty="0" smtClean="0"/>
                  <a:t> বিন্দুর উপর পড়বে। সুতরাং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𝑮𝑬𝑭</m:t>
                    </m:r>
                  </m:oMath>
                </a14:m>
                <a:r>
                  <a:rPr lang="bn-IN" sz="2000" b="1" dirty="0" smtClean="0"/>
                  <a:t> হবে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bn-IN" sz="2000" b="1" dirty="0" smtClean="0"/>
                  <a:t> এর নতুন অবস্থান। </a:t>
                </a:r>
              </a:p>
              <a:p>
                <a:r>
                  <a:rPr lang="bn-IN" sz="2000" b="1" dirty="0" smtClean="0"/>
                  <a:t>অর্থাৎ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𝑬𝑮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𝑩𝑨</m:t>
                    </m:r>
                    <m:r>
                      <a:rPr lang="en-US" sz="2000" b="1" i="1" smtClean="0">
                        <a:latin typeface="Cambria Math"/>
                      </a:rPr>
                      <m:t>, </m:t>
                    </m:r>
                    <m:r>
                      <a:rPr lang="en-US" sz="2000" b="1" i="1" smtClean="0">
                        <a:latin typeface="Cambria Math"/>
                      </a:rPr>
                      <m:t>𝑭𝑮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𝑪𝑨</m:t>
                    </m:r>
                  </m:oMath>
                </a14:m>
                <a:r>
                  <a:rPr lang="bn-IN" sz="2000" b="1" dirty="0" smtClean="0"/>
                  <a:t> ও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𝑬𝑮𝑭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𝑩𝑨𝑪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bn-IN" sz="2000" b="1" dirty="0" smtClean="0"/>
              </a:p>
              <a:p>
                <a:r>
                  <a:rPr lang="bn-IN" sz="2000" b="1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𝑫</m:t>
                    </m:r>
                    <m:r>
                      <a:rPr lang="en-US" sz="2000" b="1" i="1" smtClean="0">
                        <a:latin typeface="Cambria Math"/>
                      </a:rPr>
                      <m:t>, </m:t>
                    </m:r>
                    <m:r>
                      <a:rPr lang="en-US" sz="2000" b="1" i="1" smtClean="0">
                        <a:latin typeface="Cambria Math"/>
                      </a:rPr>
                      <m:t>𝑮</m:t>
                    </m:r>
                  </m:oMath>
                </a14:m>
                <a:r>
                  <a:rPr lang="en-US" sz="2000" b="1" dirty="0" smtClean="0"/>
                  <a:t> </a:t>
                </a:r>
                <a:r>
                  <a:rPr lang="bn-IN" sz="2000" b="1" dirty="0" smtClean="0"/>
                  <a:t>যোগ করি। </a:t>
                </a:r>
                <a:r>
                  <a:rPr lang="en-US" sz="2000" b="1" dirty="0" smtClean="0"/>
                  <a:t>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163838"/>
                <a:ext cx="5580927" cy="2862322"/>
              </a:xfrm>
              <a:prstGeom prst="rect">
                <a:avLst/>
              </a:prstGeom>
              <a:blipFill rotWithShape="1">
                <a:blip r:embed="rId4"/>
                <a:stretch>
                  <a:fillRect l="-1091" t="-636" r="-981" b="-2754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6963136" y="1391375"/>
            <a:ext cx="181337" cy="2754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21826" y="3324827"/>
            <a:ext cx="181336" cy="229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 rot="19943513">
            <a:off x="8045849" y="3332302"/>
            <a:ext cx="363636" cy="81507"/>
            <a:chOff x="6278302" y="2736931"/>
            <a:chExt cx="363636" cy="8150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278302" y="2736931"/>
              <a:ext cx="362673" cy="0"/>
            </a:xfrm>
            <a:prstGeom prst="line">
              <a:avLst/>
            </a:prstGeom>
            <a:ln w="381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279265" y="2818438"/>
              <a:ext cx="362673" cy="0"/>
            </a:xfrm>
            <a:prstGeom prst="line">
              <a:avLst/>
            </a:prstGeom>
            <a:ln w="381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 rot="20154880">
            <a:off x="8038999" y="1376942"/>
            <a:ext cx="363636" cy="81507"/>
            <a:chOff x="6278302" y="2736931"/>
            <a:chExt cx="363636" cy="81507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6278302" y="2736931"/>
              <a:ext cx="362673" cy="0"/>
            </a:xfrm>
            <a:prstGeom prst="line">
              <a:avLst/>
            </a:prstGeom>
            <a:ln w="381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279265" y="2818438"/>
              <a:ext cx="362673" cy="0"/>
            </a:xfrm>
            <a:prstGeom prst="line">
              <a:avLst/>
            </a:prstGeom>
            <a:ln w="381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 rot="5400000">
            <a:off x="7120358" y="3941137"/>
            <a:ext cx="365566" cy="150468"/>
            <a:chOff x="6101786" y="2783232"/>
            <a:chExt cx="365566" cy="150468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104679" y="2783232"/>
              <a:ext cx="362673" cy="0"/>
            </a:xfrm>
            <a:prstGeom prst="line">
              <a:avLst/>
            </a:prstGeom>
            <a:ln w="38100">
              <a:solidFill>
                <a:srgbClr val="0A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104679" y="2850269"/>
              <a:ext cx="362673" cy="0"/>
            </a:xfrm>
            <a:prstGeom prst="line">
              <a:avLst/>
            </a:prstGeom>
            <a:ln w="38100">
              <a:solidFill>
                <a:srgbClr val="0A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101786" y="2933700"/>
              <a:ext cx="362673" cy="0"/>
            </a:xfrm>
            <a:prstGeom prst="line">
              <a:avLst/>
            </a:prstGeom>
            <a:ln w="38100">
              <a:solidFill>
                <a:srgbClr val="0A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5400000">
            <a:off x="7436254" y="2113011"/>
            <a:ext cx="365566" cy="150468"/>
            <a:chOff x="6101786" y="2783232"/>
            <a:chExt cx="365566" cy="150468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6104679" y="2783232"/>
              <a:ext cx="362673" cy="0"/>
            </a:xfrm>
            <a:prstGeom prst="line">
              <a:avLst/>
            </a:prstGeom>
            <a:ln w="38100">
              <a:solidFill>
                <a:srgbClr val="0A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104679" y="2850269"/>
              <a:ext cx="362673" cy="0"/>
            </a:xfrm>
            <a:prstGeom prst="line">
              <a:avLst/>
            </a:prstGeom>
            <a:ln w="38100">
              <a:solidFill>
                <a:srgbClr val="0A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101786" y="2933700"/>
              <a:ext cx="362673" cy="0"/>
            </a:xfrm>
            <a:prstGeom prst="line">
              <a:avLst/>
            </a:prstGeom>
            <a:ln w="38100">
              <a:solidFill>
                <a:srgbClr val="0A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V="1">
            <a:off x="6836293" y="4504000"/>
            <a:ext cx="205936" cy="1842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 rot="1300472">
            <a:off x="8139910" y="4531973"/>
            <a:ext cx="312512" cy="82950"/>
            <a:chOff x="6471213" y="5067300"/>
            <a:chExt cx="312512" cy="8295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6471213" y="5067300"/>
              <a:ext cx="310587" cy="0"/>
            </a:xfrm>
            <a:prstGeom prst="line">
              <a:avLst/>
            </a:prstGeom>
            <a:ln w="381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473138" y="5150250"/>
              <a:ext cx="310587" cy="0"/>
            </a:xfrm>
            <a:prstGeom prst="line">
              <a:avLst/>
            </a:prstGeom>
            <a:ln w="381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04800" y="1907930"/>
                <a:ext cx="5257800" cy="3170099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000" b="1" smtClean="0">
                    <a:ea typeface="Cambria Math"/>
                  </a:rPr>
                  <a:t> (১) 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𝑬𝑮𝑫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000" b="1" i="1" smtClean="0">
                        <a:latin typeface="Cambria Math"/>
                        <a:ea typeface="Cambria Math"/>
                      </a:rPr>
                      <m:t>এ</m:t>
                    </m:r>
                    <m:r>
                      <a:rPr lang="bn-IN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𝑬𝑮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𝑬𝑫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bn-IN" sz="2000" b="1" i="1" smtClean="0">
                            <a:latin typeface="Cambria Math"/>
                            <a:ea typeface="Cambria Math"/>
                          </a:rPr>
                          <m:t>কারণ</m:t>
                        </m:r>
                        <m:r>
                          <a:rPr lang="bn-IN" sz="2000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𝑬𝑮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𝑩𝑨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𝑬𝑫</m:t>
                        </m:r>
                      </m:e>
                    </m:d>
                  </m:oMath>
                </a14:m>
                <a:endParaRPr lang="bn-IN" sz="2000" b="1" dirty="0" smtClean="0">
                  <a:ea typeface="Cambria Math"/>
                </a:endParaRPr>
              </a:p>
              <a:p>
                <a:r>
                  <a:rPr lang="bn-IN" sz="2000" b="1" dirty="0" smtClean="0"/>
                  <a:t>অতএব,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𝑬𝑫𝑮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𝑬𝑮𝑫</m:t>
                    </m:r>
                  </m:oMath>
                </a14:m>
                <a:endParaRPr lang="bn-IN" sz="2000" b="1" dirty="0" smtClean="0"/>
              </a:p>
              <a:p>
                <a:r>
                  <a:rPr lang="bn-IN" sz="2000" b="1" dirty="0" smtClean="0"/>
                  <a:t>(২) </a:t>
                </a:r>
                <a14:m>
                  <m:oMath xmlns:m="http://schemas.openxmlformats.org/officeDocument/2006/math">
                    <m:r>
                      <a:rPr lang="bn-IN" sz="2000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𝑭𝑮𝑫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000" b="1" i="1" smtClean="0">
                        <a:latin typeface="Cambria Math"/>
                        <a:ea typeface="Cambria Math"/>
                      </a:rPr>
                      <m:t>এ</m:t>
                    </m:r>
                    <m:r>
                      <a:rPr lang="bn-IN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𝑭𝑮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𝑭𝑫</m:t>
                    </m:r>
                  </m:oMath>
                </a14:m>
                <a:r>
                  <a:rPr lang="en-US" sz="2000" b="1" dirty="0" smtClean="0"/>
                  <a:t> </a:t>
                </a:r>
              </a:p>
              <a:p>
                <a:r>
                  <a:rPr lang="bn-IN" sz="2000" b="1" dirty="0" smtClean="0"/>
                  <a:t>অতএব,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𝑭𝑫𝑮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𝑭𝑮𝑫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endParaRPr lang="bn-IN" sz="2000" b="1" dirty="0" smtClean="0"/>
              </a:p>
              <a:p>
                <a:r>
                  <a:rPr lang="bn-IN" sz="2000" b="1" dirty="0" smtClean="0"/>
                  <a:t>(৩) সুতরাং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𝑬𝑫𝑮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+∠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𝑭𝑫𝑮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𝑬𝑮𝑫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+∠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𝑭𝑮𝑫</m:t>
                    </m:r>
                  </m:oMath>
                </a14:m>
                <a:endParaRPr lang="bn-IN" sz="2000" b="1" dirty="0" smtClean="0"/>
              </a:p>
              <a:p>
                <a:r>
                  <a:rPr lang="bn-IN" sz="2000" b="1" dirty="0" smtClean="0"/>
                  <a:t>বা,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𝑬𝑫𝑭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𝑬𝑮𝑭</m:t>
                    </m:r>
                  </m:oMath>
                </a14:m>
                <a:endParaRPr lang="bn-IN" sz="2000" b="1" dirty="0" smtClean="0"/>
              </a:p>
              <a:p>
                <a:r>
                  <a:rPr lang="bn-IN" sz="2000" b="1" dirty="0" smtClean="0"/>
                  <a:t>অর্থাৎ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𝑩𝑨𝑪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𝑬𝑫𝑭</m:t>
                    </m:r>
                  </m:oMath>
                </a14:m>
                <a:endParaRPr lang="bn-IN" sz="2000" b="1" dirty="0" smtClean="0"/>
              </a:p>
              <a:p>
                <a:r>
                  <a:rPr lang="bn-IN" sz="2000" b="1" dirty="0" smtClean="0"/>
                  <a:t>অতএব, </a:t>
                </a:r>
                <a14:m>
                  <m:oMath xmlns:m="http://schemas.openxmlformats.org/officeDocument/2006/math">
                    <m:r>
                      <a:rPr lang="bn-IN" sz="2000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000" b="1" i="1" smtClean="0">
                        <a:latin typeface="Cambria Math"/>
                        <a:ea typeface="Cambria Math"/>
                      </a:rPr>
                      <m:t>ও</m:t>
                    </m:r>
                    <m:r>
                      <a:rPr lang="bn-IN" sz="2000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𝑫𝑬𝑭</m:t>
                    </m:r>
                  </m:oMath>
                </a14:m>
                <a:r>
                  <a:rPr lang="en-US" sz="2000" b="1" i="1" dirty="0" smtClean="0"/>
                  <a:t> </a:t>
                </a:r>
                <a:r>
                  <a:rPr lang="bn-IN" sz="2000" b="1" dirty="0" smtClean="0"/>
                  <a:t>এ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𝑨𝑩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𝑫𝑬</m:t>
                    </m:r>
                    <m:r>
                      <a:rPr lang="en-US" sz="2000" b="1" i="1" smtClean="0">
                        <a:latin typeface="Cambria Math"/>
                      </a:rPr>
                      <m:t>, </m:t>
                    </m:r>
                    <m:r>
                      <a:rPr lang="en-US" sz="2000" b="1" i="1" smtClean="0">
                        <a:latin typeface="Cambria Math"/>
                      </a:rPr>
                      <m:t>𝑨𝑪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𝑫𝑭</m:t>
                    </m:r>
                    <m:r>
                      <a:rPr lang="en-US" sz="2000" b="1" i="1" smtClean="0">
                        <a:latin typeface="Cambria Math"/>
                      </a:rPr>
                      <m:t> </m:t>
                    </m:r>
                    <m:r>
                      <a:rPr lang="bn-IN" sz="2000" b="1" i="1" smtClean="0">
                        <a:latin typeface="Cambria Math"/>
                      </a:rPr>
                      <m:t>এবং</m:t>
                    </m:r>
                    <m:r>
                      <a:rPr lang="bn-IN" sz="2000" b="1" i="1" smtClean="0">
                        <a:latin typeface="Cambria Math"/>
                      </a:rPr>
                      <m:t> </m:t>
                    </m:r>
                  </m:oMath>
                </a14:m>
                <a:endParaRPr lang="bn-IN" sz="20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2000" b="1" i="1" smtClean="0">
                          <a:latin typeface="Cambria Math"/>
                        </a:rPr>
                        <m:t>অন্তর্ভুক্ত</m:t>
                      </m:r>
                      <m:r>
                        <a:rPr lang="bn-IN" sz="2000" b="1" i="1" smtClean="0">
                          <a:latin typeface="Cambria Math"/>
                        </a:rPr>
                        <m:t> 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𝑩𝑨𝑪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bn-IN" sz="2000" b="1" i="1" smtClean="0">
                          <a:latin typeface="Cambria Math"/>
                          <a:ea typeface="Cambria Math"/>
                        </a:rPr>
                        <m:t>অন্তর্ভুক্ত</m:t>
                      </m:r>
                      <m:r>
                        <a:rPr lang="bn-IN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𝑬𝑫𝑭</m:t>
                      </m:r>
                      <m:r>
                        <a:rPr lang="bn-IN" sz="2000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000" b="1" i="1" dirty="0" smtClean="0"/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bn-IN" sz="2000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𝑫𝑬𝑭</m:t>
                    </m:r>
                  </m:oMath>
                </a14:m>
                <a:r>
                  <a:rPr lang="bn-IN" sz="2000" b="1" i="1" dirty="0" smtClean="0"/>
                  <a:t> </a:t>
                </a:r>
                <a:r>
                  <a:rPr lang="bn-IN" sz="2000" b="1" dirty="0" smtClean="0"/>
                  <a:t>( প্রমাণিত ) </a:t>
                </a:r>
                <a:endParaRPr lang="en-US" sz="2000" b="1" i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907930"/>
                <a:ext cx="5257800" cy="3170099"/>
              </a:xfrm>
              <a:prstGeom prst="rect">
                <a:avLst/>
              </a:prstGeom>
              <a:blipFill rotWithShape="1">
                <a:blip r:embed="rId5"/>
                <a:stretch>
                  <a:fillRect l="-1040" t="-575" b="-2490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7247360" y="2565394"/>
            <a:ext cx="1015752" cy="2738216"/>
            <a:chOff x="7247360" y="2565394"/>
            <a:chExt cx="1015752" cy="2738216"/>
          </a:xfrm>
        </p:grpSpPr>
        <p:sp>
          <p:nvSpPr>
            <p:cNvPr id="59" name="Arc 58"/>
            <p:cNvSpPr/>
            <p:nvPr/>
          </p:nvSpPr>
          <p:spPr>
            <a:xfrm rot="18108370">
              <a:off x="7247700" y="4514643"/>
              <a:ext cx="788627" cy="789307"/>
            </a:xfrm>
            <a:prstGeom prst="arc">
              <a:avLst>
                <a:gd name="adj1" fmla="val 15133658"/>
                <a:gd name="adj2" fmla="val 54751"/>
              </a:avLst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 rot="9748737">
              <a:off x="7403332" y="2565394"/>
              <a:ext cx="859780" cy="743637"/>
            </a:xfrm>
            <a:prstGeom prst="arc">
              <a:avLst>
                <a:gd name="adj1" fmla="val 17230632"/>
                <a:gd name="adj2" fmla="val 0"/>
              </a:avLst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7619" y="2685705"/>
            <a:ext cx="559037" cy="2602281"/>
            <a:chOff x="7627619" y="2685705"/>
            <a:chExt cx="559037" cy="2602281"/>
          </a:xfrm>
        </p:grpSpPr>
        <p:sp>
          <p:nvSpPr>
            <p:cNvPr id="5" name="Arc 4"/>
            <p:cNvSpPr/>
            <p:nvPr/>
          </p:nvSpPr>
          <p:spPr>
            <a:xfrm rot="7329577">
              <a:off x="7655631" y="2657693"/>
              <a:ext cx="503013" cy="559037"/>
            </a:xfrm>
            <a:prstGeom prst="arc">
              <a:avLst>
                <a:gd name="adj1" fmla="val 17010356"/>
                <a:gd name="adj2" fmla="val 20838933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rot="19911763">
              <a:off x="7676636" y="4728949"/>
              <a:ext cx="503013" cy="559037"/>
            </a:xfrm>
            <a:prstGeom prst="arc">
              <a:avLst>
                <a:gd name="adj1" fmla="val 16788157"/>
                <a:gd name="adj2" fmla="val 21146506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614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  <p:bldP spid="6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899"/>
            <a:ext cx="8229600" cy="1447801"/>
          </a:xfrm>
        </p:spPr>
        <p:txBody>
          <a:bodyPr/>
          <a:lstStyle/>
          <a:p>
            <a:r>
              <a:rPr lang="bn-IN" sz="88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দলগত কাজ </a:t>
            </a:r>
            <a:endParaRPr lang="en-US" sz="88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43100"/>
            <a:ext cx="4038600" cy="2590800"/>
          </a:xfrm>
          <a:ln>
            <a:solidFill>
              <a:srgbClr val="FD1A09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IN" sz="3200" b="1" dirty="0" smtClean="0">
                <a:solidFill>
                  <a:srgbClr val="0ABE28"/>
                </a:solidFill>
              </a:rPr>
              <a:t>উপপাদ্য ৯ </a:t>
            </a:r>
            <a:r>
              <a:rPr lang="en-US" sz="3200" b="1" dirty="0" smtClean="0">
                <a:solidFill>
                  <a:srgbClr val="0ABE28"/>
                </a:solidFill>
              </a:rPr>
              <a:t>: </a:t>
            </a:r>
            <a:r>
              <a:rPr lang="bn-IN" sz="3200" b="1" dirty="0" smtClean="0">
                <a:solidFill>
                  <a:srgbClr val="0ABE28"/>
                </a:solidFill>
              </a:rPr>
              <a:t>প্রমাণ </a:t>
            </a:r>
            <a:r>
              <a:rPr lang="bn-IN" sz="3200" b="1" dirty="0">
                <a:solidFill>
                  <a:srgbClr val="0ABE28"/>
                </a:solidFill>
              </a:rPr>
              <a:t>কর যে, যদি একটি ত্রিভুজের তিন বাহু অপর একটি ত্রিভুজের তিন বাহুর সমান হয় তবে ত্রিভুজ দুইটি সর্বসম ।  </a:t>
            </a:r>
            <a:endParaRPr lang="en-US" sz="3200" b="1" dirty="0">
              <a:solidFill>
                <a:srgbClr val="0ABE28"/>
              </a:solidFill>
            </a:endParaRPr>
          </a:p>
          <a:p>
            <a:pPr marL="0" indent="0" algn="just">
              <a:buNone/>
            </a:pPr>
            <a:endParaRPr lang="en-US" sz="3200" dirty="0">
              <a:solidFill>
                <a:srgbClr val="0ABE28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87" y="2300287"/>
            <a:ext cx="2486025" cy="1838325"/>
          </a:xfrm>
        </p:spPr>
      </p:pic>
    </p:spTree>
    <p:extLst>
      <p:ext uri="{BB962C8B-B14F-4D97-AF65-F5344CB8AC3E}">
        <p14:creationId xmlns:p14="http://schemas.microsoft.com/office/powerpoint/2010/main" val="107776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205451" y="883884"/>
            <a:ext cx="8505464" cy="1351204"/>
            <a:chOff x="259466" y="1005162"/>
            <a:chExt cx="8505464" cy="1351204"/>
          </a:xfrm>
        </p:grpSpPr>
        <p:grpSp>
          <p:nvGrpSpPr>
            <p:cNvPr id="24" name="Group 23"/>
            <p:cNvGrpSpPr/>
            <p:nvPr/>
          </p:nvGrpSpPr>
          <p:grpSpPr>
            <a:xfrm>
              <a:off x="7302661" y="1005162"/>
              <a:ext cx="1462269" cy="1351204"/>
              <a:chOff x="7302661" y="1005162"/>
              <a:chExt cx="1462269" cy="135120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7615177" y="1333500"/>
                <a:ext cx="844953" cy="838200"/>
                <a:chOff x="4946247" y="2857500"/>
                <a:chExt cx="844953" cy="838200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 flipH="1" flipV="1">
                  <a:off x="5368723" y="2857500"/>
                  <a:ext cx="418618" cy="838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4946247" y="2857500"/>
                  <a:ext cx="422476" cy="838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4946247" y="3695700"/>
                  <a:ext cx="84495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TextBox 20"/>
              <p:cNvSpPr txBox="1"/>
              <p:nvPr/>
            </p:nvSpPr>
            <p:spPr>
              <a:xfrm>
                <a:off x="8460130" y="19870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302661" y="19870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B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85253" y="100516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59466" y="1339248"/>
                  <a:ext cx="6934200" cy="923330"/>
                </a:xfrm>
                <a:prstGeom prst="rect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1</a:t>
                  </a:r>
                  <a:r>
                    <a:rPr lang="bn-IN" b="1" dirty="0" smtClean="0"/>
                    <a:t>। চিত্রে,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</a:rPr>
                        <m:t>𝑨𝑩𝑪</m:t>
                      </m:r>
                      <m:r>
                        <a:rPr lang="en-US" b="1" i="1" smtClean="0">
                          <a:latin typeface="Cambria Math"/>
                        </a:rPr>
                        <m:t>=∠</m:t>
                      </m:r>
                      <m:r>
                        <a:rPr lang="en-US" b="1" i="1" smtClean="0">
                          <a:latin typeface="Cambria Math"/>
                        </a:rPr>
                        <m:t>𝑨𝑪𝑩</m:t>
                      </m:r>
                    </m:oMath>
                  </a14:m>
                  <a:r>
                    <a:rPr lang="en-US" b="1" dirty="0" smtClean="0"/>
                    <a:t> </a:t>
                  </a:r>
                  <a:r>
                    <a:rPr lang="bn-IN" b="1" dirty="0" smtClean="0"/>
                    <a:t>হলে নিচের কোনটি সঠিক ? </a:t>
                  </a:r>
                </a:p>
                <a:p>
                  <a:r>
                    <a:rPr lang="en-US" b="1" dirty="0" smtClean="0"/>
                    <a:t> </a:t>
                  </a:r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ক.</a:t>
                  </a:r>
                  <a:r>
                    <a:rPr lang="bn-IN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𝑨𝑩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𝑩𝑪</m:t>
                      </m:r>
                    </m:oMath>
                  </a14:m>
                  <a:r>
                    <a:rPr lang="en-US" b="1" dirty="0" smtClean="0"/>
                    <a:t>		</a:t>
                  </a:r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খ.</a:t>
                  </a:r>
                  <a:r>
                    <a:rPr lang="bn-IN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𝑨𝑪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𝑩𝑪</m:t>
                      </m:r>
                    </m:oMath>
                  </a14:m>
                  <a:r>
                    <a:rPr lang="en-US" b="1" dirty="0" smtClean="0"/>
                    <a:t>      </a:t>
                  </a:r>
                </a:p>
                <a:p>
                  <a:r>
                    <a:rPr lang="en-US" b="1" dirty="0" smtClean="0">
                      <a:latin typeface="NesarulOMR" pitchFamily="2" charset="0"/>
                      <a:cs typeface="NesarulOMR" pitchFamily="2" charset="0"/>
                    </a:rPr>
                    <a:t> </a:t>
                  </a:r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গ.</a:t>
                  </a:r>
                  <a:r>
                    <a:rPr lang="bn-IN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𝑨𝑩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𝑨𝑪</m:t>
                      </m:r>
                    </m:oMath>
                  </a14:m>
                  <a:r>
                    <a:rPr lang="bn-IN" b="1" dirty="0" smtClean="0"/>
                    <a:t>	</a:t>
                  </a:r>
                  <a:r>
                    <a:rPr lang="en-US" b="1" dirty="0" smtClean="0"/>
                    <a:t>	</a:t>
                  </a:r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ঘ.</a:t>
                  </a:r>
                  <a:r>
                    <a:rPr lang="bn-IN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𝑨𝑩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𝑩𝑪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𝑨𝑪</m:t>
                      </m:r>
                    </m:oMath>
                  </a14:m>
                  <a:r>
                    <a:rPr lang="bn-IN" b="1" dirty="0" smtClean="0"/>
                    <a:t> </a:t>
                  </a:r>
                  <a:endParaRPr lang="en-US" b="1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466" y="1339248"/>
                  <a:ext cx="6934200" cy="92333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702" t="-1961" b="-9804"/>
                  </a:stretch>
                </a:blipFill>
                <a:ln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229566" y="2171700"/>
            <a:ext cx="8509321" cy="1351204"/>
            <a:chOff x="259466" y="2628900"/>
            <a:chExt cx="8509321" cy="1351204"/>
          </a:xfrm>
        </p:grpSpPr>
        <p:grpSp>
          <p:nvGrpSpPr>
            <p:cNvPr id="26" name="Group 25"/>
            <p:cNvGrpSpPr/>
            <p:nvPr/>
          </p:nvGrpSpPr>
          <p:grpSpPr>
            <a:xfrm>
              <a:off x="7306518" y="2628900"/>
              <a:ext cx="1462269" cy="1351204"/>
              <a:chOff x="7302661" y="1005162"/>
              <a:chExt cx="1462269" cy="1351204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7615177" y="1333500"/>
                <a:ext cx="844953" cy="838200"/>
                <a:chOff x="4946247" y="2857500"/>
                <a:chExt cx="844953" cy="8382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368723" y="2857500"/>
                  <a:ext cx="418618" cy="838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V="1">
                  <a:off x="4946247" y="2857500"/>
                  <a:ext cx="422476" cy="8382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4946247" y="3695700"/>
                  <a:ext cx="84495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8460130" y="19870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302661" y="198703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B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885253" y="100516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259466" y="2813566"/>
                  <a:ext cx="6934200" cy="923330"/>
                </a:xfrm>
                <a:prstGeom prst="rect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2</a:t>
                  </a:r>
                  <a:r>
                    <a:rPr lang="bn-IN" b="1" dirty="0" smtClean="0"/>
                    <a:t>। চিত্রে,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𝑨𝑩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𝑨𝑪</m:t>
                      </m:r>
                    </m:oMath>
                  </a14:m>
                  <a:r>
                    <a:rPr lang="bn-IN" b="1" dirty="0" smtClean="0"/>
                    <a:t> হলে</a:t>
                  </a:r>
                  <a:r>
                    <a:rPr lang="en-US" b="1" dirty="0" smtClean="0"/>
                    <a:t>,</a:t>
                  </a:r>
                  <a:r>
                    <a:rPr lang="bn-IN" b="1" dirty="0" smtClean="0"/>
                    <a:t> নিচের কোনটি সঠিক ?</a:t>
                  </a:r>
                  <a:endParaRPr lang="en-US" b="1" dirty="0" smtClean="0"/>
                </a:p>
                <a:p>
                  <a:r>
                    <a:rPr lang="bn-IN" b="1" dirty="0">
                      <a:latin typeface="NesarulOMR" pitchFamily="2" charset="0"/>
                      <a:cs typeface="NesarulOMR" pitchFamily="2" charset="0"/>
                    </a:rPr>
                    <a:t>ক</a:t>
                  </a:r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.</a:t>
                  </a:r>
                  <a:r>
                    <a:rPr lang="en-US" b="1" dirty="0" smtClean="0">
                      <a:latin typeface="NesarulOMR" pitchFamily="2" charset="0"/>
                      <a:cs typeface="NesarulOMR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𝑩𝑨𝑪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=∠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𝑨𝑪𝑩</m:t>
                      </m:r>
                      <m:r>
                        <a:rPr lang="en-US" b="1" i="0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 </m:t>
                      </m:r>
                    </m:oMath>
                  </a14:m>
                  <a:r>
                    <a:rPr lang="en-US" b="1" dirty="0" smtClean="0">
                      <a:latin typeface="NesarulOMR" pitchFamily="2" charset="0"/>
                      <a:cs typeface="NesarulOMR" pitchFamily="2" charset="0"/>
                    </a:rPr>
                    <a:t>	</a:t>
                  </a:r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খ.</a:t>
                  </a:r>
                  <a14:m>
                    <m:oMath xmlns:m="http://schemas.openxmlformats.org/officeDocument/2006/math">
                      <m:r>
                        <a:rPr lang="bn-IN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𝑩𝑨𝑪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=∠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𝑨𝑩𝑪</m:t>
                      </m:r>
                    </m:oMath>
                  </a14:m>
                  <a:endParaRPr lang="bn-IN" b="1" dirty="0">
                    <a:latin typeface="NesarulOMR" pitchFamily="2" charset="0"/>
                    <a:cs typeface="NesarulOMR" pitchFamily="2" charset="0"/>
                  </a:endParaRPr>
                </a:p>
                <a:p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গ.</a:t>
                  </a:r>
                  <a14:m>
                    <m:oMath xmlns:m="http://schemas.openxmlformats.org/officeDocument/2006/math">
                      <m:r>
                        <a:rPr lang="bn-IN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𝑨𝑩𝑪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=∠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esarulOMR" pitchFamily="2" charset="0"/>
                        </a:rPr>
                        <m:t>𝑨𝑪𝑩</m:t>
                      </m:r>
                    </m:oMath>
                  </a14:m>
                  <a:r>
                    <a:rPr lang="en-US" b="1" dirty="0" smtClean="0">
                      <a:latin typeface="NesarulOMR" pitchFamily="2" charset="0"/>
                      <a:cs typeface="NesarulOMR" pitchFamily="2" charset="0"/>
                    </a:rPr>
                    <a:t> 	</a:t>
                  </a:r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ঘ</a:t>
                  </a:r>
                  <a:r>
                    <a:rPr lang="bn-IN" b="1" dirty="0">
                      <a:latin typeface="NesarulOMR" pitchFamily="2" charset="0"/>
                      <a:cs typeface="NesarulOMR" pitchFamily="2" charset="0"/>
                    </a:rPr>
                    <a:t>.</a:t>
                  </a:r>
                  <a:r>
                    <a:rPr lang="bn-IN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bn-IN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𝑩𝑨𝑪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≠∠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𝑨𝑩𝑪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≠∠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𝑨𝑪𝑩</m:t>
                      </m:r>
                    </m:oMath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466" y="2813566"/>
                  <a:ext cx="6934200" cy="92333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702" t="-1961" b="-9804"/>
                  </a:stretch>
                </a:blip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366533" y="3648968"/>
            <a:ext cx="8494853" cy="1535769"/>
            <a:chOff x="366533" y="3648968"/>
            <a:chExt cx="8494853" cy="1535769"/>
          </a:xfrm>
        </p:grpSpPr>
        <p:grpSp>
          <p:nvGrpSpPr>
            <p:cNvPr id="47" name="Group 46"/>
            <p:cNvGrpSpPr/>
            <p:nvPr/>
          </p:nvGrpSpPr>
          <p:grpSpPr>
            <a:xfrm>
              <a:off x="7399117" y="3648968"/>
              <a:ext cx="1462269" cy="1535769"/>
              <a:chOff x="4800600" y="3980104"/>
              <a:chExt cx="1462269" cy="1535769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4800600" y="3980104"/>
                <a:ext cx="1462269" cy="1351204"/>
                <a:chOff x="7302661" y="1005162"/>
                <a:chExt cx="1462269" cy="1351204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7615177" y="1333500"/>
                  <a:ext cx="844953" cy="838200"/>
                  <a:chOff x="4946247" y="2857500"/>
                  <a:chExt cx="844953" cy="838200"/>
                </a:xfrm>
              </p:grpSpPr>
              <p:cxnSp>
                <p:nvCxnSpPr>
                  <p:cNvPr id="40" name="Straight Connector 39"/>
                  <p:cNvCxnSpPr/>
                  <p:nvPr/>
                </p:nvCxnSpPr>
                <p:spPr>
                  <a:xfrm flipH="1" flipV="1">
                    <a:off x="5368723" y="2857500"/>
                    <a:ext cx="418618" cy="8382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flipV="1">
                    <a:off x="4946247" y="2857500"/>
                    <a:ext cx="422476" cy="8382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4946247" y="3695700"/>
                    <a:ext cx="844953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" name="TextBox 36"/>
                <p:cNvSpPr txBox="1"/>
                <p:nvPr/>
              </p:nvSpPr>
              <p:spPr>
                <a:xfrm>
                  <a:off x="8460130" y="19870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C</a:t>
                  </a: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7302661" y="19870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B</a:t>
                  </a: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7885253" y="100516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  <p:cxnSp>
            <p:nvCxnSpPr>
              <p:cNvPr id="44" name="Straight Connector 43"/>
              <p:cNvCxnSpPr/>
              <p:nvPr/>
            </p:nvCxnSpPr>
            <p:spPr>
              <a:xfrm>
                <a:off x="5535592" y="4308442"/>
                <a:ext cx="0" cy="838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363901" y="5146743"/>
                <a:ext cx="381000" cy="369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366533" y="3648968"/>
                  <a:ext cx="6910085" cy="1477328"/>
                </a:xfrm>
                <a:prstGeom prst="rect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b="1" dirty="0" smtClean="0"/>
                    <a:t>৩। </a:t>
                  </a:r>
                  <a14:m>
                    <m:oMath xmlns:m="http://schemas.openxmlformats.org/officeDocument/2006/math">
                      <m:r>
                        <a:rPr lang="bn-IN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𝑨𝑩𝑪</m:t>
                      </m:r>
                    </m:oMath>
                  </a14:m>
                  <a:r>
                    <a:rPr lang="en-US" b="1" dirty="0" smtClean="0"/>
                    <a:t> </a:t>
                  </a:r>
                  <a:r>
                    <a:rPr lang="bn-IN" b="1" dirty="0" smtClean="0"/>
                    <a:t>এ </a:t>
                  </a:r>
                  <a14:m>
                    <m:oMath xmlns:m="http://schemas.openxmlformats.org/officeDocument/2006/math">
                      <m:r>
                        <a:rPr lang="bn-IN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</m:t>
                      </m:r>
                    </m:oMath>
                  </a14:m>
                  <a:r>
                    <a:rPr lang="en-US" b="1" dirty="0" smtClean="0"/>
                    <a:t> </a:t>
                  </a:r>
                  <a:r>
                    <a:rPr lang="bn-IN" b="1" dirty="0" smtClean="0"/>
                    <a:t>এর সমদ্বিখন্ডক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𝑨𝑫</m:t>
                      </m:r>
                    </m:oMath>
                  </a14:m>
                  <a:r>
                    <a:rPr lang="bn-IN" b="1" dirty="0" smtClean="0"/>
                    <a:t> এবং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𝑨𝑩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𝑨𝑪</m:t>
                      </m:r>
                    </m:oMath>
                  </a14:m>
                  <a:r>
                    <a:rPr lang="bn-IN" b="1" dirty="0" smtClean="0"/>
                    <a:t> হলে – 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  <m:r>
                          <a:rPr lang="en-US" b="1" i="1" smtClean="0">
                            <a:latin typeface="Cambria Math"/>
                          </a:rPr>
                          <m:t>. </m:t>
                        </m:r>
                        <m:r>
                          <a:rPr lang="en-US" b="1" i="1" smtClean="0">
                            <a:latin typeface="Cambria Math"/>
                          </a:rPr>
                          <m:t>𝑩𝑫</m:t>
                        </m:r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𝑫𝑪</m:t>
                        </m:r>
                        <m:r>
                          <a:rPr lang="en-US" b="1" i="1" smtClean="0">
                            <a:latin typeface="Cambria Math"/>
                          </a:rPr>
                          <m:t>  </m:t>
                        </m:r>
                        <m:r>
                          <a:rPr lang="en-US" b="1" i="1" smtClean="0">
                            <a:latin typeface="Cambria Math"/>
                          </a:rPr>
                          <m:t>𝒊𝒊</m:t>
                        </m:r>
                        <m:r>
                          <a:rPr lang="en-US" b="1" i="1" smtClean="0">
                            <a:latin typeface="Cambria Math"/>
                          </a:rPr>
                          <m:t>. </m:t>
                        </m:r>
                        <m:r>
                          <a:rPr lang="en-US" b="1" i="1" smtClean="0">
                            <a:latin typeface="Cambria Math"/>
                          </a:rPr>
                          <m:t>𝑨𝑫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⊥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𝑩𝑪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𝒊𝒊𝒊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. 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𝑨𝑩𝑫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=∠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𝑩𝑨𝑫</m:t>
                        </m:r>
                      </m:oMath>
                    </m:oMathPara>
                  </a14:m>
                  <a:endParaRPr lang="bn-IN" b="1" dirty="0"/>
                </a:p>
                <a:p>
                  <a:r>
                    <a:rPr lang="bn-IN" b="1" dirty="0" smtClean="0"/>
                    <a:t>নিচের কোনটি সঠিক ? </a:t>
                  </a:r>
                </a:p>
                <a:p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ক.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  <a:cs typeface="NesarulOMR" pitchFamily="2" charset="0"/>
                        </a:rPr>
                        <m:t>𝒊</m:t>
                      </m:r>
                      <m:r>
                        <a:rPr lang="en-US" b="1" i="1" dirty="0" smtClean="0">
                          <a:latin typeface="Cambria Math"/>
                          <a:cs typeface="NesarulOMR" pitchFamily="2" charset="0"/>
                        </a:rPr>
                        <m:t>, </m:t>
                      </m:r>
                      <m:r>
                        <a:rPr lang="en-US" b="1" i="1" dirty="0" smtClean="0">
                          <a:latin typeface="Cambria Math"/>
                          <a:cs typeface="NesarulOMR" pitchFamily="2" charset="0"/>
                        </a:rPr>
                        <m:t>𝒊𝒊</m:t>
                      </m:r>
                    </m:oMath>
                  </a14:m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		</a:t>
                  </a:r>
                  <a:r>
                    <a:rPr lang="en-US" b="1" dirty="0" smtClean="0">
                      <a:latin typeface="NesarulOMR" pitchFamily="2" charset="0"/>
                      <a:cs typeface="NesarulOMR" pitchFamily="2" charset="0"/>
                    </a:rPr>
                    <a:t>	</a:t>
                  </a:r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খ.</a:t>
                  </a:r>
                  <a:r>
                    <a:rPr lang="en-US" b="1" dirty="0">
                      <a:latin typeface="NesarulOMR" pitchFamily="2" charset="0"/>
                      <a:cs typeface="NesarulOMR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  <a:cs typeface="NesarulOMR" pitchFamily="2" charset="0"/>
                        </a:rPr>
                        <m:t>𝒊</m:t>
                      </m:r>
                      <m:r>
                        <a:rPr lang="en-US" b="1" i="1" dirty="0" smtClean="0">
                          <a:latin typeface="Cambria Math"/>
                          <a:cs typeface="NesarulOMR" pitchFamily="2" charset="0"/>
                        </a:rPr>
                        <m:t>, </m:t>
                      </m:r>
                      <m:r>
                        <a:rPr lang="en-US" b="1" i="1" dirty="0" smtClean="0">
                          <a:latin typeface="Cambria Math"/>
                          <a:cs typeface="NesarulOMR" pitchFamily="2" charset="0"/>
                        </a:rPr>
                        <m:t>𝒊𝒊𝒊</m:t>
                      </m:r>
                      <m:r>
                        <a:rPr lang="en-US" b="1" i="1" dirty="0" smtClean="0">
                          <a:latin typeface="Cambria Math"/>
                          <a:cs typeface="NesarulOMR" pitchFamily="2" charset="0"/>
                        </a:rPr>
                        <m:t> </m:t>
                      </m:r>
                    </m:oMath>
                  </a14:m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	</a:t>
                  </a:r>
                </a:p>
                <a:p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গ. </a:t>
                  </a:r>
                  <a:r>
                    <a:rPr lang="en-US" b="1" dirty="0" smtClean="0">
                      <a:latin typeface="+mj-lt"/>
                      <a:cs typeface="NesarulOMR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cs typeface="NesarulOMR" pitchFamily="2" charset="0"/>
                        </a:rPr>
                        <m:t>𝒊𝒊</m:t>
                      </m:r>
                      <m:r>
                        <a:rPr lang="en-US" b="1" i="1" smtClean="0">
                          <a:latin typeface="Cambria Math"/>
                          <a:cs typeface="NesarulOMR" pitchFamily="2" charset="0"/>
                        </a:rPr>
                        <m:t>, </m:t>
                      </m:r>
                      <m:r>
                        <a:rPr lang="en-US" b="1" i="1" smtClean="0">
                          <a:latin typeface="Cambria Math"/>
                          <a:cs typeface="NesarulOMR" pitchFamily="2" charset="0"/>
                        </a:rPr>
                        <m:t>𝒊𝒊𝒊</m:t>
                      </m:r>
                    </m:oMath>
                  </a14:m>
                  <a:r>
                    <a:rPr lang="bn-IN" b="1" dirty="0" smtClean="0">
                      <a:latin typeface="NesarulOMR" pitchFamily="2" charset="0"/>
                      <a:cs typeface="NesarulOMR" pitchFamily="2" charset="0"/>
                    </a:rPr>
                    <a:t>		ঘ</a:t>
                  </a:r>
                  <a:r>
                    <a:rPr lang="bn-IN" b="1" dirty="0">
                      <a:latin typeface="NesarulOMR" pitchFamily="2" charset="0"/>
                      <a:cs typeface="NesarulOMR" pitchFamily="2" charset="0"/>
                    </a:rPr>
                    <a:t>.</a:t>
                  </a:r>
                  <a:r>
                    <a:rPr lang="bn-IN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𝒊</m:t>
                      </m:r>
                      <m:r>
                        <a:rPr lang="en-US" b="1" i="1" smtClean="0">
                          <a:latin typeface="Cambria Math"/>
                        </a:rPr>
                        <m:t>, </m:t>
                      </m:r>
                      <m:r>
                        <a:rPr lang="en-US" b="1" i="1" smtClean="0">
                          <a:latin typeface="Cambria Math"/>
                        </a:rPr>
                        <m:t>𝒊𝒊</m:t>
                      </m:r>
                      <m:r>
                        <a:rPr lang="en-US" b="1" i="1" smtClean="0">
                          <a:latin typeface="Cambria Math"/>
                        </a:rPr>
                        <m:t>, </m:t>
                      </m:r>
                      <m:r>
                        <a:rPr lang="en-US" b="1" i="1" smtClean="0">
                          <a:latin typeface="Cambria Math"/>
                        </a:rPr>
                        <m:t>𝒊𝒊𝒊</m:t>
                      </m:r>
                    </m:oMath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533" y="3648968"/>
                  <a:ext cx="6910085" cy="147732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16" t="-1230" b="-5738"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2" name="TextBox 51"/>
          <p:cNvSpPr txBox="1"/>
          <p:nvPr/>
        </p:nvSpPr>
        <p:spPr>
          <a:xfrm>
            <a:off x="2209800" y="177043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মূল্যায়ন 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Oval 52"/>
          <p:cNvSpPr/>
          <p:nvPr/>
        </p:nvSpPr>
        <p:spPr>
          <a:xfrm>
            <a:off x="412348" y="4440340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1848" y="2898696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85508" y="1760300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9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বাড়ির কাজ </a:t>
            </a:r>
            <a:endParaRPr lang="en-US" sz="6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IN" sz="2400" b="1" dirty="0"/>
              <a:t>১। </a:t>
            </a:r>
            <a:r>
              <a:rPr lang="bn-IN" sz="2400" b="1" dirty="0" smtClean="0"/>
              <a:t>প্রমাণ কর যে, যদি </a:t>
            </a:r>
            <a:r>
              <a:rPr lang="bn-IN" sz="2400" b="1" dirty="0"/>
              <a:t>কোনো ত্রিভুজের দুইটি বাহু পরস্পর সমান হয়, তবে এদের বিপরীত কোণ দুইটিও পরস্পর সমান </a:t>
            </a:r>
            <a:r>
              <a:rPr lang="bn-IN" sz="2400" b="1" dirty="0" smtClean="0"/>
              <a:t>।</a:t>
            </a:r>
            <a:endParaRPr lang="bn-IN" sz="2400" b="1" dirty="0"/>
          </a:p>
          <a:p>
            <a:pPr marL="0" indent="0" algn="just">
              <a:buNone/>
            </a:pPr>
            <a:r>
              <a:rPr lang="bn-IN" sz="2400" b="1" dirty="0"/>
              <a:t>২। প্রমাণ কর যে</a:t>
            </a:r>
            <a:r>
              <a:rPr lang="bn-IN" sz="2400" b="1" dirty="0" smtClean="0"/>
              <a:t>, যদি </a:t>
            </a:r>
            <a:r>
              <a:rPr lang="bn-IN" sz="2400" b="1" dirty="0"/>
              <a:t>কোনো ত্রিভুজের দুইটি কোণ পরস্পর সমান হয় তবে এদের বিপরীত বাহু দুইটিও পরস্পর সমান </a:t>
            </a:r>
            <a:r>
              <a:rPr lang="bn-IN" sz="2400" b="1" dirty="0" smtClean="0"/>
              <a:t>। </a:t>
            </a:r>
            <a:endParaRPr lang="bn-IN" sz="2400" b="1" dirty="0"/>
          </a:p>
          <a:p>
            <a:pPr marL="0" indent="0" algn="just">
              <a:buNone/>
            </a:pPr>
            <a:r>
              <a:rPr lang="bn-IN" sz="2400" b="1" dirty="0"/>
              <a:t>৩। প্রমাণ কর যে,</a:t>
            </a:r>
            <a:r>
              <a:rPr lang="bn-IN" sz="2400" b="1" dirty="0" smtClean="0"/>
              <a:t> যদি </a:t>
            </a:r>
            <a:r>
              <a:rPr lang="bn-IN" sz="2400" b="1" dirty="0"/>
              <a:t>একটি ত্রিভুজের তিন বাহু অপর একটি ত্রিভুজের তিন বাহুর সমান হয় তবে ত্রিভুজ দুইটি সর্বসম </a:t>
            </a:r>
            <a:r>
              <a:rPr lang="bn-IN" sz="2400" b="1" dirty="0" smtClean="0"/>
              <a:t>।  </a:t>
            </a:r>
            <a:endParaRPr lang="en-US" sz="2400" b="1" dirty="0"/>
          </a:p>
          <a:p>
            <a:pPr marL="0" indent="0" algn="just">
              <a:buNone/>
            </a:pPr>
            <a:endParaRPr lang="en-US" sz="2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56423"/>
            <a:ext cx="4038600" cy="2726054"/>
          </a:xfrm>
        </p:spPr>
      </p:pic>
    </p:spTree>
    <p:extLst>
      <p:ext uri="{BB962C8B-B14F-4D97-AF65-F5344CB8AC3E}">
        <p14:creationId xmlns:p14="http://schemas.microsoft.com/office/powerpoint/2010/main" val="182170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8228" y="227153"/>
            <a:ext cx="8991600" cy="5486400"/>
            <a:chOff x="48228" y="227153"/>
            <a:chExt cx="8991600" cy="5486400"/>
          </a:xfrm>
        </p:grpSpPr>
        <p:sp>
          <p:nvSpPr>
            <p:cNvPr id="4" name="TextBox 3"/>
            <p:cNvSpPr txBox="1"/>
            <p:nvPr/>
          </p:nvSpPr>
          <p:spPr>
            <a:xfrm>
              <a:off x="48228" y="227153"/>
              <a:ext cx="8991600" cy="5486400"/>
            </a:xfrm>
            <a:prstGeom prst="rect">
              <a:avLst/>
            </a:prstGeom>
            <a:noFill/>
          </p:spPr>
          <p:txBody>
            <a:bodyPr wrap="square" rtlCol="0">
              <a:prstTxWarp prst="textArchUpPour">
                <a:avLst>
                  <a:gd name="adj1" fmla="val 12537315"/>
                  <a:gd name="adj2" fmla="val 49464"/>
                </a:avLst>
              </a:prstTxWarp>
              <a:spAutoFit/>
            </a:bodyPr>
            <a:lstStyle/>
            <a:p>
              <a:pPr algn="ctr"/>
              <a:r>
                <a:rPr lang="bn-IN" sz="96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এতক্ষণ </a:t>
              </a:r>
              <a:r>
                <a:rPr lang="bn-IN" sz="9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সাথে </a:t>
              </a:r>
              <a:r>
                <a:rPr lang="bn-IN" sz="96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থাকার </a:t>
              </a:r>
              <a:r>
                <a:rPr lang="bn-IN" sz="9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জন্য</a:t>
              </a:r>
              <a:r>
                <a:rPr lang="bn-IN" sz="9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IN" sz="9600" b="1" dirty="0" smtClean="0">
                  <a:solidFill>
                    <a:srgbClr val="FF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সবাইকে </a:t>
              </a:r>
              <a:r>
                <a:rPr lang="bn-IN" sz="9600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ধন্যবাদ</a:t>
              </a:r>
              <a:r>
                <a:rPr lang="bn-IN" sz="9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0003" y="2324100"/>
              <a:ext cx="5401429" cy="27912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765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bn-IN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 পরিচিতি </a:t>
            </a:r>
            <a:endParaRPr 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90700"/>
            <a:ext cx="4038600" cy="3200400"/>
          </a:xfrm>
          <a:ln>
            <a:solidFill>
              <a:srgbClr val="00B05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bn-IN" dirty="0" smtClean="0">
                <a:solidFill>
                  <a:srgbClr val="7030A0"/>
                </a:solidFill>
              </a:rPr>
              <a:t>কামরুল আহমদ 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7030A0"/>
                </a:solidFill>
              </a:rPr>
              <a:t>সিনিয়র শিক্ষক ( গণিত ) 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7030A0"/>
                </a:solidFill>
              </a:rPr>
              <a:t>রাজুর বাজার কলেজিয়েট স্কুল 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7030A0"/>
                </a:solidFill>
              </a:rPr>
              <a:t>নেত্রকোণা সদর, নেত্রকোণা। 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7030A0"/>
                </a:solidFill>
              </a:rPr>
              <a:t>মোবাইলঃ ০১৭১৪৬৮০৩১০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550" y="1790500"/>
            <a:ext cx="2857899" cy="28578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03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 পরিচিতি </a:t>
            </a:r>
            <a:endParaRPr lang="en-US" sz="6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62100"/>
            <a:ext cx="4038600" cy="2895600"/>
          </a:xfrm>
        </p:spPr>
        <p:txBody>
          <a:bodyPr/>
          <a:lstStyle/>
          <a:p>
            <a:pPr marL="0" indent="0" algn="ctr">
              <a:buNone/>
            </a:pPr>
            <a:r>
              <a:rPr lang="bn-IN" dirty="0" smtClean="0">
                <a:solidFill>
                  <a:srgbClr val="3333FF"/>
                </a:solidFill>
              </a:rPr>
              <a:t>শ্রেণিঃ ৯ম ও ১০ম 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3333FF"/>
                </a:solidFill>
              </a:rPr>
              <a:t>বিষয়ঃ গণিত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3333FF"/>
                </a:solidFill>
              </a:rPr>
              <a:t>অধ্যায়ঃ ৬ ( ৬.৩) 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3333FF"/>
                </a:solidFill>
              </a:rPr>
              <a:t>সময়ঃ ৫০ মিনিট  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3333FF"/>
                </a:solidFill>
              </a:rPr>
              <a:t>তারিখঃ ০০/০০/২১ </a:t>
            </a:r>
          </a:p>
          <a:p>
            <a:pPr marL="0" indent="0" algn="ctr">
              <a:buNone/>
            </a:pPr>
            <a:endParaRPr lang="en-US" dirty="0">
              <a:solidFill>
                <a:srgbClr val="3333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38300"/>
            <a:ext cx="2521158" cy="2971800"/>
          </a:xfrm>
        </p:spPr>
      </p:pic>
    </p:spTree>
    <p:extLst>
      <p:ext uri="{BB962C8B-B14F-4D97-AF65-F5344CB8AC3E}">
        <p14:creationId xmlns:p14="http://schemas.microsoft.com/office/powerpoint/2010/main" val="273211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93" y="1476182"/>
            <a:ext cx="2610214" cy="27626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495300"/>
            <a:ext cx="7543800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accent6">
                    <a:lumMod val="75000"/>
                  </a:schemeClr>
                </a:solidFill>
              </a:rPr>
              <a:t>নিচের চিত্রটি লক্ষ্য করো এবং প্রশ্নগুলোর উত্তর দাও 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0533" y="468629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3333FF"/>
                </a:solidFill>
              </a:rPr>
              <a:t>উপরের চিত্রটি কিসের ? </a:t>
            </a:r>
            <a:endParaRPr lang="en-US" sz="2400" b="1" dirty="0">
              <a:solidFill>
                <a:srgbClr val="3333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7400" y="4686298"/>
                <a:ext cx="548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𝑨𝑩𝑪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bn-IN" sz="2400" b="1" dirty="0" smtClean="0">
                    <a:solidFill>
                      <a:srgbClr val="00B050"/>
                    </a:solidFill>
                  </a:rPr>
                  <a:t>ত্রিভুজের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𝑨𝑩𝑪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bn-IN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ও</m:t>
                    </m:r>
                    <m:r>
                      <a:rPr lang="bn-IN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𝑨𝑪𝑩</m:t>
                    </m:r>
                  </m:oMath>
                </a14:m>
                <a:r>
                  <a:rPr lang="bn-IN" sz="2400" b="1" dirty="0" smtClean="0">
                    <a:solidFill>
                      <a:srgbClr val="00B050"/>
                    </a:solidFill>
                  </a:rPr>
                  <a:t> কে কি বলা হয় ? </a:t>
                </a:r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686298"/>
                <a:ext cx="5486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733799" y="4747726"/>
            <a:ext cx="190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3333FF"/>
                </a:solidFill>
              </a:rPr>
              <a:t>ত্রিভুজের </a:t>
            </a:r>
            <a:endParaRPr lang="en-US" sz="2400" b="1" dirty="0">
              <a:solidFill>
                <a:srgbClr val="3333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4725363"/>
            <a:ext cx="2705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00B050"/>
                </a:solidFill>
              </a:rPr>
              <a:t>কোণ বলা হয়। </a:t>
            </a:r>
            <a:endParaRPr lang="en-US" sz="24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57400" y="4747726"/>
                <a:ext cx="541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FF"/>
                        </a:solidFill>
                        <a:latin typeface="Cambria Math"/>
                      </a:rPr>
                      <m:t>𝑨𝑩𝑪</m:t>
                    </m:r>
                    <m:r>
                      <a:rPr lang="en-US" sz="2400" b="1" i="1" smtClean="0">
                        <a:solidFill>
                          <a:srgbClr val="FF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bn-IN" sz="2400" b="1" dirty="0" smtClean="0">
                    <a:solidFill>
                      <a:srgbClr val="FF00FF"/>
                    </a:solidFill>
                  </a:rPr>
                  <a:t>ত্রিভুজের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FF"/>
                        </a:solidFill>
                        <a:latin typeface="Cambria Math"/>
                      </a:rPr>
                      <m:t>𝑨𝑩</m:t>
                    </m:r>
                    <m:r>
                      <a:rPr lang="en-US" sz="2400" b="1" i="1" smtClean="0">
                        <a:solidFill>
                          <a:srgbClr val="FF00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solidFill>
                          <a:srgbClr val="FF00FF"/>
                        </a:solidFill>
                        <a:latin typeface="Cambria Math"/>
                      </a:rPr>
                      <m:t>𝑩𝑪</m:t>
                    </m:r>
                    <m:r>
                      <a:rPr lang="en-US" sz="2400" b="1" i="1" smtClean="0">
                        <a:solidFill>
                          <a:srgbClr val="FF00FF"/>
                        </a:solidFill>
                        <a:latin typeface="Cambria Math"/>
                      </a:rPr>
                      <m:t> </m:t>
                    </m:r>
                    <m:r>
                      <a:rPr lang="bn-IN" sz="2400" b="1" i="1" smtClean="0">
                        <a:solidFill>
                          <a:srgbClr val="FF00FF"/>
                        </a:solidFill>
                        <a:latin typeface="Cambria Math"/>
                      </a:rPr>
                      <m:t>ও</m:t>
                    </m:r>
                    <m:r>
                      <a:rPr lang="bn-IN" sz="2400" b="1" i="1" smtClean="0">
                        <a:solidFill>
                          <a:srgbClr val="FF00FF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FF"/>
                        </a:solidFill>
                        <a:latin typeface="Cambria Math"/>
                      </a:rPr>
                      <m:t>𝑨𝑪</m:t>
                    </m:r>
                  </m:oMath>
                </a14:m>
                <a:r>
                  <a:rPr lang="bn-IN" sz="2400" b="1" dirty="0" smtClean="0">
                    <a:solidFill>
                      <a:srgbClr val="FF00FF"/>
                    </a:solidFill>
                  </a:rPr>
                  <a:t> কে কি বলা হয় ? </a:t>
                </a:r>
                <a:endParaRPr lang="en-US" sz="2400" b="1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747726"/>
                <a:ext cx="541020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543299" y="4747725"/>
            <a:ext cx="289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FF00FF"/>
                </a:solidFill>
              </a:rPr>
              <a:t>বাহু বলা হয়।  </a:t>
            </a:r>
            <a:endParaRPr lang="en-US" sz="24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0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1714235"/>
          </a:xfrm>
        </p:spPr>
        <p:txBody>
          <a:bodyPr/>
          <a:lstStyle/>
          <a:p>
            <a:r>
              <a:rPr lang="bn-IN" sz="115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 পাঠ </a:t>
            </a:r>
            <a:endParaRPr lang="en-US" sz="11500" b="1" i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33700"/>
            <a:ext cx="8229600" cy="990600"/>
          </a:xfrm>
          <a:ln>
            <a:solidFill>
              <a:srgbClr val="00B05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bn-IN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বাহু, কোণ ও ত্রিভুজের সর্বসমতা </a:t>
            </a:r>
            <a:endParaRPr 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31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n-IN" dirty="0" smtClean="0"/>
              <a:t>এ পাঠ শেষে শিক্ষার্থীরা .............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১। যদি কোনো ত্রিভুজের দুইটি বাহু পরস্পর সমান হয়, তবে এদের বিপরীত কোণ দুইটিও পরস্পর সমান প্রমাণ করতে পারবে।</a:t>
            </a:r>
          </a:p>
          <a:p>
            <a:pPr marL="0" indent="0">
              <a:buNone/>
            </a:pPr>
            <a:r>
              <a:rPr lang="bn-IN" dirty="0" smtClean="0"/>
              <a:t>২।</a:t>
            </a:r>
            <a:r>
              <a:rPr lang="bn-IN" dirty="0"/>
              <a:t> যদি কোনো ত্রিভুজের দুইটি </a:t>
            </a:r>
            <a:r>
              <a:rPr lang="bn-IN" dirty="0" smtClean="0"/>
              <a:t>কোণ </a:t>
            </a:r>
            <a:r>
              <a:rPr lang="bn-IN" dirty="0"/>
              <a:t>পরস্পর সমান </a:t>
            </a:r>
            <a:r>
              <a:rPr lang="bn-IN" dirty="0" smtClean="0"/>
              <a:t>হয় </a:t>
            </a:r>
            <a:r>
              <a:rPr lang="bn-IN" dirty="0"/>
              <a:t>তবে এদের বিপরীত </a:t>
            </a:r>
            <a:r>
              <a:rPr lang="bn-IN" dirty="0" smtClean="0"/>
              <a:t>বাহু </a:t>
            </a:r>
            <a:r>
              <a:rPr lang="bn-IN" dirty="0"/>
              <a:t>দুইটিও পরস্পর সমান প্রমাণ করতে পারবে।</a:t>
            </a:r>
            <a:r>
              <a:rPr lang="bn-IN" dirty="0" smtClean="0"/>
              <a:t> </a:t>
            </a:r>
          </a:p>
          <a:p>
            <a:pPr marL="0" indent="0">
              <a:buNone/>
            </a:pPr>
            <a:r>
              <a:rPr lang="bn-IN" dirty="0" smtClean="0"/>
              <a:t>৩। যদি একটি ত্রিভুজের তিন বাহু অপর একটি ত্রিভুজের তিন বাহুর সমান হয় তবে ত্রিভুজ দুইটি সর্বসম প্রমাণ করতে পারবে।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8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6413606" y="3548541"/>
            <a:ext cx="1849658" cy="5305"/>
            <a:chOff x="6413606" y="3548541"/>
            <a:chExt cx="1849658" cy="530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806064" y="3548541"/>
              <a:ext cx="4572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13606" y="3553846"/>
              <a:ext cx="4572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741381" y="2012141"/>
            <a:ext cx="1236839" cy="1010518"/>
            <a:chOff x="6741381" y="2012141"/>
            <a:chExt cx="1236839" cy="1010518"/>
          </a:xfrm>
        </p:grpSpPr>
        <p:sp>
          <p:nvSpPr>
            <p:cNvPr id="17" name="Arc 16"/>
            <p:cNvSpPr/>
            <p:nvPr/>
          </p:nvSpPr>
          <p:spPr>
            <a:xfrm rot="4359630">
              <a:off x="7140020" y="2184459"/>
              <a:ext cx="762000" cy="914400"/>
            </a:xfrm>
            <a:prstGeom prst="arc">
              <a:avLst>
                <a:gd name="adj1" fmla="val 20222392"/>
                <a:gd name="adj2" fmla="val 2647640"/>
              </a:avLst>
            </a:prstGeom>
            <a:ln w="57150">
              <a:solidFill>
                <a:srgbClr val="3333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7976936">
              <a:off x="6817581" y="1935941"/>
              <a:ext cx="762000" cy="914400"/>
            </a:xfrm>
            <a:prstGeom prst="arc">
              <a:avLst>
                <a:gd name="adj1" fmla="val 17737800"/>
                <a:gd name="adj2" fmla="val 20516552"/>
              </a:avLst>
            </a:prstGeom>
            <a:ln w="57150">
              <a:solidFill>
                <a:srgbClr val="3333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107363" y="2172099"/>
            <a:ext cx="533400" cy="2832262"/>
            <a:chOff x="7107363" y="2172099"/>
            <a:chExt cx="533400" cy="2832262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7335023" y="2172099"/>
              <a:ext cx="0" cy="2362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107363" y="4542696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D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17391" y="1775225"/>
            <a:ext cx="3400540" cy="3229136"/>
            <a:chOff x="5617391" y="1766828"/>
            <a:chExt cx="3400540" cy="3229136"/>
          </a:xfrm>
        </p:grpSpPr>
        <p:grpSp>
          <p:nvGrpSpPr>
            <p:cNvPr id="25" name="Group 24"/>
            <p:cNvGrpSpPr/>
            <p:nvPr/>
          </p:nvGrpSpPr>
          <p:grpSpPr>
            <a:xfrm>
              <a:off x="6058191" y="2182246"/>
              <a:ext cx="2542090" cy="2362200"/>
              <a:chOff x="6058191" y="2182246"/>
              <a:chExt cx="2542090" cy="23622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7335023" y="2182246"/>
                <a:ext cx="1265258" cy="2362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V="1">
                <a:off x="6058191" y="2182246"/>
                <a:ext cx="1276832" cy="2362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6069766" y="4544446"/>
                <a:ext cx="25305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8484531" y="4511816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17391" y="4534299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68323" y="1766828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endParaRPr lang="en-US" sz="2400" b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6200" y="114300"/>
            <a:ext cx="8963409" cy="107721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solidFill>
                  <a:srgbClr val="FF0000"/>
                </a:solidFill>
              </a:rPr>
              <a:t>উপপাদ্য ৭</a:t>
            </a:r>
            <a:r>
              <a:rPr lang="en-US" sz="3200" b="1" u="sng" dirty="0" smtClean="0">
                <a:solidFill>
                  <a:srgbClr val="FF0000"/>
                </a:solidFill>
              </a:rPr>
              <a:t> : </a:t>
            </a:r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</a:rPr>
              <a:t>যদি কোনো ত্রিভুজের দুইটি বাহু পরস্পর সমান হয়, তবে এদের বিপরীত কোণ দুইটিও পরস্পর সমান হবে। 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1258555"/>
                <a:ext cx="5257802" cy="707886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000" b="1" dirty="0" smtClean="0"/>
                  <a:t>বিশেষ নির্বচন </a:t>
                </a:r>
                <a:r>
                  <a:rPr lang="en-US" sz="2000" b="1" dirty="0" smtClean="0"/>
                  <a:t>: </a:t>
                </a:r>
                <a:r>
                  <a:rPr lang="bn-IN" sz="2000" b="1" dirty="0" smtClean="0"/>
                  <a:t>মনে করি,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𝑨𝑩𝑪</m:t>
                    </m:r>
                  </m:oMath>
                </a14:m>
                <a:r>
                  <a:rPr lang="bn-IN" sz="2000" b="1" dirty="0" smtClean="0"/>
                  <a:t> ত্রিভুজে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𝑨𝑩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𝑨𝑪</m:t>
                    </m:r>
                  </m:oMath>
                </a14:m>
                <a:r>
                  <a:rPr lang="bn-IN" sz="2000" b="1" dirty="0" smtClean="0"/>
                  <a:t> প্রমাণ করতে হবে যে,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𝑨𝑪𝑩</m:t>
                    </m:r>
                  </m:oMath>
                </a14:m>
                <a:r>
                  <a:rPr lang="bn-IN" sz="2000" b="1" dirty="0" smtClean="0"/>
                  <a:t> ।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58555"/>
                <a:ext cx="5257802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1157" t="-2521" b="-13445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9566" y="2039198"/>
                <a:ext cx="5257804" cy="707886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000" b="1" dirty="0" smtClean="0"/>
                  <a:t>অঙ্কন </a:t>
                </a:r>
                <a:r>
                  <a:rPr lang="en-US" sz="2000" b="1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𝑩𝑨𝑪</m:t>
                    </m:r>
                  </m:oMath>
                </a14:m>
                <a:r>
                  <a:rPr lang="en-US" sz="2000" b="1" dirty="0" smtClean="0"/>
                  <a:t> </a:t>
                </a:r>
                <a:r>
                  <a:rPr lang="bn-IN" sz="2000" b="1" dirty="0" smtClean="0"/>
                  <a:t>এর সমদ্বিখন্ডক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𝑨𝑫</m:t>
                    </m:r>
                  </m:oMath>
                </a14:m>
                <a:r>
                  <a:rPr lang="bn-IN" sz="2000" b="1" dirty="0" smtClean="0"/>
                  <a:t> আঁকি যেন তা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𝑩𝑪</m:t>
                    </m:r>
                  </m:oMath>
                </a14:m>
                <a:r>
                  <a:rPr lang="bn-IN" sz="2000" b="1" dirty="0" smtClean="0"/>
                  <a:t> কে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𝑫</m:t>
                    </m:r>
                  </m:oMath>
                </a14:m>
                <a:r>
                  <a:rPr lang="bn-IN" sz="2000" b="1" dirty="0" smtClean="0"/>
                  <a:t> বিন্দুতে ছেদ করে ।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66" y="2039198"/>
                <a:ext cx="5257804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1157" t="-2542" r="-1852" b="-13559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8601" y="2963861"/>
                <a:ext cx="5257800" cy="2246769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000" b="1" dirty="0" smtClean="0"/>
                  <a:t>প্রমাণ </a:t>
                </a:r>
                <a:r>
                  <a:rPr lang="en-US" sz="2000" b="1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𝑨𝑩𝑫</m:t>
                    </m:r>
                  </m:oMath>
                </a14:m>
                <a:r>
                  <a:rPr lang="bn-IN" sz="2000" b="1" dirty="0" smtClean="0"/>
                  <a:t> এবং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𝑨𝑪𝑫</m:t>
                    </m:r>
                  </m:oMath>
                </a14:m>
                <a:r>
                  <a:rPr lang="bn-IN" sz="2000" b="1" dirty="0" smtClean="0"/>
                  <a:t> এ </a:t>
                </a:r>
                <a:endParaRPr lang="en-US" sz="2000" b="1" dirty="0"/>
              </a:p>
              <a:p>
                <a:r>
                  <a:rPr lang="en-US" sz="2000" b="1" dirty="0" smtClean="0"/>
                  <a:t>(1)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𝑨𝑩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𝑨𝑪</m:t>
                    </m:r>
                  </m:oMath>
                </a14:m>
                <a:r>
                  <a:rPr lang="bn-IN" sz="2000" b="1" dirty="0" smtClean="0"/>
                  <a:t> </a:t>
                </a:r>
                <a:r>
                  <a:rPr lang="en-US" sz="2000" b="1" dirty="0" smtClean="0"/>
                  <a:t>( </a:t>
                </a:r>
                <a:r>
                  <a:rPr lang="bn-IN" sz="2000" b="1" dirty="0" smtClean="0"/>
                  <a:t>প্রদত্ত</a:t>
                </a:r>
                <a:r>
                  <a:rPr lang="en-US" sz="2000" b="1" dirty="0" smtClean="0"/>
                  <a:t> ) </a:t>
                </a:r>
                <a:r>
                  <a:rPr lang="bn-IN" sz="2000" b="1" dirty="0" smtClean="0"/>
                  <a:t> </a:t>
                </a:r>
                <a:endParaRPr lang="en-US" sz="2000" b="1" dirty="0"/>
              </a:p>
              <a:p>
                <a:r>
                  <a:rPr lang="bn-IN" sz="2000" b="1" dirty="0" smtClean="0"/>
                  <a:t>(২)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𝑨𝑫</m:t>
                    </m:r>
                  </m:oMath>
                </a14:m>
                <a:r>
                  <a:rPr lang="bn-IN" sz="2000" b="1" dirty="0" smtClean="0"/>
                  <a:t> সাধারণ বাহু  এবং </a:t>
                </a:r>
                <a:endParaRPr lang="en-US" sz="2000" b="1" dirty="0" smtClean="0"/>
              </a:p>
              <a:p>
                <a:r>
                  <a:rPr lang="bn-IN" sz="2000" b="1" dirty="0" smtClean="0"/>
                  <a:t>(৩) অন্তর্ভুক্ত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𝑩𝑨𝑫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bn-IN" sz="2000" b="1" dirty="0" smtClean="0"/>
                  <a:t> অন্তর্ভুক্ত </a:t>
                </a:r>
                <a14:m>
                  <m:oMath xmlns:m="http://schemas.openxmlformats.org/officeDocument/2006/math">
                    <m:r>
                      <a:rPr lang="bn-IN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𝑪𝑨𝑫</m:t>
                    </m:r>
                  </m:oMath>
                </a14:m>
                <a:r>
                  <a:rPr lang="bn-IN" sz="2000" b="1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2000" b="1" i="1" dirty="0" smtClean="0">
                          <a:latin typeface="Cambria Math"/>
                          <a:ea typeface="Cambria Math"/>
                        </a:rPr>
                        <m:t>∴∆</m:t>
                      </m:r>
                      <m:r>
                        <a:rPr lang="en-US" sz="2000" b="1" i="1" dirty="0" smtClean="0">
                          <a:latin typeface="Cambria Math"/>
                          <a:ea typeface="Cambria Math"/>
                        </a:rPr>
                        <m:t>𝑨𝑩𝑫</m:t>
                      </m:r>
                      <m:r>
                        <a:rPr lang="en-US" sz="2000" b="1" i="1" dirty="0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sz="2000" b="1" i="1" dirty="0" smtClean="0">
                          <a:latin typeface="Cambria Math"/>
                          <a:ea typeface="Cambria Math"/>
                        </a:rPr>
                        <m:t>𝑨𝑪𝑫</m:t>
                      </m:r>
                      <m:r>
                        <a:rPr lang="en-US" sz="2000" b="1" i="1" dirty="0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bn-IN" sz="2000" b="1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/>
                          <a:ea typeface="Cambria Math"/>
                        </a:rPr>
                        <m:t>∴∠</m:t>
                      </m:r>
                      <m:r>
                        <a:rPr lang="en-US" sz="2000" b="1" i="1" dirty="0" smtClean="0">
                          <a:latin typeface="Cambria Math"/>
                          <a:ea typeface="Cambria Math"/>
                        </a:rPr>
                        <m:t>𝑨𝑩𝑫</m:t>
                      </m:r>
                      <m:r>
                        <a:rPr lang="en-US" sz="2000" b="1" i="1" dirty="0" smtClean="0"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en-US" sz="2000" b="1" i="1" dirty="0" smtClean="0">
                          <a:latin typeface="Cambria Math"/>
                          <a:ea typeface="Cambria Math"/>
                        </a:rPr>
                        <m:t>𝑨𝑪𝑫</m:t>
                      </m:r>
                    </m:oMath>
                  </m:oMathPara>
                </a14:m>
                <a:endParaRPr lang="bn-IN" sz="2000" b="1" dirty="0" smtClean="0"/>
              </a:p>
              <a:p>
                <a:r>
                  <a:rPr lang="bn-IN" sz="2000" b="1" dirty="0" smtClean="0"/>
                  <a:t>অর্থাৎ</a:t>
                </a:r>
                <a:r>
                  <a:rPr lang="en-US" sz="2000" b="1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𝑨𝑪𝑩</m:t>
                    </m:r>
                  </m:oMath>
                </a14:m>
                <a:r>
                  <a:rPr lang="bn-IN" sz="2000" b="1" dirty="0" smtClean="0"/>
                  <a:t>  ( প্রমাণিত )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2963861"/>
                <a:ext cx="5257800" cy="2246769"/>
              </a:xfrm>
              <a:prstGeom prst="rect">
                <a:avLst/>
              </a:prstGeom>
              <a:blipFill rotWithShape="1">
                <a:blip r:embed="rId4"/>
                <a:stretch>
                  <a:fillRect l="-1157" t="-809" b="-3774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5880377" y="4002505"/>
            <a:ext cx="3052117" cy="912187"/>
            <a:chOff x="5880377" y="4002505"/>
            <a:chExt cx="3052117" cy="912187"/>
          </a:xfrm>
        </p:grpSpPr>
        <p:sp>
          <p:nvSpPr>
            <p:cNvPr id="30" name="Arc 29"/>
            <p:cNvSpPr/>
            <p:nvPr/>
          </p:nvSpPr>
          <p:spPr>
            <a:xfrm rot="15352373">
              <a:off x="8069833" y="3977777"/>
              <a:ext cx="813135" cy="912187"/>
            </a:xfrm>
            <a:prstGeom prst="arc">
              <a:avLst>
                <a:gd name="adj1" fmla="val 16200000"/>
                <a:gd name="adj2" fmla="val 21070970"/>
              </a:avLst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 rot="637967">
              <a:off x="5880377" y="4002505"/>
              <a:ext cx="813135" cy="912187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31814" y="3823389"/>
            <a:ext cx="406418" cy="86080"/>
            <a:chOff x="5903676" y="1612498"/>
            <a:chExt cx="406418" cy="73627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5907241" y="1612498"/>
              <a:ext cx="402853" cy="0"/>
            </a:xfrm>
            <a:prstGeom prst="line">
              <a:avLst/>
            </a:prstGeom>
            <a:ln w="57150">
              <a:solidFill>
                <a:srgbClr val="0A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903676" y="1686125"/>
              <a:ext cx="402853" cy="0"/>
            </a:xfrm>
            <a:prstGeom prst="line">
              <a:avLst/>
            </a:prstGeom>
            <a:ln w="57150">
              <a:solidFill>
                <a:srgbClr val="0ABE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17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bn-IN" sz="7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একক কাজ </a:t>
            </a:r>
            <a:endParaRPr lang="en-US" sz="72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62100"/>
            <a:ext cx="4038600" cy="2743200"/>
          </a:xfrm>
          <a:ln>
            <a:solidFill>
              <a:srgbClr val="00B05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bn-IN" sz="3200" dirty="0" smtClean="0"/>
              <a:t>উপপাদ্য ৭ </a:t>
            </a:r>
            <a:r>
              <a:rPr lang="en-US" sz="3200" dirty="0" smtClean="0"/>
              <a:t>:</a:t>
            </a:r>
            <a:r>
              <a:rPr lang="bn-IN" sz="3200" smtClean="0"/>
              <a:t> </a:t>
            </a:r>
            <a:r>
              <a:rPr lang="bn-IN" sz="3200" b="1" smtClean="0"/>
              <a:t>প্রমাণ </a:t>
            </a:r>
            <a:r>
              <a:rPr lang="bn-IN" sz="3200" b="1" dirty="0"/>
              <a:t>কর যে, যদি কোনো ত্রিভুজের দুইটি বাহু পরস্পর সমান হয়, তবে এদের বিপরীত কোণ দুইটিও পরস্পর সমান ।</a:t>
            </a:r>
          </a:p>
          <a:p>
            <a:pPr marL="0" indent="0" algn="just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04975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616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6557056" y="3605559"/>
            <a:ext cx="22098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6769981" y="2908184"/>
            <a:ext cx="1645775" cy="196288"/>
            <a:chOff x="3501100" y="3139150"/>
            <a:chExt cx="1645775" cy="196288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4861125" y="3173875"/>
              <a:ext cx="285750" cy="16156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01100" y="3139150"/>
              <a:ext cx="285750" cy="152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619631" y="3453159"/>
            <a:ext cx="2147225" cy="381000"/>
            <a:chOff x="3350750" y="3684125"/>
            <a:chExt cx="2147225" cy="381000"/>
          </a:xfrm>
        </p:grpSpPr>
        <p:grpSp>
          <p:nvGrpSpPr>
            <p:cNvPr id="31" name="Group 30"/>
            <p:cNvGrpSpPr/>
            <p:nvPr/>
          </p:nvGrpSpPr>
          <p:grpSpPr>
            <a:xfrm>
              <a:off x="3350750" y="3760325"/>
              <a:ext cx="586450" cy="304800"/>
              <a:chOff x="2057400" y="952500"/>
              <a:chExt cx="586450" cy="3048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2186650" y="952500"/>
                <a:ext cx="457200" cy="304800"/>
              </a:xfrm>
              <a:prstGeom prst="line">
                <a:avLst/>
              </a:prstGeom>
              <a:ln w="3810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2057400" y="1104900"/>
                <a:ext cx="137449" cy="152400"/>
              </a:xfrm>
              <a:prstGeom prst="line">
                <a:avLst/>
              </a:prstGeom>
              <a:ln w="3810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4911525" y="3684125"/>
              <a:ext cx="586450" cy="304800"/>
              <a:chOff x="2057400" y="952500"/>
              <a:chExt cx="586450" cy="3048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2186650" y="952500"/>
                <a:ext cx="457200" cy="304800"/>
              </a:xfrm>
              <a:prstGeom prst="line">
                <a:avLst/>
              </a:prstGeom>
              <a:ln w="3810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2057400" y="1104900"/>
                <a:ext cx="137449" cy="152400"/>
              </a:xfrm>
              <a:prstGeom prst="line">
                <a:avLst/>
              </a:prstGeom>
              <a:ln w="3810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6019800" y="1294577"/>
            <a:ext cx="2988195" cy="3072889"/>
            <a:chOff x="2750919" y="1525543"/>
            <a:chExt cx="2988195" cy="3072889"/>
          </a:xfrm>
        </p:grpSpPr>
        <p:grpSp>
          <p:nvGrpSpPr>
            <p:cNvPr id="15" name="Group 14"/>
            <p:cNvGrpSpPr/>
            <p:nvPr/>
          </p:nvGrpSpPr>
          <p:grpSpPr>
            <a:xfrm>
              <a:off x="3124200" y="1943100"/>
              <a:ext cx="2373775" cy="2221858"/>
              <a:chOff x="3124200" y="1943100"/>
              <a:chExt cx="2373775" cy="2221858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4305300" y="1943100"/>
                <a:ext cx="1181100" cy="2209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V="1">
                <a:off x="3124200" y="1943100"/>
                <a:ext cx="1181100" cy="222185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3135775" y="4152900"/>
                <a:ext cx="23622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5472414" y="422910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50919" y="4182800"/>
              <a:ext cx="247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53386" y="1525543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43746" y="3353902"/>
            <a:ext cx="493725" cy="369332"/>
            <a:chOff x="2857025" y="3573293"/>
            <a:chExt cx="493725" cy="369332"/>
          </a:xfrm>
        </p:grpSpPr>
        <p:sp>
          <p:nvSpPr>
            <p:cNvPr id="37" name="TextBox 36"/>
            <p:cNvSpPr txBox="1"/>
            <p:nvPr/>
          </p:nvSpPr>
          <p:spPr>
            <a:xfrm>
              <a:off x="2857025" y="3573293"/>
              <a:ext cx="3067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240370" y="3769534"/>
              <a:ext cx="110380" cy="11329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95249" y="234434"/>
            <a:ext cx="8912745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u="sng" dirty="0" smtClean="0">
                <a:solidFill>
                  <a:srgbClr val="00B050"/>
                </a:solidFill>
              </a:rPr>
              <a:t>উপপাদ্য ৮ </a:t>
            </a:r>
            <a:r>
              <a:rPr lang="en-US" sz="2800" b="1" dirty="0" smtClean="0"/>
              <a:t>: </a:t>
            </a:r>
            <a:r>
              <a:rPr lang="bn-IN" sz="2800" b="1" dirty="0" smtClean="0"/>
              <a:t>যদি কোনো ত্রিভুজের দুইটি কোণ পরস্পর সমান হয়, তবে এদের বিপরীত বাহু দুইটিও পরস্পর সমান। 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7886" y="1294577"/>
                <a:ext cx="5474825" cy="646331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IN" b="1" dirty="0" smtClean="0"/>
                  <a:t>বিশেষ নির্বচন </a:t>
                </a:r>
                <a:r>
                  <a:rPr lang="en-US" b="1" dirty="0" smtClean="0"/>
                  <a:t>: </a:t>
                </a:r>
                <a:r>
                  <a:rPr lang="bn-IN" b="1" dirty="0" smtClean="0"/>
                  <a:t>মনে করি,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𝑨𝑩𝑪</m:t>
                    </m:r>
                  </m:oMath>
                </a14:m>
                <a:r>
                  <a:rPr lang="bn-IN" b="1" dirty="0" smtClean="0"/>
                  <a:t> ত্রিভুজে </a:t>
                </a:r>
                <a14:m>
                  <m:oMath xmlns:m="http://schemas.openxmlformats.org/officeDocument/2006/math">
                    <m:r>
                      <a:rPr lang="bn-IN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𝑨𝑪𝑩</m:t>
                    </m:r>
                  </m:oMath>
                </a14:m>
                <a:r>
                  <a:rPr lang="bn-IN" b="1" dirty="0" smtClean="0"/>
                  <a:t> প্রমাণ করতে হবে যে,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</a:rPr>
                      <m:t>. 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6" y="1294577"/>
                <a:ext cx="5474825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889" t="-2778" r="-1667" b="-13889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5249" y="2112098"/>
                <a:ext cx="5457463" cy="3139321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b="1" dirty="0" smtClean="0"/>
                  <a:t>প্রমাণ </a:t>
                </a:r>
                <a:r>
                  <a:rPr lang="en-US" b="1" dirty="0" smtClean="0"/>
                  <a:t>: </a:t>
                </a:r>
                <a:r>
                  <a:rPr lang="bn-IN" b="1" dirty="0" smtClean="0"/>
                  <a:t>(১) যদি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</m:oMath>
                </a14:m>
                <a:r>
                  <a:rPr lang="bn-IN" b="1" dirty="0" smtClean="0"/>
                  <a:t> হয়, তবে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bn-IN" b="1" dirty="0" smtClean="0"/>
                  <a:t>অথবা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𝒊𝒊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</m:oMath>
                </a14:m>
                <a:r>
                  <a:rPr lang="bn-IN" b="1" dirty="0" smtClean="0"/>
                  <a:t>  হবে । </a:t>
                </a:r>
              </a:p>
              <a:p>
                <a:r>
                  <a:rPr lang="bn-IN" b="1" dirty="0" smtClean="0"/>
                  <a:t>মনে করি,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bn-IN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bn-IN" b="1" dirty="0" smtClean="0"/>
                  <a:t>। </a:t>
                </a:r>
                <a:endParaRPr lang="en-US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bn-IN" b="1" i="0" dirty="0" smtClean="0">
                    <a:latin typeface="+mj-lt"/>
                  </a:rPr>
                  <a:t>থেকে</a:t>
                </a:r>
                <a14:m>
                  <m:oMath xmlns:m="http://schemas.openxmlformats.org/officeDocument/2006/math">
                    <m:r>
                      <a:rPr lang="bn-IN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𝑨𝑪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bn-IN" b="1" i="0" dirty="0" smtClean="0">
                    <a:latin typeface="+mj-lt"/>
                  </a:rPr>
                  <a:t>এর সমান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𝑨𝑫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bn-IN" b="1" i="0" dirty="0" smtClean="0">
                    <a:latin typeface="+mj-lt"/>
                  </a:rPr>
                  <a:t>অংশ কেটে নিই। এখন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𝑨𝑫𝑪</m:t>
                    </m:r>
                    <m:r>
                      <a:rPr lang="bn-IN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bn-IN" b="1" dirty="0" smtClean="0"/>
                  <a:t> ত্রিভুজটি সমদ্বিবাহু । </a:t>
                </a:r>
                <a:endParaRPr lang="en-US" b="1" dirty="0" smtClean="0"/>
              </a:p>
              <a:p>
                <a:r>
                  <a:rPr lang="bn-IN" b="1" dirty="0" smtClean="0"/>
                  <a:t>সুতরাং </a:t>
                </a:r>
                <a14:m>
                  <m:oMath xmlns:m="http://schemas.openxmlformats.org/officeDocument/2006/math">
                    <m:r>
                      <a:rPr lang="bn-IN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𝑨𝑫𝑪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𝑨𝑪𝑫</m:t>
                    </m:r>
                  </m:oMath>
                </a14:m>
                <a:r>
                  <a:rPr lang="en-US" b="1" dirty="0" smtClean="0"/>
                  <a:t> </a:t>
                </a:r>
              </a:p>
              <a:p>
                <a:r>
                  <a:rPr lang="en-US" b="1" dirty="0" smtClean="0"/>
                  <a:t>[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∵</m:t>
                    </m:r>
                  </m:oMath>
                </a14:m>
                <a:r>
                  <a:rPr lang="bn-IN" b="1" dirty="0" smtClean="0"/>
                  <a:t> সমদ্বিবাহু ত্রিভুজের ভুমি সংলগ্ন কোণদ্বয় সমান। ] 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𝑫𝑩𝑪</m:t>
                    </m:r>
                  </m:oMath>
                </a14:m>
                <a:r>
                  <a:rPr lang="bn-IN" b="1" dirty="0" smtClean="0"/>
                  <a:t> এর বহিঃস্থ কোণ </a:t>
                </a:r>
                <a14:m>
                  <m:oMath xmlns:m="http://schemas.openxmlformats.org/officeDocument/2006/math">
                    <m:r>
                      <a:rPr lang="bn-IN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𝑨𝑫𝑪</m:t>
                    </m:r>
                    <m:r>
                      <a:rPr lang="bn-IN" b="1" i="1" smtClean="0">
                        <a:latin typeface="Cambria Math"/>
                        <a:ea typeface="Cambria Math"/>
                      </a:rPr>
                      <m:t>&gt;∠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bn-IN" b="1" dirty="0" smtClean="0"/>
                  <a:t> [ </a:t>
                </a:r>
                <a14:m>
                  <m:oMath xmlns:m="http://schemas.openxmlformats.org/officeDocument/2006/math">
                    <m:r>
                      <a:rPr lang="bn-IN" b="1" i="1" smtClean="0">
                        <a:latin typeface="Cambria Math"/>
                        <a:ea typeface="Cambria Math"/>
                      </a:rPr>
                      <m:t>∵</m:t>
                    </m:r>
                  </m:oMath>
                </a14:m>
                <a:r>
                  <a:rPr lang="bn-IN" b="1" dirty="0" smtClean="0"/>
                  <a:t> বহিঃস্থ কোণ অন্তঃস্থ কোণ দুইটির প্রত্যেকটি অপেক্ষা বৃহত্তর। ]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∴∠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𝑨𝑪𝑫</m:t>
                      </m:r>
                      <m:r>
                        <a:rPr lang="bn-IN" b="1" i="1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bn-IN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𝑨𝑩𝑪</m:t>
                      </m:r>
                    </m:oMath>
                  </m:oMathPara>
                </a14:m>
                <a:endParaRPr lang="en-US" b="1" dirty="0" smtClean="0"/>
              </a:p>
              <a:p>
                <a:r>
                  <a:rPr lang="bn-IN" b="1" dirty="0" smtClean="0"/>
                  <a:t>সুতরাং </a:t>
                </a:r>
                <a14:m>
                  <m:oMath xmlns:m="http://schemas.openxmlformats.org/officeDocument/2006/math">
                    <m:r>
                      <a:rPr lang="bn-IN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𝑨𝑪𝑩</m:t>
                    </m:r>
                    <m:r>
                      <a:rPr lang="bn-IN" b="1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bn-IN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bn-IN" b="1" dirty="0" smtClean="0"/>
                  <a:t>, কিন্তু তা প্রদত্ত শর্ত বিরোধী । </a:t>
                </a:r>
                <a:endParaRPr lang="en-US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9" y="2112098"/>
                <a:ext cx="5457463" cy="3139321"/>
              </a:xfrm>
              <a:prstGeom prst="rect">
                <a:avLst/>
              </a:prstGeom>
              <a:blipFill rotWithShape="1">
                <a:blip r:embed="rId3"/>
                <a:stretch>
                  <a:fillRect l="-892" t="-580" b="-2128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2399" y="3390900"/>
                <a:ext cx="5400311" cy="1200329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IN" b="1" dirty="0" smtClean="0"/>
                  <a:t>(২) অনুরূপভাবে,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𝒊𝒊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</m:oMath>
                </a14:m>
                <a:r>
                  <a:rPr lang="bn-IN" b="1" dirty="0" smtClean="0"/>
                  <a:t> হলে দেখানো যায় যে,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&gt;∠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𝑨𝑪𝑩</m:t>
                    </m:r>
                    <m:r>
                      <a:rPr lang="bn-IN" b="1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bn-IN" b="1" dirty="0" smtClean="0"/>
                  <a:t>কিন্তু তাও প্রদত্ত শর্ত বিরোধী।</a:t>
                </a:r>
              </a:p>
              <a:p>
                <a:pPr algn="just"/>
                <a:r>
                  <a:rPr lang="bn-IN" b="1" dirty="0" smtClean="0"/>
                  <a:t>(৩) সুতরাং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Cambria Math"/>
                      </a:rPr>
                      <m:t>𝐀𝐁</m:t>
                    </m:r>
                    <m:r>
                      <a:rPr lang="bn-IN" b="1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  <m:r>
                      <a:rPr lang="bn-IN" b="1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IN" b="1" dirty="0" smtClean="0"/>
                  <a:t>অথবা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</m:oMath>
                </a14:m>
                <a:r>
                  <a:rPr lang="bn-IN" b="1" dirty="0" smtClean="0"/>
                  <a:t> হতে পারে না। </a:t>
                </a:r>
              </a:p>
              <a:p>
                <a:pPr algn="just"/>
                <a:r>
                  <a:rPr lang="bn-IN" b="1" dirty="0"/>
                  <a:t> </a:t>
                </a:r>
                <a14:m>
                  <m:oMath xmlns:m="http://schemas.openxmlformats.org/officeDocument/2006/math">
                    <m:r>
                      <a:rPr lang="bn-IN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𝑨𝑪</m:t>
                    </m:r>
                  </m:oMath>
                </a14:m>
                <a:r>
                  <a:rPr lang="bn-IN" b="1" dirty="0" smtClean="0"/>
                  <a:t>  ( প্রমাণিত )  </a:t>
                </a:r>
                <a:endParaRPr lang="en-US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390900"/>
                <a:ext cx="5400311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788" t="-1508" b="-7035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93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9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2" dur="1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5" dur="1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8" dur="1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1" dur="10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4" dur="10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7" dur="10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0" dur="10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3" dur="10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5" grpId="1" animBg="1"/>
      <p:bldP spid="46" grpId="0" build="p" animBg="1"/>
      <p:bldP spid="46" grpId="1" build="allAtOnce" animBg="1"/>
      <p:bldP spid="47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mrul Ahmed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1049</Words>
  <Application>Microsoft Office PowerPoint</Application>
  <PresentationFormat>On-screen Show (16:10)</PresentationFormat>
  <Paragraphs>123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শিক্ষক পরিচিতি </vt:lpstr>
      <vt:lpstr>পাঠ পরিচিতি </vt:lpstr>
      <vt:lpstr>PowerPoint Presentation</vt:lpstr>
      <vt:lpstr>আজকের পাঠ </vt:lpstr>
      <vt:lpstr>এ পাঠ শেষে শিক্ষার্থীরা ............. </vt:lpstr>
      <vt:lpstr>PowerPoint Presentation</vt:lpstr>
      <vt:lpstr>একক কাজ </vt:lpstr>
      <vt:lpstr>PowerPoint Presentation</vt:lpstr>
      <vt:lpstr>জোড়ায় কাজ </vt:lpstr>
      <vt:lpstr>PowerPoint Presentation</vt:lpstr>
      <vt:lpstr>দলগত কাজ </vt:lpstr>
      <vt:lpstr>PowerPoint Presentation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68</cp:revision>
  <dcterms:created xsi:type="dcterms:W3CDTF">2006-08-16T00:00:00Z</dcterms:created>
  <dcterms:modified xsi:type="dcterms:W3CDTF">2021-08-08T14:17:21Z</dcterms:modified>
</cp:coreProperties>
</file>