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9" r:id="rId2"/>
    <p:sldId id="257" r:id="rId3"/>
    <p:sldId id="258" r:id="rId4"/>
    <p:sldId id="264" r:id="rId5"/>
    <p:sldId id="260" r:id="rId6"/>
    <p:sldId id="261" r:id="rId7"/>
    <p:sldId id="262" r:id="rId8"/>
    <p:sldId id="263" r:id="rId9"/>
    <p:sldId id="265" r:id="rId10"/>
    <p:sldId id="266" r:id="rId11"/>
    <p:sldId id="267" r:id="rId12"/>
    <p:sldId id="268" r:id="rId13"/>
    <p:sldId id="269" r:id="rId14"/>
    <p:sldId id="284" r:id="rId15"/>
    <p:sldId id="281" r:id="rId16"/>
    <p:sldId id="282"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07E776-32B9-4C14-8A11-B3BB2BD04FC5}" type="datetimeFigureOut">
              <a:rPr lang="en-US" smtClean="0"/>
              <a:pPr/>
              <a:t>8/17/2021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FB36B-8103-490E-8846-841AEC4AF8F2}" type="slidenum">
              <a:rPr lang="en-US" smtClean="0"/>
              <a:pPr/>
              <a:t>‹#›</a:t>
            </a:fld>
            <a:endParaRPr lang="en-US"/>
          </a:p>
        </p:txBody>
      </p:sp>
    </p:spTree>
    <p:extLst>
      <p:ext uri="{BB962C8B-B14F-4D97-AF65-F5344CB8AC3E}">
        <p14:creationId xmlns:p14="http://schemas.microsoft.com/office/powerpoint/2010/main" val="439494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Kalpurush" pitchFamily="2" charset="0"/>
                <a:cs typeface="Kalpurush" pitchFamily="2" charset="0"/>
              </a:rPr>
              <a:t>soumittro@gmail.com</a:t>
            </a:r>
            <a:endParaRPr lang="en-US" dirty="0">
              <a:latin typeface="Kalpurush" pitchFamily="2" charset="0"/>
              <a:cs typeface="Kalpurush" pitchFamily="2" charset="0"/>
            </a:endParaRPr>
          </a:p>
        </p:txBody>
      </p:sp>
      <p:sp>
        <p:nvSpPr>
          <p:cNvPr id="4" name="Slide Number Placeholder 3"/>
          <p:cNvSpPr>
            <a:spLocks noGrp="1"/>
          </p:cNvSpPr>
          <p:nvPr>
            <p:ph type="sldNum" sz="quarter" idx="10"/>
          </p:nvPr>
        </p:nvSpPr>
        <p:spPr/>
        <p:txBody>
          <a:bodyPr/>
          <a:lstStyle/>
          <a:p>
            <a:fld id="{A4BFB36B-8103-490E-8846-841AEC4AF8F2}"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5A4062B-7F3C-4700-9A23-D3871423AC75}" type="datetimeFigureOut">
              <a:rPr lang="en-US" smtClean="0"/>
              <a:pPr/>
              <a:t>8/17/2021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0E2D5CE-4050-42A4-84F1-C1FF50F8B29D}"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A4062B-7F3C-4700-9A23-D3871423AC75}"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2D5CE-4050-42A4-84F1-C1FF50F8B2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A4062B-7F3C-4700-9A23-D3871423AC75}"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2D5CE-4050-42A4-84F1-C1FF50F8B29D}"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A4062B-7F3C-4700-9A23-D3871423AC75}"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2D5CE-4050-42A4-84F1-C1FF50F8B29D}"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45A4062B-7F3C-4700-9A23-D3871423AC75}" type="datetimeFigureOut">
              <a:rPr lang="en-US" smtClean="0"/>
              <a:pPr/>
              <a:t>8/17/2021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0E2D5CE-4050-42A4-84F1-C1FF50F8B29D}"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5A4062B-7F3C-4700-9A23-D3871423AC75}"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2D5CE-4050-42A4-84F1-C1FF50F8B29D}"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A4062B-7F3C-4700-9A23-D3871423AC75}" type="datetimeFigureOut">
              <a:rPr lang="en-US" smtClean="0"/>
              <a:pPr/>
              <a:t>8/17/2021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2D5CE-4050-42A4-84F1-C1FF50F8B29D}"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A4062B-7F3C-4700-9A23-D3871423AC75}" type="datetimeFigureOut">
              <a:rPr lang="en-US" smtClean="0"/>
              <a:pPr/>
              <a:t>8/17/2021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2D5CE-4050-42A4-84F1-C1FF50F8B29D}"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4062B-7F3C-4700-9A23-D3871423AC75}" type="datetimeFigureOut">
              <a:rPr lang="en-US" smtClean="0"/>
              <a:pPr/>
              <a:t>8/17/2021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2D5CE-4050-42A4-84F1-C1FF50F8B29D}"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A4062B-7F3C-4700-9A23-D3871423AC75}"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2D5CE-4050-42A4-84F1-C1FF50F8B29D}"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A4062B-7F3C-4700-9A23-D3871423AC75}"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2D5CE-4050-42A4-84F1-C1FF50F8B29D}"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5A4062B-7F3C-4700-9A23-D3871423AC75}" type="datetimeFigureOut">
              <a:rPr lang="en-US" smtClean="0"/>
              <a:pPr/>
              <a:t>8/17/2021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0E2D5CE-4050-42A4-84F1-C1FF50F8B29D}"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9.JPG"/>
          <p:cNvPicPr>
            <a:picLocks noChangeAspect="1"/>
          </p:cNvPicPr>
          <p:nvPr/>
        </p:nvPicPr>
        <p:blipFill>
          <a:blip r:embed="rId2"/>
          <a:stretch>
            <a:fillRect/>
          </a:stretch>
        </p:blipFill>
        <p:spPr>
          <a:xfrm>
            <a:off x="762000" y="647571"/>
            <a:ext cx="7620000" cy="5562857"/>
          </a:xfrm>
          <a:prstGeom prst="rect">
            <a:avLst/>
          </a:prstGeom>
        </p:spPr>
      </p:pic>
      <p:sp>
        <p:nvSpPr>
          <p:cNvPr id="4" name="Oval 3"/>
          <p:cNvSpPr/>
          <p:nvPr/>
        </p:nvSpPr>
        <p:spPr>
          <a:xfrm>
            <a:off x="1295400" y="228600"/>
            <a:ext cx="6553200" cy="1981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Kalpurush" pitchFamily="2" charset="0"/>
                <a:cs typeface="Kalpurush" pitchFamily="2" charset="0"/>
              </a:rPr>
              <a:t>স্বাগতম</a:t>
            </a:r>
            <a:endPar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Kalpurush" pitchFamily="2" charset="0"/>
              <a:cs typeface="Kalpurush" pitchFamily="2" charset="0"/>
            </a:endParaRP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0700" y="0"/>
            <a:ext cx="5562600" cy="762000"/>
          </a:xfrm>
          <a:prstGeom prst="roundRect">
            <a:avLst/>
          </a:prstGeom>
          <a:no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4000" dirty="0" smtClean="0">
                <a:solidFill>
                  <a:schemeClr val="tx1"/>
                </a:solidFill>
                <a:latin typeface="Kalpurush" pitchFamily="2" charset="0"/>
                <a:cs typeface="Kalpurush" pitchFamily="2" charset="0"/>
              </a:rPr>
              <a:t>৩। মেটাফেজ</a:t>
            </a:r>
            <a:endParaRPr lang="en-US" sz="4000" dirty="0">
              <a:solidFill>
                <a:schemeClr val="tx1"/>
              </a:solidFill>
              <a:latin typeface="Kalpurush" pitchFamily="2" charset="0"/>
              <a:cs typeface="Kalpurush" pitchFamily="2" charset="0"/>
            </a:endParaRPr>
          </a:p>
        </p:txBody>
      </p:sp>
      <p:sp>
        <p:nvSpPr>
          <p:cNvPr id="10" name="TextBox 9"/>
          <p:cNvSpPr txBox="1"/>
          <p:nvPr/>
        </p:nvSpPr>
        <p:spPr>
          <a:xfrm>
            <a:off x="381000" y="1053405"/>
            <a:ext cx="8382000" cy="1384995"/>
          </a:xfrm>
          <a:prstGeom prst="rect">
            <a:avLst/>
          </a:prstGeom>
          <a:noFill/>
          <a:ln>
            <a:no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algn="just"/>
            <a:r>
              <a:rPr lang="bn-IN" sz="2800" dirty="0" smtClean="0">
                <a:solidFill>
                  <a:srgbClr val="002060"/>
                </a:solidFill>
                <a:latin typeface="Kalpurush" pitchFamily="2" charset="0"/>
                <a:cs typeface="Kalpurush" pitchFamily="2" charset="0"/>
              </a:rPr>
              <a:t>এই ধাপে ক্রোমোজোমগুলো বিষুবীয় অঞ্চলে চলে আসে এবং সেন্ট্রোমিয়ারের সাথে তন্তু দিয়ে আটকে থেকে। এই ধাপে ক্রোমোজোমগুলো সবচেয়ে খাট ও মোটা হয়। </a:t>
            </a:r>
            <a:endParaRPr lang="en-US" sz="2800" dirty="0">
              <a:solidFill>
                <a:srgbClr val="002060"/>
              </a:solidFill>
              <a:latin typeface="Kalpurush" pitchFamily="2" charset="0"/>
              <a:cs typeface="Kalpurush" pitchFamily="2" charset="0"/>
            </a:endParaRPr>
          </a:p>
        </p:txBody>
      </p:sp>
      <p:pic>
        <p:nvPicPr>
          <p:cNvPr id="15" name="Picture 14" descr="Prometafes.jpg"/>
          <p:cNvPicPr>
            <a:picLocks noChangeAspect="1"/>
          </p:cNvPicPr>
          <p:nvPr/>
        </p:nvPicPr>
        <p:blipFill>
          <a:blip r:embed="rId2"/>
          <a:stretch>
            <a:fillRect/>
          </a:stretch>
        </p:blipFill>
        <p:spPr>
          <a:xfrm>
            <a:off x="1600200" y="2743200"/>
            <a:ext cx="5257800" cy="3913247"/>
          </a:xfrm>
          <a:prstGeom prst="rect">
            <a:avLst/>
          </a:prstGeom>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0700" y="0"/>
            <a:ext cx="5562600" cy="762000"/>
          </a:xfrm>
          <a:prstGeom prst="roundRect">
            <a:avLst/>
          </a:prstGeom>
          <a:no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4000" dirty="0" smtClean="0">
                <a:solidFill>
                  <a:srgbClr val="002060"/>
                </a:solidFill>
                <a:latin typeface="Kalpurush" pitchFamily="2" charset="0"/>
                <a:cs typeface="Kalpurush" pitchFamily="2" charset="0"/>
              </a:rPr>
              <a:t>৪। অ্যানাফেজ</a:t>
            </a:r>
            <a:endParaRPr lang="en-US" sz="4000" dirty="0">
              <a:solidFill>
                <a:srgbClr val="002060"/>
              </a:solidFill>
              <a:latin typeface="Kalpurush" pitchFamily="2" charset="0"/>
              <a:cs typeface="Kalpurush" pitchFamily="2" charset="0"/>
            </a:endParaRPr>
          </a:p>
        </p:txBody>
      </p:sp>
      <p:sp>
        <p:nvSpPr>
          <p:cNvPr id="10" name="TextBox 9"/>
          <p:cNvSpPr txBox="1"/>
          <p:nvPr/>
        </p:nvSpPr>
        <p:spPr>
          <a:xfrm>
            <a:off x="228600" y="990600"/>
            <a:ext cx="8686800" cy="1384995"/>
          </a:xfrm>
          <a:prstGeom prst="rect">
            <a:avLst/>
          </a:prstGeom>
          <a:noFill/>
          <a:ln>
            <a:no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just"/>
            <a:r>
              <a:rPr lang="bn-IN" sz="2800" dirty="0" smtClean="0">
                <a:solidFill>
                  <a:srgbClr val="002060"/>
                </a:solidFill>
                <a:latin typeface="Kalpurush" pitchFamily="2" charset="0"/>
                <a:cs typeface="Kalpurush" pitchFamily="2" charset="0"/>
              </a:rPr>
              <a:t>এই ধাপে ক্রোমোজোমের সেন্ট্রোমিয়ার দুইভাগে ভাগ হয়ে যায়। প্রতিটি ক্রোমাটিডকে আপত্য ক্রোমোজোম বলে। এরপর ক্রোমোজোমগুলো বিপরীত মেরুদ দিকে ধাবিত হয়। </a:t>
            </a:r>
            <a:endParaRPr lang="en-US" sz="2800" dirty="0">
              <a:solidFill>
                <a:srgbClr val="002060"/>
              </a:solidFill>
              <a:latin typeface="Kalpurush" pitchFamily="2" charset="0"/>
              <a:cs typeface="Kalpurush" pitchFamily="2" charset="0"/>
            </a:endParaRPr>
          </a:p>
        </p:txBody>
      </p:sp>
      <p:pic>
        <p:nvPicPr>
          <p:cNvPr id="16" name="Picture 15" descr="anafex.jpg"/>
          <p:cNvPicPr>
            <a:picLocks noChangeAspect="1"/>
          </p:cNvPicPr>
          <p:nvPr/>
        </p:nvPicPr>
        <p:blipFill>
          <a:blip r:embed="rId2"/>
          <a:stretch>
            <a:fillRect/>
          </a:stretch>
        </p:blipFill>
        <p:spPr>
          <a:xfrm>
            <a:off x="1340266" y="2761827"/>
            <a:ext cx="6463469" cy="3842173"/>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0700" y="0"/>
            <a:ext cx="5562600" cy="762000"/>
          </a:xfrm>
          <a:prstGeom prst="roundRect">
            <a:avLst/>
          </a:prstGeom>
          <a:no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4000" dirty="0" smtClean="0">
                <a:solidFill>
                  <a:schemeClr val="tx1"/>
                </a:solidFill>
                <a:latin typeface="Kalpurush" pitchFamily="2" charset="0"/>
                <a:cs typeface="Kalpurush" pitchFamily="2" charset="0"/>
              </a:rPr>
              <a:t>৫। টেলোফেজ</a:t>
            </a:r>
            <a:endParaRPr lang="en-US" sz="4000" dirty="0">
              <a:solidFill>
                <a:schemeClr val="tx1"/>
              </a:solidFill>
              <a:latin typeface="Kalpurush" pitchFamily="2" charset="0"/>
              <a:cs typeface="Kalpurush" pitchFamily="2" charset="0"/>
            </a:endParaRPr>
          </a:p>
        </p:txBody>
      </p:sp>
      <p:sp>
        <p:nvSpPr>
          <p:cNvPr id="10" name="TextBox 9"/>
          <p:cNvSpPr txBox="1"/>
          <p:nvPr/>
        </p:nvSpPr>
        <p:spPr>
          <a:xfrm>
            <a:off x="228600" y="944940"/>
            <a:ext cx="8686800" cy="1569660"/>
          </a:xfrm>
          <a:prstGeom prst="rect">
            <a:avLst/>
          </a:prstGeom>
          <a:noFill/>
          <a:ln>
            <a:no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algn="just"/>
            <a:r>
              <a:rPr lang="bn-IN" sz="2400" dirty="0" smtClean="0">
                <a:solidFill>
                  <a:srgbClr val="002060"/>
                </a:solidFill>
                <a:latin typeface="Kalpurush" pitchFamily="2" charset="0"/>
                <a:cs typeface="Kalpurush" pitchFamily="2" charset="0"/>
              </a:rPr>
              <a:t>এই ধাপে অপত্য ক্রোমোজোমগুলো সম্পূর্ণরূপে মেরুতে অবস্থান করে। এরপর উভয় মেরুর ক্রোমোজোমগুলোকে ঘীরে নিউক্লিয়ার পর্দা এবং নিউক্লিওলাসের পুনঃ আবির্ভাব ঘরে। ক্রমোজোমগুলো সরু এবং লম্বা আকার ধারণ করে। এরপর সাইটোকাইনেসিস এর মাধ্যমে দুইটি অপত্য কোষের সৃষ্টি হয়। (চিত্রঃ২)। </a:t>
            </a:r>
            <a:endParaRPr lang="en-US" sz="2400" dirty="0">
              <a:solidFill>
                <a:srgbClr val="002060"/>
              </a:solidFill>
              <a:latin typeface="Kalpurush" pitchFamily="2" charset="0"/>
              <a:cs typeface="Kalpurush" pitchFamily="2" charset="0"/>
            </a:endParaRPr>
          </a:p>
        </p:txBody>
      </p:sp>
      <p:pic>
        <p:nvPicPr>
          <p:cNvPr id="15" name="Picture 14" descr="Telofes.jpg"/>
          <p:cNvPicPr>
            <a:picLocks noChangeAspect="1"/>
          </p:cNvPicPr>
          <p:nvPr/>
        </p:nvPicPr>
        <p:blipFill>
          <a:blip r:embed="rId2"/>
          <a:stretch>
            <a:fillRect/>
          </a:stretch>
        </p:blipFill>
        <p:spPr>
          <a:xfrm>
            <a:off x="1358752" y="2819400"/>
            <a:ext cx="6426495" cy="3830836"/>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0700" y="0"/>
            <a:ext cx="5562600" cy="762000"/>
          </a:xfrm>
          <a:prstGeom prst="roundRect">
            <a:avLst/>
          </a:prstGeom>
          <a:no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4000" dirty="0" smtClean="0">
                <a:solidFill>
                  <a:srgbClr val="002060"/>
                </a:solidFill>
                <a:latin typeface="Kalpurush" pitchFamily="2" charset="0"/>
                <a:cs typeface="Kalpurush" pitchFamily="2" charset="0"/>
              </a:rPr>
              <a:t>মিয়োসিস</a:t>
            </a:r>
            <a:endParaRPr lang="en-US" sz="4000" dirty="0">
              <a:solidFill>
                <a:srgbClr val="002060"/>
              </a:solidFill>
              <a:latin typeface="Kalpurush" pitchFamily="2" charset="0"/>
              <a:cs typeface="Kalpurush" pitchFamily="2" charset="0"/>
            </a:endParaRPr>
          </a:p>
        </p:txBody>
      </p:sp>
      <p:sp>
        <p:nvSpPr>
          <p:cNvPr id="10" name="TextBox 9"/>
          <p:cNvSpPr txBox="1"/>
          <p:nvPr/>
        </p:nvSpPr>
        <p:spPr>
          <a:xfrm>
            <a:off x="228600" y="990600"/>
            <a:ext cx="8686800" cy="1815882"/>
          </a:xfrm>
          <a:prstGeom prst="rect">
            <a:avLst/>
          </a:prstGeom>
          <a:noFill/>
          <a:ln>
            <a:no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algn="just"/>
            <a:r>
              <a:rPr lang="bn-IN" sz="2800" dirty="0" smtClean="0">
                <a:solidFill>
                  <a:srgbClr val="002060"/>
                </a:solidFill>
                <a:latin typeface="Kalpurush" pitchFamily="2" charset="0"/>
                <a:cs typeface="Kalpurush" pitchFamily="2" charset="0"/>
              </a:rPr>
              <a:t>মিয়োসিস কোষ বিভাজনে জননকোষে ক্রোমোজোম মাতৃকোষের ক্রোমোজোম সংখ্যার অর্ধেক হয়ে যায়। ফলে দুটি জনক কোষ একত্রিত হয়ে যে জাইগোট গঠন করে তার ক্রোমোজোম সংখ্যা প্রজাতির ক্রোমোজোমে অনুরূপ থাকে। </a:t>
            </a:r>
            <a:endParaRPr lang="en-US" sz="2800" dirty="0">
              <a:solidFill>
                <a:srgbClr val="002060"/>
              </a:solidFill>
              <a:latin typeface="Kalpurush" pitchFamily="2" charset="0"/>
              <a:cs typeface="Kalpurush" pitchFamily="2" charset="0"/>
            </a:endParaRPr>
          </a:p>
        </p:txBody>
      </p:sp>
      <p:pic>
        <p:nvPicPr>
          <p:cNvPr id="15" name="Picture 14" descr="stock-photo-meiosis-cell-division-diagram-138353486.jpg"/>
          <p:cNvPicPr>
            <a:picLocks noChangeAspect="1"/>
          </p:cNvPicPr>
          <p:nvPr/>
        </p:nvPicPr>
        <p:blipFill>
          <a:blip r:embed="rId2"/>
          <a:stretch>
            <a:fillRect/>
          </a:stretch>
        </p:blipFill>
        <p:spPr>
          <a:xfrm>
            <a:off x="1480616" y="2940981"/>
            <a:ext cx="6182768" cy="3764619"/>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371600" y="0"/>
            <a:ext cx="6629400" cy="914400"/>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4000" dirty="0" smtClean="0">
                <a:solidFill>
                  <a:schemeClr val="tx1"/>
                </a:solidFill>
                <a:latin typeface="Kalpurush" pitchFamily="2" charset="0"/>
                <a:cs typeface="Kalpurush" pitchFamily="2" charset="0"/>
              </a:rPr>
              <a:t>বংশগতি নির্ধারনে ক্রোমোজোম</a:t>
            </a:r>
            <a:endParaRPr lang="en-US" sz="4000" dirty="0">
              <a:solidFill>
                <a:schemeClr val="tx1"/>
              </a:solidFill>
              <a:latin typeface="Kalpurush" pitchFamily="2" charset="0"/>
              <a:cs typeface="Kalpurush" pitchFamily="2" charset="0"/>
            </a:endParaRPr>
          </a:p>
        </p:txBody>
      </p:sp>
      <p:sp>
        <p:nvSpPr>
          <p:cNvPr id="10" name="TextBox 9"/>
          <p:cNvSpPr txBox="1"/>
          <p:nvPr/>
        </p:nvSpPr>
        <p:spPr>
          <a:xfrm>
            <a:off x="228600" y="1155918"/>
            <a:ext cx="8686800" cy="138499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just"/>
            <a:r>
              <a:rPr lang="bn-IN" sz="2800" dirty="0" smtClean="0">
                <a:solidFill>
                  <a:schemeClr val="tx1"/>
                </a:solidFill>
                <a:latin typeface="Kalpurush" pitchFamily="2" charset="0"/>
                <a:cs typeface="Kalpurush" pitchFamily="2" charset="0"/>
              </a:rPr>
              <a:t>পিতামাতার বৈশিষ্ট্য কিভাবে সন্তান-সন্ততিতে সঞ্চারিত হয় সে সম্পর্কে সর্বপ্রথম যিনি সঠিক ধারণা প্রদান করেন তিনি হচ্ছেন গ্রেগর জোহান মেন্ডেল। এ জন্য মেন্ডেলকে জিনতত্ত্বের জনক বলা হয়। </a:t>
            </a:r>
            <a:endParaRPr lang="en-US" sz="2800" dirty="0">
              <a:solidFill>
                <a:schemeClr val="tx1"/>
              </a:solidFill>
              <a:latin typeface="Kalpurush" pitchFamily="2" charset="0"/>
              <a:cs typeface="Kalpurush" pitchFamily="2" charset="0"/>
            </a:endParaRPr>
          </a:p>
        </p:txBody>
      </p:sp>
      <p:pic>
        <p:nvPicPr>
          <p:cNvPr id="6" name="Picture 5" descr="mendel.JPG"/>
          <p:cNvPicPr>
            <a:picLocks noChangeAspect="1"/>
          </p:cNvPicPr>
          <p:nvPr/>
        </p:nvPicPr>
        <p:blipFill>
          <a:blip r:embed="rId2"/>
          <a:stretch>
            <a:fillRect/>
          </a:stretch>
        </p:blipFill>
        <p:spPr>
          <a:xfrm>
            <a:off x="3048000" y="2971800"/>
            <a:ext cx="2976880" cy="3159760"/>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Diagonal Corner Rectangle 14"/>
          <p:cNvSpPr/>
          <p:nvPr/>
        </p:nvSpPr>
        <p:spPr>
          <a:xfrm>
            <a:off x="2476500" y="0"/>
            <a:ext cx="4191000" cy="914400"/>
          </a:xfrm>
          <a:prstGeom prst="round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3600" b="1" dirty="0" smtClean="0">
                <a:latin typeface="Kalpurush" pitchFamily="2" charset="0"/>
                <a:cs typeface="Kalpurush" pitchFamily="2" charset="0"/>
              </a:rPr>
              <a:t>একক কাজ</a:t>
            </a:r>
            <a:endParaRPr lang="en-US" sz="3600" b="1" dirty="0">
              <a:latin typeface="Kalpurush" pitchFamily="2" charset="0"/>
              <a:cs typeface="Kalpurush" pitchFamily="2" charset="0"/>
            </a:endParaRPr>
          </a:p>
        </p:txBody>
      </p:sp>
      <p:sp>
        <p:nvSpPr>
          <p:cNvPr id="11" name="TextBox 10"/>
          <p:cNvSpPr txBox="1"/>
          <p:nvPr/>
        </p:nvSpPr>
        <p:spPr>
          <a:xfrm>
            <a:off x="228600" y="1179493"/>
            <a:ext cx="8686800" cy="95410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bn-IN" sz="2800" dirty="0" smtClean="0">
                <a:solidFill>
                  <a:srgbClr val="FFFF00"/>
                </a:solidFill>
                <a:latin typeface="Kalpurush" pitchFamily="2" charset="0"/>
                <a:cs typeface="Kalpurush" pitchFamily="2" charset="0"/>
              </a:rPr>
              <a:t>মাইটোসিস কোষ বিভাজনের ধাপগুলো পর্যবেক্ষণ কর। এবং তোমার খাতায় লিপিবদ্ধ কর। </a:t>
            </a:r>
            <a:endParaRPr lang="en-US" sz="2800" dirty="0">
              <a:latin typeface="Kalpurush" pitchFamily="2" charset="0"/>
              <a:cs typeface="Kalpurush" pitchFamily="2" charset="0"/>
            </a:endParaRPr>
          </a:p>
        </p:txBody>
      </p:sp>
      <p:pic>
        <p:nvPicPr>
          <p:cNvPr id="12" name="Picture 11" descr="urlpl.jpg"/>
          <p:cNvPicPr>
            <a:picLocks noChangeAspect="1"/>
          </p:cNvPicPr>
          <p:nvPr/>
        </p:nvPicPr>
        <p:blipFill>
          <a:blip r:embed="rId2"/>
          <a:stretch>
            <a:fillRect/>
          </a:stretch>
        </p:blipFill>
        <p:spPr>
          <a:xfrm>
            <a:off x="2533663" y="2438400"/>
            <a:ext cx="4076674" cy="4184904"/>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Diagonal Corner Rectangle 14"/>
          <p:cNvSpPr/>
          <p:nvPr/>
        </p:nvSpPr>
        <p:spPr>
          <a:xfrm>
            <a:off x="2476500" y="0"/>
            <a:ext cx="4191000" cy="914400"/>
          </a:xfrm>
          <a:prstGeom prst="round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3600" b="1" dirty="0" smtClean="0">
                <a:latin typeface="Kalpurush" pitchFamily="2" charset="0"/>
                <a:cs typeface="Kalpurush" pitchFamily="2" charset="0"/>
              </a:rPr>
              <a:t>দলগত কাজ</a:t>
            </a:r>
            <a:endParaRPr lang="en-US" sz="3600" b="1" dirty="0">
              <a:latin typeface="Kalpurush" pitchFamily="2" charset="0"/>
              <a:cs typeface="Kalpurush" pitchFamily="2" charset="0"/>
            </a:endParaRPr>
          </a:p>
        </p:txBody>
      </p:sp>
      <p:pic>
        <p:nvPicPr>
          <p:cNvPr id="7" name="Picture 6" descr="group.gif"/>
          <p:cNvPicPr>
            <a:picLocks noChangeAspect="1"/>
          </p:cNvPicPr>
          <p:nvPr/>
        </p:nvPicPr>
        <p:blipFill>
          <a:blip r:embed="rId2"/>
          <a:stretch>
            <a:fillRect/>
          </a:stretch>
        </p:blipFill>
        <p:spPr>
          <a:xfrm>
            <a:off x="1904823" y="2667000"/>
            <a:ext cx="5334355" cy="3733800"/>
          </a:xfrm>
          <a:prstGeom prst="rect">
            <a:avLst/>
          </a:prstGeom>
        </p:spPr>
      </p:pic>
      <p:sp>
        <p:nvSpPr>
          <p:cNvPr id="11" name="TextBox 10"/>
          <p:cNvSpPr txBox="1"/>
          <p:nvPr/>
        </p:nvSpPr>
        <p:spPr>
          <a:xfrm>
            <a:off x="228600" y="1179493"/>
            <a:ext cx="8686800" cy="95410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bn-IN" sz="2800" dirty="0" smtClean="0">
                <a:solidFill>
                  <a:srgbClr val="FFFF00"/>
                </a:solidFill>
                <a:latin typeface="Kalpurush" pitchFamily="2" charset="0"/>
                <a:cs typeface="Kalpurush" pitchFamily="2" charset="0"/>
              </a:rPr>
              <a:t>মিয়োসিস কোষ বিভাজনের গুরুত্ব আলোচনা কর এবং তোমার খাতায় লিপিবদ্ধ কর। </a:t>
            </a:r>
            <a:endParaRPr lang="en-US" sz="2800" dirty="0">
              <a:latin typeface="Kalpurush" pitchFamily="2" charset="0"/>
              <a:cs typeface="Kalpurush" pitchFamily="2" charset="0"/>
            </a:endParaRP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par>
                          <p:cTn id="8" fill="hold">
                            <p:stCondLst>
                              <p:cond delay="2000"/>
                            </p:stCondLst>
                            <p:childTnLst>
                              <p:par>
                                <p:cTn id="9" presetID="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Diagonal Corner Rectangle 14"/>
          <p:cNvSpPr/>
          <p:nvPr/>
        </p:nvSpPr>
        <p:spPr>
          <a:xfrm>
            <a:off x="2476500" y="0"/>
            <a:ext cx="4191000" cy="914400"/>
          </a:xfrm>
          <a:prstGeom prst="round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3600" b="1" dirty="0" smtClean="0">
                <a:latin typeface="Kalpurush" pitchFamily="2" charset="0"/>
                <a:cs typeface="Kalpurush" pitchFamily="2" charset="0"/>
              </a:rPr>
              <a:t>উপসংহার</a:t>
            </a:r>
            <a:endParaRPr lang="en-US" sz="3600" b="1" dirty="0">
              <a:latin typeface="Kalpurush" pitchFamily="2" charset="0"/>
              <a:cs typeface="Kalpurush" pitchFamily="2" charset="0"/>
            </a:endParaRPr>
          </a:p>
        </p:txBody>
      </p:sp>
      <p:pic>
        <p:nvPicPr>
          <p:cNvPr id="7" name="Picture 6" descr="BDGIF04.JPG"/>
          <p:cNvPicPr>
            <a:picLocks noChangeAspect="1"/>
          </p:cNvPicPr>
          <p:nvPr/>
        </p:nvPicPr>
        <p:blipFill>
          <a:blip r:embed="rId3"/>
          <a:stretch>
            <a:fillRect/>
          </a:stretch>
        </p:blipFill>
        <p:spPr>
          <a:xfrm>
            <a:off x="0" y="1066800"/>
            <a:ext cx="3790950" cy="5353050"/>
          </a:xfrm>
          <a:prstGeom prst="rect">
            <a:avLst/>
          </a:prstGeom>
        </p:spPr>
      </p:pic>
      <p:sp>
        <p:nvSpPr>
          <p:cNvPr id="10" name="Rectangle 9"/>
          <p:cNvSpPr/>
          <p:nvPr/>
        </p:nvSpPr>
        <p:spPr>
          <a:xfrm>
            <a:off x="4343400" y="2590800"/>
            <a:ext cx="3962400" cy="186204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115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Kalpurush" pitchFamily="2" charset="0"/>
                <a:cs typeface="Kalpurush" pitchFamily="2" charset="0"/>
              </a:rPr>
              <a:t>ধন্যবাদ</a:t>
            </a:r>
            <a:endParaRPr lang="en-US" sz="115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Kalpurush" pitchFamily="2" charset="0"/>
              <a:cs typeface="Kalpurush" pitchFamily="2"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10"/>
                                        </p:tgtEl>
                                        <p:attrNameLst>
                                          <p:attrName>ppt_y</p:attrName>
                                        </p:attrNameLst>
                                      </p:cBhvr>
                                      <p:tavLst>
                                        <p:tav tm="0">
                                          <p:val>
                                            <p:strVal val="#ppt_y"/>
                                          </p:val>
                                        </p:tav>
                                        <p:tav tm="100000">
                                          <p:val>
                                            <p:strVal val="#ppt_y"/>
                                          </p:val>
                                        </p:tav>
                                      </p:tavLst>
                                    </p:anim>
                                    <p:animEffect transition="in" filter="fade">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81000" y="1905000"/>
            <a:ext cx="6248400" cy="2508375"/>
          </a:xfrm>
          <a:prstGeom prst="rect">
            <a:avLst/>
          </a:prstGeom>
          <a:noFill/>
        </p:spPr>
        <p:txBody>
          <a:bodyPr wrap="square" lIns="76197" tIns="38098" rIns="76197" bIns="38098" rtlCol="0">
            <a:spAutoFit/>
          </a:bodyPr>
          <a:lstStyle/>
          <a:p>
            <a:pPr algn="ctr"/>
            <a:r>
              <a:rPr lang="en-US" sz="2700" dirty="0" err="1" smtClean="0">
                <a:latin typeface="NikoshBAN" pitchFamily="2" charset="0"/>
                <a:cs typeface="NikoshBAN" pitchFamily="2" charset="0"/>
              </a:rPr>
              <a:t>সুদেব</a:t>
            </a:r>
            <a:r>
              <a:rPr lang="en-US" sz="2700" dirty="0" smtClean="0">
                <a:latin typeface="NikoshBAN" pitchFamily="2" charset="0"/>
                <a:cs typeface="NikoshBAN" pitchFamily="2" charset="0"/>
              </a:rPr>
              <a:t> </a:t>
            </a:r>
            <a:r>
              <a:rPr lang="en-US" sz="2700" dirty="0" err="1" smtClean="0">
                <a:latin typeface="NikoshBAN" pitchFamily="2" charset="0"/>
                <a:cs typeface="NikoshBAN" pitchFamily="2" charset="0"/>
              </a:rPr>
              <a:t>চন্দ্র</a:t>
            </a:r>
            <a:r>
              <a:rPr lang="en-US" sz="2700" dirty="0" smtClean="0">
                <a:latin typeface="NikoshBAN" pitchFamily="2" charset="0"/>
                <a:cs typeface="NikoshBAN" pitchFamily="2" charset="0"/>
              </a:rPr>
              <a:t> </a:t>
            </a:r>
            <a:r>
              <a:rPr lang="en-US" sz="2700" dirty="0" err="1" smtClean="0">
                <a:latin typeface="NikoshBAN" pitchFamily="2" charset="0"/>
                <a:cs typeface="NikoshBAN" pitchFamily="2" charset="0"/>
              </a:rPr>
              <a:t>পাল</a:t>
            </a:r>
            <a:endParaRPr lang="en-US" sz="2700" dirty="0" smtClean="0">
              <a:latin typeface="NikoshBAN" pitchFamily="2" charset="0"/>
              <a:cs typeface="NikoshBAN" pitchFamily="2" charset="0"/>
            </a:endParaRPr>
          </a:p>
          <a:p>
            <a:pPr algn="ctr"/>
            <a:r>
              <a:rPr lang="bn-BD" sz="2700" dirty="0" smtClean="0">
                <a:latin typeface="NikoshBAN" pitchFamily="2" charset="0"/>
                <a:cs typeface="NikoshBAN" pitchFamily="2" charset="0"/>
              </a:rPr>
              <a:t>সহকারি শিক্ষক (</a:t>
            </a:r>
            <a:r>
              <a:rPr lang="en-US" sz="2700" dirty="0" err="1" smtClean="0">
                <a:latin typeface="NikoshBAN" pitchFamily="2" charset="0"/>
                <a:cs typeface="NikoshBAN" pitchFamily="2" charset="0"/>
              </a:rPr>
              <a:t>গণিত</a:t>
            </a:r>
            <a:r>
              <a:rPr lang="bn-BD" sz="2700" dirty="0" smtClean="0">
                <a:latin typeface="NikoshBAN" pitchFamily="2" charset="0"/>
                <a:cs typeface="NikoshBAN" pitchFamily="2" charset="0"/>
              </a:rPr>
              <a:t>)</a:t>
            </a:r>
          </a:p>
          <a:p>
            <a:pPr algn="ctr"/>
            <a:r>
              <a:rPr lang="en-US" sz="2700" dirty="0" err="1" smtClean="0">
                <a:latin typeface="NikoshBAN" pitchFamily="2" charset="0"/>
                <a:cs typeface="NikoshBAN" pitchFamily="2" charset="0"/>
              </a:rPr>
              <a:t>টরকী</a:t>
            </a:r>
            <a:r>
              <a:rPr lang="en-US" sz="2700" dirty="0" smtClean="0">
                <a:latin typeface="NikoshBAN" pitchFamily="2" charset="0"/>
                <a:cs typeface="NikoshBAN" pitchFamily="2" charset="0"/>
              </a:rPr>
              <a:t> </a:t>
            </a:r>
            <a:r>
              <a:rPr lang="en-US" sz="2700" dirty="0" err="1" smtClean="0">
                <a:latin typeface="NikoshBAN" pitchFamily="2" charset="0"/>
                <a:cs typeface="NikoshBAN" pitchFamily="2" charset="0"/>
              </a:rPr>
              <a:t>বন্দর</a:t>
            </a:r>
            <a:r>
              <a:rPr lang="en-US" sz="2700" dirty="0" smtClean="0">
                <a:latin typeface="NikoshBAN" pitchFamily="2" charset="0"/>
                <a:cs typeface="NikoshBAN" pitchFamily="2" charset="0"/>
              </a:rPr>
              <a:t> </a:t>
            </a:r>
            <a:r>
              <a:rPr lang="en-US" sz="2700" dirty="0" err="1" smtClean="0">
                <a:latin typeface="NikoshBAN" pitchFamily="2" charset="0"/>
                <a:cs typeface="NikoshBAN" pitchFamily="2" charset="0"/>
              </a:rPr>
              <a:t>ভিক্টোরী</a:t>
            </a:r>
            <a:r>
              <a:rPr lang="en-US" sz="2700" dirty="0" smtClean="0">
                <a:latin typeface="NikoshBAN" pitchFamily="2" charset="0"/>
                <a:cs typeface="NikoshBAN" pitchFamily="2" charset="0"/>
              </a:rPr>
              <a:t> </a:t>
            </a:r>
            <a:r>
              <a:rPr lang="bn-BD" sz="2700" dirty="0" smtClean="0">
                <a:latin typeface="NikoshBAN" pitchFamily="2" charset="0"/>
                <a:cs typeface="NikoshBAN" pitchFamily="2" charset="0"/>
              </a:rPr>
              <a:t>মাধ্যমিক বিদ্যালয়</a:t>
            </a:r>
          </a:p>
          <a:p>
            <a:pPr algn="ctr"/>
            <a:r>
              <a:rPr lang="en-US" sz="2700" dirty="0" err="1" smtClean="0">
                <a:latin typeface="NikoshBAN" pitchFamily="2" charset="0"/>
                <a:cs typeface="NikoshBAN" pitchFamily="2" charset="0"/>
              </a:rPr>
              <a:t>গৌরনদী</a:t>
            </a:r>
            <a:r>
              <a:rPr lang="bn-BD" sz="2700" dirty="0" smtClean="0">
                <a:latin typeface="NikoshBAN" pitchFamily="2" charset="0"/>
                <a:cs typeface="NikoshBAN" pitchFamily="2" charset="0"/>
              </a:rPr>
              <a:t>, বরিশাল </a:t>
            </a:r>
            <a:endParaRPr lang="en-US" sz="2700" dirty="0" smtClean="0">
              <a:latin typeface="NikoshBAN" pitchFamily="2" charset="0"/>
              <a:cs typeface="NikoshBAN" pitchFamily="2" charset="0"/>
            </a:endParaRPr>
          </a:p>
          <a:p>
            <a:pPr algn="ctr"/>
            <a:r>
              <a:rPr lang="bn-BD" sz="2700" dirty="0" smtClean="0">
                <a:latin typeface="NikoshBAN" pitchFamily="2" charset="0"/>
                <a:cs typeface="NikoshBAN" pitchFamily="2" charset="0"/>
              </a:rPr>
              <a:t>মোবাইল </a:t>
            </a:r>
            <a:r>
              <a:rPr lang="bn-BD" sz="2700" dirty="0" smtClean="0">
                <a:latin typeface="NikoshBAN" pitchFamily="2" charset="0"/>
                <a:cs typeface="NikoshBAN" pitchFamily="2" charset="0"/>
              </a:rPr>
              <a:t>নম্বরঃ</a:t>
            </a:r>
            <a:r>
              <a:rPr lang="en-US" sz="2700" dirty="0" smtClean="0">
                <a:latin typeface="NikoshBAN" pitchFamily="2" charset="0"/>
                <a:cs typeface="NikoshBAN" pitchFamily="2" charset="0"/>
              </a:rPr>
              <a:t>০১৭২৭২৮৯৬০৪</a:t>
            </a:r>
            <a:endParaRPr lang="en-US" sz="2700" dirty="0" smtClean="0">
              <a:latin typeface="NikoshBAN" pitchFamily="2" charset="0"/>
              <a:cs typeface="NikoshBAN" pitchFamily="2" charset="0"/>
            </a:endParaRPr>
          </a:p>
          <a:p>
            <a:pPr algn="ctr"/>
            <a:r>
              <a:rPr lang="en-US" sz="2300" dirty="0" smtClean="0">
                <a:latin typeface="NikoshBAN" pitchFamily="2" charset="0"/>
                <a:cs typeface="NikoshBAN" pitchFamily="2" charset="0"/>
              </a:rPr>
              <a:t>    Email: sudev9082</a:t>
            </a:r>
            <a:r>
              <a:rPr lang="en-US" sz="2300" dirty="0" smtClean="0">
                <a:latin typeface="Times New Roman" pitchFamily="18" charset="0"/>
                <a:cs typeface="Times New Roman" pitchFamily="18" charset="0"/>
              </a:rPr>
              <a:t>@ gmail.com</a:t>
            </a:r>
            <a:endParaRPr lang="en-US" sz="1200" dirty="0">
              <a:latin typeface="Times New Roman" pitchFamily="18" charset="0"/>
              <a:cs typeface="Times New Roman" pitchFamily="18" charset="0"/>
            </a:endParaRPr>
          </a:p>
        </p:txBody>
      </p:sp>
      <p:sp>
        <p:nvSpPr>
          <p:cNvPr id="10" name="TextBox 9"/>
          <p:cNvSpPr txBox="1"/>
          <p:nvPr/>
        </p:nvSpPr>
        <p:spPr>
          <a:xfrm>
            <a:off x="2514600" y="304800"/>
            <a:ext cx="4343400" cy="1000270"/>
          </a:xfrm>
          <a:prstGeom prst="rect">
            <a:avLst/>
          </a:prstGeom>
          <a:noFill/>
        </p:spPr>
        <p:txBody>
          <a:bodyPr wrap="square" lIns="76197" tIns="38098" rIns="76197" bIns="38098" rtlCol="0">
            <a:spAutoFit/>
          </a:bodyPr>
          <a:lstStyle/>
          <a:p>
            <a:r>
              <a:rPr lang="bn-BD" sz="2800" dirty="0" smtClean="0">
                <a:latin typeface="NikoshBAN" pitchFamily="2" charset="0"/>
                <a:cs typeface="NikoshBAN" pitchFamily="2" charset="0"/>
              </a:rPr>
              <a:t>              </a:t>
            </a:r>
            <a:r>
              <a:rPr lang="bn-BD" sz="6000" b="1" dirty="0" smtClean="0">
                <a:latin typeface="NikoshBAN" pitchFamily="2" charset="0"/>
                <a:cs typeface="NikoshBAN" pitchFamily="2" charset="0"/>
              </a:rPr>
              <a:t>পরিচিতি</a:t>
            </a:r>
            <a:endParaRPr lang="en-US" sz="2800" b="1" dirty="0">
              <a:latin typeface="NikoshBAN" pitchFamily="2" charset="0"/>
              <a:cs typeface="NikoshBAN" pitchFamily="2" charset="0"/>
            </a:endParaRPr>
          </a:p>
        </p:txBody>
      </p:sp>
      <p:pic>
        <p:nvPicPr>
          <p:cNvPr id="5" name="Picture 4" descr="Sudev p.jpg"/>
          <p:cNvPicPr>
            <a:picLocks noChangeAspect="1"/>
          </p:cNvPicPr>
          <p:nvPr/>
        </p:nvPicPr>
        <p:blipFill>
          <a:blip r:embed="rId2"/>
          <a:stretch>
            <a:fillRect/>
          </a:stretch>
        </p:blipFill>
        <p:spPr>
          <a:xfrm>
            <a:off x="5943600" y="381000"/>
            <a:ext cx="2438400" cy="2743200"/>
          </a:xfrm>
          <a:prstGeom prst="rect">
            <a:avLst/>
          </a:prstGeom>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 Diagonal Corner Rectangle 7"/>
          <p:cNvSpPr/>
          <p:nvPr/>
        </p:nvSpPr>
        <p:spPr>
          <a:xfrm>
            <a:off x="1485900" y="0"/>
            <a:ext cx="6172200" cy="838200"/>
          </a:xfrm>
          <a:prstGeom prst="round2DiagRect">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Kalpurush" pitchFamily="2" charset="0"/>
                <a:cs typeface="Kalpurush" pitchFamily="2" charset="0"/>
              </a:rPr>
              <a:t>পাঠ পরিচিতি</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Kalpurush" pitchFamily="2" charset="0"/>
              <a:cs typeface="Kalpurush" pitchFamily="2" charset="0"/>
            </a:endParaRPr>
          </a:p>
        </p:txBody>
      </p:sp>
      <p:sp>
        <p:nvSpPr>
          <p:cNvPr id="13" name="Content Placeholder 2"/>
          <p:cNvSpPr>
            <a:spLocks noGrp="1"/>
          </p:cNvSpPr>
          <p:nvPr>
            <p:ph sz="quarter" idx="1"/>
          </p:nvPr>
        </p:nvSpPr>
        <p:spPr>
          <a:xfrm>
            <a:off x="457200" y="990600"/>
            <a:ext cx="8229600" cy="3382963"/>
          </a:xfrm>
        </p:spPr>
        <p:style>
          <a:lnRef idx="1">
            <a:schemeClr val="dk1"/>
          </a:lnRef>
          <a:fillRef idx="3">
            <a:schemeClr val="dk1"/>
          </a:fillRef>
          <a:effectRef idx="2">
            <a:schemeClr val="dk1"/>
          </a:effectRef>
          <a:fontRef idx="minor">
            <a:schemeClr val="lt1"/>
          </a:fontRef>
        </p:style>
        <p:txBody>
          <a:bodyPr>
            <a:normAutofit/>
          </a:bodyPr>
          <a:lstStyle/>
          <a:p>
            <a:pPr>
              <a:buFont typeface="Wingdings" pitchFamily="2" charset="2"/>
              <a:buChar char="v"/>
            </a:pPr>
            <a:r>
              <a:rPr lang="bn-IN" sz="3600" dirty="0" smtClean="0">
                <a:latin typeface="Kalpurush" pitchFamily="2" charset="0"/>
                <a:cs typeface="Kalpurush" pitchFamily="2" charset="0"/>
              </a:rPr>
              <a:t> শ্রেণী	: অষ্টম</a:t>
            </a:r>
          </a:p>
          <a:p>
            <a:pPr>
              <a:buFont typeface="Wingdings" pitchFamily="2" charset="2"/>
              <a:buChar char="v"/>
            </a:pPr>
            <a:r>
              <a:rPr lang="bn-IN" sz="3600" dirty="0" smtClean="0">
                <a:latin typeface="Kalpurush" pitchFamily="2" charset="0"/>
                <a:cs typeface="Kalpurush" pitchFamily="2" charset="0"/>
              </a:rPr>
              <a:t> বিষয়	: বিজ্ঞান</a:t>
            </a:r>
          </a:p>
          <a:p>
            <a:pPr>
              <a:buFont typeface="Wingdings" pitchFamily="2" charset="2"/>
              <a:buChar char="v"/>
            </a:pPr>
            <a:r>
              <a:rPr lang="bn-IN" sz="3600" dirty="0" smtClean="0">
                <a:latin typeface="Kalpurush" pitchFamily="2" charset="0"/>
                <a:cs typeface="Kalpurush" pitchFamily="2" charset="0"/>
              </a:rPr>
              <a:t> অধ্যায়	: দ্বিতীয় (জীবের বৃদ্ধি ও বংশগতি)</a:t>
            </a:r>
          </a:p>
          <a:p>
            <a:pPr>
              <a:buFont typeface="Wingdings" pitchFamily="2" charset="2"/>
              <a:buChar char="v"/>
            </a:pPr>
            <a:r>
              <a:rPr lang="bn-IN" sz="3600" dirty="0" smtClean="0">
                <a:latin typeface="Kalpurush" pitchFamily="2" charset="0"/>
                <a:cs typeface="Kalpurush" pitchFamily="2" charset="0"/>
              </a:rPr>
              <a:t> সময়	: ৪০ মিনিট</a:t>
            </a:r>
          </a:p>
          <a:p>
            <a:pPr>
              <a:buFont typeface="Wingdings" pitchFamily="2" charset="2"/>
              <a:buChar char="v"/>
            </a:pPr>
            <a:r>
              <a:rPr lang="bn-IN" sz="3600" dirty="0" smtClean="0">
                <a:latin typeface="Kalpurush" pitchFamily="2" charset="0"/>
                <a:cs typeface="Kalpurush" pitchFamily="2" charset="0"/>
              </a:rPr>
              <a:t> তারিখ	: ০০/০০/০০০০</a:t>
            </a:r>
            <a:endParaRPr lang="en-US" sz="3600" dirty="0">
              <a:latin typeface="Kalpurush" pitchFamily="2" charset="0"/>
              <a:cs typeface="Kalpurush" pitchFamily="2" charset="0"/>
            </a:endParaRPr>
          </a:p>
        </p:txBody>
      </p:sp>
      <p:pic>
        <p:nvPicPr>
          <p:cNvPr id="9" name="Picture 8" descr="mitosis1.gif"/>
          <p:cNvPicPr>
            <a:picLocks noChangeAspect="1"/>
          </p:cNvPicPr>
          <p:nvPr/>
        </p:nvPicPr>
        <p:blipFill>
          <a:blip r:embed="rId2"/>
          <a:stretch>
            <a:fillRect/>
          </a:stretch>
        </p:blipFill>
        <p:spPr>
          <a:xfrm>
            <a:off x="2133600" y="4476750"/>
            <a:ext cx="4876800" cy="2381250"/>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1000"/>
                            </p:stCondLst>
                            <p:childTnLst>
                              <p:par>
                                <p:cTn id="10" presetID="15" presetClass="entr" presetSubtype="0" fill="hold" grpId="0" nodeType="afterEffect">
                                  <p:stCondLst>
                                    <p:cond delay="0"/>
                                  </p:stCondLst>
                                  <p:childTnLst>
                                    <p:set>
                                      <p:cBhvr>
                                        <p:cTn id="11" dur="1" fill="hold">
                                          <p:stCondLst>
                                            <p:cond delay="0"/>
                                          </p:stCondLst>
                                        </p:cTn>
                                        <p:tgtEl>
                                          <p:spTgt spid="13">
                                            <p:bg/>
                                          </p:spTgt>
                                        </p:tgtEl>
                                        <p:attrNameLst>
                                          <p:attrName>style.visibility</p:attrName>
                                        </p:attrNameLst>
                                      </p:cBhvr>
                                      <p:to>
                                        <p:strVal val="visible"/>
                                      </p:to>
                                    </p:set>
                                    <p:anim calcmode="lin" valueType="num">
                                      <p:cBhvr>
                                        <p:cTn id="12" dur="2000" fill="hold"/>
                                        <p:tgtEl>
                                          <p:spTgt spid="13">
                                            <p:bg/>
                                          </p:spTgt>
                                        </p:tgtEl>
                                        <p:attrNameLst>
                                          <p:attrName>ppt_w</p:attrName>
                                        </p:attrNameLst>
                                      </p:cBhvr>
                                      <p:tavLst>
                                        <p:tav tm="0">
                                          <p:val>
                                            <p:fltVal val="0"/>
                                          </p:val>
                                        </p:tav>
                                        <p:tav tm="100000">
                                          <p:val>
                                            <p:strVal val="#ppt_w"/>
                                          </p:val>
                                        </p:tav>
                                      </p:tavLst>
                                    </p:anim>
                                    <p:anim calcmode="lin" valueType="num">
                                      <p:cBhvr>
                                        <p:cTn id="13" dur="2000" fill="hold"/>
                                        <p:tgtEl>
                                          <p:spTgt spid="13">
                                            <p:bg/>
                                          </p:spTgt>
                                        </p:tgtEl>
                                        <p:attrNameLst>
                                          <p:attrName>ppt_h</p:attrName>
                                        </p:attrNameLst>
                                      </p:cBhvr>
                                      <p:tavLst>
                                        <p:tav tm="0">
                                          <p:val>
                                            <p:fltVal val="0"/>
                                          </p:val>
                                        </p:tav>
                                        <p:tav tm="100000">
                                          <p:val>
                                            <p:strVal val="#ppt_h"/>
                                          </p:val>
                                        </p:tav>
                                      </p:tavLst>
                                    </p:anim>
                                    <p:anim calcmode="lin" valueType="num">
                                      <p:cBhvr>
                                        <p:cTn id="14" dur="2000" fill="hold"/>
                                        <p:tgtEl>
                                          <p:spTgt spid="13">
                                            <p:bg/>
                                          </p:spTgt>
                                        </p:tgtEl>
                                        <p:attrNameLst>
                                          <p:attrName>ppt_x</p:attrName>
                                        </p:attrNameLst>
                                      </p:cBhvr>
                                      <p:tavLst>
                                        <p:tav tm="0" fmla="#ppt_x+(cos(-2*pi*(1-$))*-#ppt_x-sin(-2*pi*(1-$))*(1-#ppt_y))*(1-$)">
                                          <p:val>
                                            <p:fltVal val="0"/>
                                          </p:val>
                                        </p:tav>
                                        <p:tav tm="100000">
                                          <p:val>
                                            <p:fltVal val="1"/>
                                          </p:val>
                                        </p:tav>
                                      </p:tavLst>
                                    </p:anim>
                                    <p:anim calcmode="lin" valueType="num">
                                      <p:cBhvr>
                                        <p:cTn id="15" dur="2000" fill="hold"/>
                                        <p:tgtEl>
                                          <p:spTgt spid="13">
                                            <p:bg/>
                                          </p:spTgt>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3000"/>
                            </p:stCondLst>
                            <p:childTnLst>
                              <p:par>
                                <p:cTn id="17" presetID="15" presetClass="entr" presetSubtype="0"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p:cTn id="19" dur="2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0" dur="2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21" dur="2000" fill="hold"/>
                                        <p:tgtEl>
                                          <p:spTgt spid="1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1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3" fill="hold">
                            <p:stCondLst>
                              <p:cond delay="5000"/>
                            </p:stCondLst>
                            <p:childTnLst>
                              <p:par>
                                <p:cTn id="24" presetID="15" presetClass="entr" presetSubtype="0" fill="hold" grpId="0" nodeType="afterEffect">
                                  <p:stCondLst>
                                    <p:cond delay="0"/>
                                  </p:stCondLst>
                                  <p:childTnLst>
                                    <p:set>
                                      <p:cBhvr>
                                        <p:cTn id="25" dur="1" fill="hold">
                                          <p:stCondLst>
                                            <p:cond delay="0"/>
                                          </p:stCondLst>
                                        </p:cTn>
                                        <p:tgtEl>
                                          <p:spTgt spid="13">
                                            <p:txEl>
                                              <p:pRg st="1" end="1"/>
                                            </p:txEl>
                                          </p:spTgt>
                                        </p:tgtEl>
                                        <p:attrNameLst>
                                          <p:attrName>style.visibility</p:attrName>
                                        </p:attrNameLst>
                                      </p:cBhvr>
                                      <p:to>
                                        <p:strVal val="visible"/>
                                      </p:to>
                                    </p:set>
                                    <p:anim calcmode="lin" valueType="num">
                                      <p:cBhvr>
                                        <p:cTn id="26" dur="20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27" dur="2000" fill="hold"/>
                                        <p:tgtEl>
                                          <p:spTgt spid="13">
                                            <p:txEl>
                                              <p:pRg st="1" end="1"/>
                                            </p:txEl>
                                          </p:spTgt>
                                        </p:tgtEl>
                                        <p:attrNameLst>
                                          <p:attrName>ppt_h</p:attrName>
                                        </p:attrNameLst>
                                      </p:cBhvr>
                                      <p:tavLst>
                                        <p:tav tm="0">
                                          <p:val>
                                            <p:fltVal val="0"/>
                                          </p:val>
                                        </p:tav>
                                        <p:tav tm="100000">
                                          <p:val>
                                            <p:strVal val="#ppt_h"/>
                                          </p:val>
                                        </p:tav>
                                      </p:tavLst>
                                    </p:anim>
                                    <p:anim calcmode="lin" valueType="num">
                                      <p:cBhvr>
                                        <p:cTn id="28" dur="2000" fill="hold"/>
                                        <p:tgtEl>
                                          <p:spTgt spid="1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9" dur="2000" fill="hold"/>
                                        <p:tgtEl>
                                          <p:spTgt spid="1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7000"/>
                            </p:stCondLst>
                            <p:childTnLst>
                              <p:par>
                                <p:cTn id="31" presetID="15" presetClass="entr" presetSubtype="0" fill="hold" grpId="0" nodeType="afterEffect">
                                  <p:stCondLst>
                                    <p:cond delay="0"/>
                                  </p:stCondLst>
                                  <p:childTnLst>
                                    <p:set>
                                      <p:cBhvr>
                                        <p:cTn id="32" dur="1" fill="hold">
                                          <p:stCondLst>
                                            <p:cond delay="0"/>
                                          </p:stCondLst>
                                        </p:cTn>
                                        <p:tgtEl>
                                          <p:spTgt spid="13">
                                            <p:txEl>
                                              <p:pRg st="2" end="2"/>
                                            </p:txEl>
                                          </p:spTgt>
                                        </p:tgtEl>
                                        <p:attrNameLst>
                                          <p:attrName>style.visibility</p:attrName>
                                        </p:attrNameLst>
                                      </p:cBhvr>
                                      <p:to>
                                        <p:strVal val="visible"/>
                                      </p:to>
                                    </p:set>
                                    <p:anim calcmode="lin" valueType="num">
                                      <p:cBhvr>
                                        <p:cTn id="33" dur="20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34" dur="2000" fill="hold"/>
                                        <p:tgtEl>
                                          <p:spTgt spid="13">
                                            <p:txEl>
                                              <p:pRg st="2" end="2"/>
                                            </p:txEl>
                                          </p:spTgt>
                                        </p:tgtEl>
                                        <p:attrNameLst>
                                          <p:attrName>ppt_h</p:attrName>
                                        </p:attrNameLst>
                                      </p:cBhvr>
                                      <p:tavLst>
                                        <p:tav tm="0">
                                          <p:val>
                                            <p:fltVal val="0"/>
                                          </p:val>
                                        </p:tav>
                                        <p:tav tm="100000">
                                          <p:val>
                                            <p:strVal val="#ppt_h"/>
                                          </p:val>
                                        </p:tav>
                                      </p:tavLst>
                                    </p:anim>
                                    <p:anim calcmode="lin" valueType="num">
                                      <p:cBhvr>
                                        <p:cTn id="35" dur="2000" fill="hold"/>
                                        <p:tgtEl>
                                          <p:spTgt spid="1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6" dur="2000" fill="hold"/>
                                        <p:tgtEl>
                                          <p:spTgt spid="1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7" fill="hold">
                            <p:stCondLst>
                              <p:cond delay="9000"/>
                            </p:stCondLst>
                            <p:childTnLst>
                              <p:par>
                                <p:cTn id="38" presetID="15" presetClass="entr" presetSubtype="0" fill="hold" grpId="0" nodeType="afterEffect">
                                  <p:stCondLst>
                                    <p:cond delay="0"/>
                                  </p:stCondLst>
                                  <p:childTnLst>
                                    <p:set>
                                      <p:cBhvr>
                                        <p:cTn id="39" dur="1" fill="hold">
                                          <p:stCondLst>
                                            <p:cond delay="0"/>
                                          </p:stCondLst>
                                        </p:cTn>
                                        <p:tgtEl>
                                          <p:spTgt spid="13">
                                            <p:txEl>
                                              <p:pRg st="3" end="3"/>
                                            </p:txEl>
                                          </p:spTgt>
                                        </p:tgtEl>
                                        <p:attrNameLst>
                                          <p:attrName>style.visibility</p:attrName>
                                        </p:attrNameLst>
                                      </p:cBhvr>
                                      <p:to>
                                        <p:strVal val="visible"/>
                                      </p:to>
                                    </p:set>
                                    <p:anim calcmode="lin" valueType="num">
                                      <p:cBhvr>
                                        <p:cTn id="40" dur="2000" fill="hold"/>
                                        <p:tgtEl>
                                          <p:spTgt spid="13">
                                            <p:txEl>
                                              <p:pRg st="3" end="3"/>
                                            </p:txEl>
                                          </p:spTgt>
                                        </p:tgtEl>
                                        <p:attrNameLst>
                                          <p:attrName>ppt_w</p:attrName>
                                        </p:attrNameLst>
                                      </p:cBhvr>
                                      <p:tavLst>
                                        <p:tav tm="0">
                                          <p:val>
                                            <p:fltVal val="0"/>
                                          </p:val>
                                        </p:tav>
                                        <p:tav tm="100000">
                                          <p:val>
                                            <p:strVal val="#ppt_w"/>
                                          </p:val>
                                        </p:tav>
                                      </p:tavLst>
                                    </p:anim>
                                    <p:anim calcmode="lin" valueType="num">
                                      <p:cBhvr>
                                        <p:cTn id="41" dur="2000" fill="hold"/>
                                        <p:tgtEl>
                                          <p:spTgt spid="13">
                                            <p:txEl>
                                              <p:pRg st="3" end="3"/>
                                            </p:txEl>
                                          </p:spTgt>
                                        </p:tgtEl>
                                        <p:attrNameLst>
                                          <p:attrName>ppt_h</p:attrName>
                                        </p:attrNameLst>
                                      </p:cBhvr>
                                      <p:tavLst>
                                        <p:tav tm="0">
                                          <p:val>
                                            <p:fltVal val="0"/>
                                          </p:val>
                                        </p:tav>
                                        <p:tav tm="100000">
                                          <p:val>
                                            <p:strVal val="#ppt_h"/>
                                          </p:val>
                                        </p:tav>
                                      </p:tavLst>
                                    </p:anim>
                                    <p:anim calcmode="lin" valueType="num">
                                      <p:cBhvr>
                                        <p:cTn id="42" dur="2000" fill="hold"/>
                                        <p:tgtEl>
                                          <p:spTgt spid="1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3" dur="2000" fill="hold"/>
                                        <p:tgtEl>
                                          <p:spTgt spid="1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44" fill="hold">
                            <p:stCondLst>
                              <p:cond delay="11000"/>
                            </p:stCondLst>
                            <p:childTnLst>
                              <p:par>
                                <p:cTn id="45" presetID="15" presetClass="entr" presetSubtype="0" fill="hold" grpId="0" nodeType="afterEffect">
                                  <p:stCondLst>
                                    <p:cond delay="0"/>
                                  </p:stCondLst>
                                  <p:childTnLst>
                                    <p:set>
                                      <p:cBhvr>
                                        <p:cTn id="46" dur="1" fill="hold">
                                          <p:stCondLst>
                                            <p:cond delay="0"/>
                                          </p:stCondLst>
                                        </p:cTn>
                                        <p:tgtEl>
                                          <p:spTgt spid="13">
                                            <p:txEl>
                                              <p:pRg st="4" end="4"/>
                                            </p:txEl>
                                          </p:spTgt>
                                        </p:tgtEl>
                                        <p:attrNameLst>
                                          <p:attrName>style.visibility</p:attrName>
                                        </p:attrNameLst>
                                      </p:cBhvr>
                                      <p:to>
                                        <p:strVal val="visible"/>
                                      </p:to>
                                    </p:set>
                                    <p:anim calcmode="lin" valueType="num">
                                      <p:cBhvr>
                                        <p:cTn id="47" dur="2000" fill="hold"/>
                                        <p:tgtEl>
                                          <p:spTgt spid="13">
                                            <p:txEl>
                                              <p:pRg st="4" end="4"/>
                                            </p:txEl>
                                          </p:spTgt>
                                        </p:tgtEl>
                                        <p:attrNameLst>
                                          <p:attrName>ppt_w</p:attrName>
                                        </p:attrNameLst>
                                      </p:cBhvr>
                                      <p:tavLst>
                                        <p:tav tm="0">
                                          <p:val>
                                            <p:fltVal val="0"/>
                                          </p:val>
                                        </p:tav>
                                        <p:tav tm="100000">
                                          <p:val>
                                            <p:strVal val="#ppt_w"/>
                                          </p:val>
                                        </p:tav>
                                      </p:tavLst>
                                    </p:anim>
                                    <p:anim calcmode="lin" valueType="num">
                                      <p:cBhvr>
                                        <p:cTn id="48" dur="2000" fill="hold"/>
                                        <p:tgtEl>
                                          <p:spTgt spid="13">
                                            <p:txEl>
                                              <p:pRg st="4" end="4"/>
                                            </p:txEl>
                                          </p:spTgt>
                                        </p:tgtEl>
                                        <p:attrNameLst>
                                          <p:attrName>ppt_h</p:attrName>
                                        </p:attrNameLst>
                                      </p:cBhvr>
                                      <p:tavLst>
                                        <p:tav tm="0">
                                          <p:val>
                                            <p:fltVal val="0"/>
                                          </p:val>
                                        </p:tav>
                                        <p:tav tm="100000">
                                          <p:val>
                                            <p:strVal val="#ppt_h"/>
                                          </p:val>
                                        </p:tav>
                                      </p:tavLst>
                                    </p:anim>
                                    <p:anim calcmode="lin" valueType="num">
                                      <p:cBhvr>
                                        <p:cTn id="49" dur="2000" fill="hold"/>
                                        <p:tgtEl>
                                          <p:spTgt spid="1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0" dur="2000" fill="hold"/>
                                        <p:tgtEl>
                                          <p:spTgt spid="1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 Diagonal Corner Rectangle 7"/>
          <p:cNvSpPr/>
          <p:nvPr/>
        </p:nvSpPr>
        <p:spPr>
          <a:xfrm>
            <a:off x="1485900" y="0"/>
            <a:ext cx="6172200" cy="838200"/>
          </a:xfrm>
          <a:prstGeom prst="round2Diag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bn-IN"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Kalpurush" pitchFamily="2" charset="0"/>
                <a:cs typeface="Kalpurush" pitchFamily="2" charset="0"/>
              </a:rPr>
              <a:t>শিখনফল</a:t>
            </a:r>
            <a:endParaRPr lang="en-US"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Kalpurush" pitchFamily="2" charset="0"/>
              <a:cs typeface="Kalpurush" pitchFamily="2" charset="0"/>
            </a:endParaRPr>
          </a:p>
        </p:txBody>
      </p:sp>
      <p:sp>
        <p:nvSpPr>
          <p:cNvPr id="10" name="TextBox 9"/>
          <p:cNvSpPr txBox="1"/>
          <p:nvPr/>
        </p:nvSpPr>
        <p:spPr>
          <a:xfrm>
            <a:off x="304800" y="1066800"/>
            <a:ext cx="8534400" cy="224676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just"/>
            <a:r>
              <a:rPr lang="bn-IN" sz="2800" dirty="0" smtClean="0">
                <a:solidFill>
                  <a:srgbClr val="FFFF00"/>
                </a:solidFill>
                <a:latin typeface="Kalpurush" pitchFamily="2" charset="0"/>
                <a:cs typeface="Kalpurush" pitchFamily="2" charset="0"/>
              </a:rPr>
              <a:t>এই অধ্যায় পাঠ শেষে আমরাঃ-</a:t>
            </a:r>
          </a:p>
          <a:p>
            <a:pPr algn="just">
              <a:buFont typeface="Wingdings" pitchFamily="2" charset="2"/>
              <a:buChar char="§"/>
            </a:pPr>
            <a:r>
              <a:rPr lang="bn-IN" sz="2800" dirty="0" smtClean="0">
                <a:solidFill>
                  <a:srgbClr val="FFFF00"/>
                </a:solidFill>
                <a:latin typeface="Kalpurush" pitchFamily="2" charset="0"/>
                <a:cs typeface="Kalpurush" pitchFamily="2" charset="0"/>
              </a:rPr>
              <a:t> কোষ বিভাজনের প্রকারভেদ ব্যাখ্যা করতে পারব। </a:t>
            </a:r>
          </a:p>
          <a:p>
            <a:pPr algn="just">
              <a:buFont typeface="Wingdings" pitchFamily="2" charset="2"/>
              <a:buChar char="§"/>
            </a:pPr>
            <a:r>
              <a:rPr lang="bn-IN" sz="2800" dirty="0" smtClean="0">
                <a:solidFill>
                  <a:srgbClr val="FFFF00"/>
                </a:solidFill>
                <a:latin typeface="Kalpurush" pitchFamily="2" charset="0"/>
                <a:cs typeface="Kalpurush" pitchFamily="2" charset="0"/>
              </a:rPr>
              <a:t> কোষ বিভাজনের মাধ্যমে জীব দেহের বৃদ্ধি ব্যাখ্যা করতে পারব। </a:t>
            </a:r>
          </a:p>
          <a:p>
            <a:pPr algn="just">
              <a:buFont typeface="Wingdings" pitchFamily="2" charset="2"/>
              <a:buChar char="§"/>
            </a:pPr>
            <a:r>
              <a:rPr lang="bn-IN" sz="2800" dirty="0" smtClean="0">
                <a:solidFill>
                  <a:srgbClr val="FFFF00"/>
                </a:solidFill>
                <a:latin typeface="Kalpurush" pitchFamily="2" charset="0"/>
                <a:cs typeface="Kalpurush" pitchFamily="2" charset="0"/>
              </a:rPr>
              <a:t> জীবের বংশগতির ধারা রক্ষায় কোষ বিভাজনের ভূমিকা ব্যাখ্যা করতে পারব। </a:t>
            </a:r>
            <a:endParaRPr lang="en-US" sz="2800" dirty="0">
              <a:solidFill>
                <a:srgbClr val="FFFF00"/>
              </a:solidFill>
              <a:latin typeface="Kalpurush" pitchFamily="2" charset="0"/>
              <a:cs typeface="Kalpurush" pitchFamily="2" charset="0"/>
            </a:endParaRPr>
          </a:p>
        </p:txBody>
      </p:sp>
      <p:pic>
        <p:nvPicPr>
          <p:cNvPr id="7" name="Picture 6" descr="grdnbeangrwngnrmalilustration.jpg"/>
          <p:cNvPicPr>
            <a:picLocks noChangeAspect="1"/>
          </p:cNvPicPr>
          <p:nvPr/>
        </p:nvPicPr>
        <p:blipFill>
          <a:blip r:embed="rId2"/>
          <a:stretch>
            <a:fillRect/>
          </a:stretch>
        </p:blipFill>
        <p:spPr>
          <a:xfrm>
            <a:off x="1987826" y="3505200"/>
            <a:ext cx="5168348" cy="3048000"/>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 calcmode="lin" valueType="num">
                                      <p:cBhvr additive="base">
                                        <p:cTn id="12" dur="10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1000" fill="hold"/>
                                        <p:tgtEl>
                                          <p:spTgt spid="10">
                                            <p:txEl>
                                              <p:pRg st="1" end="1"/>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nodeType="afterEffect">
                                  <p:stCondLst>
                                    <p:cond delay="0"/>
                                  </p:stCondLst>
                                  <p:childTnLst>
                                    <p:set>
                                      <p:cBhvr>
                                        <p:cTn id="21" dur="1" fill="hold">
                                          <p:stCondLst>
                                            <p:cond delay="0"/>
                                          </p:stCondLst>
                                        </p:cTn>
                                        <p:tgtEl>
                                          <p:spTgt spid="10">
                                            <p:txEl>
                                              <p:pRg st="2" end="2"/>
                                            </p:txEl>
                                          </p:spTgt>
                                        </p:tgtEl>
                                        <p:attrNameLst>
                                          <p:attrName>style.visibility</p:attrName>
                                        </p:attrNameLst>
                                      </p:cBhvr>
                                      <p:to>
                                        <p:strVal val="visible"/>
                                      </p:to>
                                    </p:set>
                                    <p:anim calcmode="lin" valueType="num">
                                      <p:cBhvr additive="base">
                                        <p:cTn id="22" dur="1000" fill="hold"/>
                                        <p:tgtEl>
                                          <p:spTgt spid="10">
                                            <p:txEl>
                                              <p:pRg st="2" end="2"/>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2" fill="hold" nodeType="after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 calcmode="lin" valueType="num">
                                      <p:cBhvr additive="base">
                                        <p:cTn id="27" dur="1000" fill="hold"/>
                                        <p:tgtEl>
                                          <p:spTgt spid="10">
                                            <p:txEl>
                                              <p:pRg st="3" end="3"/>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057400"/>
            <a:ext cx="7467600" cy="523220"/>
          </a:xfrm>
          <a:prstGeom prst="rect">
            <a:avLst/>
          </a:prstGeom>
          <a:noFill/>
        </p:spPr>
        <p:txBody>
          <a:bodyPr wrap="square" rtlCol="0">
            <a:spAutoFit/>
          </a:bodyPr>
          <a:lstStyle/>
          <a:p>
            <a:r>
              <a:rPr lang="bn-IN" sz="2800" dirty="0" smtClean="0">
                <a:solidFill>
                  <a:srgbClr val="002060"/>
                </a:solidFill>
                <a:latin typeface="Kalpurush" pitchFamily="2" charset="0"/>
                <a:cs typeface="Kalpurush" pitchFamily="2" charset="0"/>
              </a:rPr>
              <a:t>জীবদেহে তিন ধরনের কোষ বিভাজন দেখা যায়। যথাঃ</a:t>
            </a:r>
            <a:endParaRPr lang="en-US" sz="2800" dirty="0">
              <a:solidFill>
                <a:srgbClr val="002060"/>
              </a:solidFill>
              <a:latin typeface="Kalpurush" pitchFamily="2" charset="0"/>
              <a:cs typeface="Kalpurush" pitchFamily="2" charset="0"/>
            </a:endParaRPr>
          </a:p>
        </p:txBody>
      </p:sp>
      <p:sp>
        <p:nvSpPr>
          <p:cNvPr id="7" name="Rounded Rectangle 6"/>
          <p:cNvSpPr/>
          <p:nvPr/>
        </p:nvSpPr>
        <p:spPr>
          <a:xfrm>
            <a:off x="2133600" y="228600"/>
            <a:ext cx="5105400" cy="1524000"/>
          </a:xfrm>
          <a:prstGeom prst="round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600" b="1" dirty="0" smtClean="0">
                <a:latin typeface="Kalpurush" pitchFamily="2" charset="0"/>
                <a:cs typeface="Kalpurush" pitchFamily="2" charset="0"/>
              </a:rPr>
              <a:t>কোষ বিভাজনের প্রকারভেদ</a:t>
            </a:r>
            <a:endParaRPr lang="en-US" sz="3600" b="1" dirty="0">
              <a:latin typeface="Kalpurush" pitchFamily="2" charset="0"/>
              <a:cs typeface="Kalpurush" pitchFamily="2" charset="0"/>
            </a:endParaRPr>
          </a:p>
        </p:txBody>
      </p:sp>
      <p:sp>
        <p:nvSpPr>
          <p:cNvPr id="8" name="Flowchart: Alternate Process 7">
            <a:hlinkClick r:id="rId2" action="ppaction://hlinksldjump"/>
          </p:cNvPr>
          <p:cNvSpPr/>
          <p:nvPr/>
        </p:nvSpPr>
        <p:spPr>
          <a:xfrm>
            <a:off x="2552700" y="3104061"/>
            <a:ext cx="4038600" cy="865414"/>
          </a:xfrm>
          <a:prstGeom prst="flowChartAlternateProcess">
            <a:avLst/>
          </a:prstGeom>
          <a:noFill/>
          <a:ln>
            <a:noFill/>
          </a:ln>
        </p:spPr>
        <p:style>
          <a:lnRef idx="0">
            <a:schemeClr val="accent6"/>
          </a:lnRef>
          <a:fillRef idx="3">
            <a:schemeClr val="accent6"/>
          </a:fillRef>
          <a:effectRef idx="3">
            <a:schemeClr val="accent6"/>
          </a:effectRef>
          <a:fontRef idx="minor">
            <a:schemeClr val="lt1"/>
          </a:fontRef>
        </p:style>
        <p:txBody>
          <a:bodyPr rtlCol="0" anchor="ctr"/>
          <a:lstStyle/>
          <a:p>
            <a:r>
              <a:rPr lang="bn-IN" sz="3200" b="1" dirty="0" smtClean="0">
                <a:solidFill>
                  <a:srgbClr val="002060"/>
                </a:solidFill>
                <a:latin typeface="Kalpurush" pitchFamily="2" charset="0"/>
                <a:cs typeface="Kalpurush" pitchFamily="2" charset="0"/>
              </a:rPr>
              <a:t>০১। অ্যামাইটোসিস</a:t>
            </a:r>
            <a:endParaRPr lang="en-US" sz="3200" b="1" dirty="0">
              <a:solidFill>
                <a:srgbClr val="002060"/>
              </a:solidFill>
              <a:latin typeface="Kalpurush" pitchFamily="2" charset="0"/>
              <a:cs typeface="Kalpurush" pitchFamily="2" charset="0"/>
            </a:endParaRPr>
          </a:p>
        </p:txBody>
      </p:sp>
      <p:sp>
        <p:nvSpPr>
          <p:cNvPr id="24" name="Flowchart: Alternate Process 23">
            <a:hlinkClick r:id="rId3" action="ppaction://hlinksldjump"/>
          </p:cNvPr>
          <p:cNvSpPr/>
          <p:nvPr/>
        </p:nvSpPr>
        <p:spPr>
          <a:xfrm>
            <a:off x="2552700" y="4191000"/>
            <a:ext cx="4038600" cy="865414"/>
          </a:xfrm>
          <a:prstGeom prst="flowChartAlternateProcess">
            <a:avLst/>
          </a:prstGeom>
          <a:noFill/>
          <a:ln>
            <a:noFill/>
          </a:ln>
        </p:spPr>
        <p:style>
          <a:lnRef idx="0">
            <a:schemeClr val="accent6"/>
          </a:lnRef>
          <a:fillRef idx="3">
            <a:schemeClr val="accent6"/>
          </a:fillRef>
          <a:effectRef idx="3">
            <a:schemeClr val="accent6"/>
          </a:effectRef>
          <a:fontRef idx="minor">
            <a:schemeClr val="lt1"/>
          </a:fontRef>
        </p:style>
        <p:txBody>
          <a:bodyPr rtlCol="0" anchor="ctr"/>
          <a:lstStyle/>
          <a:p>
            <a:r>
              <a:rPr lang="bn-IN" sz="3200" b="1" dirty="0" smtClean="0">
                <a:solidFill>
                  <a:srgbClr val="002060"/>
                </a:solidFill>
                <a:latin typeface="Kalpurush" pitchFamily="2" charset="0"/>
                <a:cs typeface="Kalpurush" pitchFamily="2" charset="0"/>
              </a:rPr>
              <a:t>০২। মাইটোসিস</a:t>
            </a:r>
            <a:endParaRPr lang="en-US" sz="3200" b="1" dirty="0">
              <a:solidFill>
                <a:srgbClr val="002060"/>
              </a:solidFill>
              <a:latin typeface="Kalpurush" pitchFamily="2" charset="0"/>
              <a:cs typeface="Kalpurush" pitchFamily="2" charset="0"/>
            </a:endParaRPr>
          </a:p>
        </p:txBody>
      </p:sp>
      <p:sp>
        <p:nvSpPr>
          <p:cNvPr id="25" name="Flowchart: Alternate Process 24">
            <a:hlinkClick r:id="rId4" action="ppaction://hlinksldjump"/>
          </p:cNvPr>
          <p:cNvSpPr/>
          <p:nvPr/>
        </p:nvSpPr>
        <p:spPr>
          <a:xfrm>
            <a:off x="2552700" y="5257800"/>
            <a:ext cx="4038600" cy="865414"/>
          </a:xfrm>
          <a:prstGeom prst="flowChartAlternateProcess">
            <a:avLst/>
          </a:prstGeom>
          <a:noFill/>
          <a:ln>
            <a:noFill/>
          </a:ln>
        </p:spPr>
        <p:style>
          <a:lnRef idx="0">
            <a:schemeClr val="accent6"/>
          </a:lnRef>
          <a:fillRef idx="3">
            <a:schemeClr val="accent6"/>
          </a:fillRef>
          <a:effectRef idx="3">
            <a:schemeClr val="accent6"/>
          </a:effectRef>
          <a:fontRef idx="minor">
            <a:schemeClr val="lt1"/>
          </a:fontRef>
        </p:style>
        <p:txBody>
          <a:bodyPr rtlCol="0" anchor="ctr"/>
          <a:lstStyle/>
          <a:p>
            <a:r>
              <a:rPr lang="bn-IN" sz="3200" b="1" dirty="0" smtClean="0">
                <a:solidFill>
                  <a:srgbClr val="002060"/>
                </a:solidFill>
                <a:latin typeface="Kalpurush" pitchFamily="2" charset="0"/>
                <a:cs typeface="Kalpurush" pitchFamily="2" charset="0"/>
              </a:rPr>
              <a:t>০৩। মিয়োসিস</a:t>
            </a:r>
            <a:endParaRPr lang="en-US" sz="3200" b="1" dirty="0">
              <a:solidFill>
                <a:srgbClr val="002060"/>
              </a:solidFill>
              <a:latin typeface="Kalpurush" pitchFamily="2" charset="0"/>
              <a:cs typeface="Kalpurush" pitchFamily="2"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8"/>
                                        </p:tgtEl>
                                      </p:cBhvr>
                                    </p:animEffect>
                                  </p:childTnLst>
                                </p:cTn>
                              </p:par>
                            </p:childTnLst>
                          </p:cTn>
                        </p:par>
                        <p:par>
                          <p:cTn id="27" fill="hold">
                            <p:stCondLst>
                              <p:cond delay="1000"/>
                            </p:stCondLst>
                            <p:childTnLst>
                              <p:par>
                                <p:cTn id="28" presetID="25" presetClass="entr" presetSubtype="0"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p:cTn id="30"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33" dur="1000" fill="hold"/>
                                        <p:tgtEl>
                                          <p:spTgt spid="24"/>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24"/>
                                        </p:tgtEl>
                                      </p:cBhvr>
                                    </p:animEffect>
                                  </p:childTnLst>
                                </p:cTn>
                              </p:par>
                            </p:childTnLst>
                          </p:cTn>
                        </p:par>
                        <p:par>
                          <p:cTn id="38" fill="hold">
                            <p:stCondLst>
                              <p:cond delay="2000"/>
                            </p:stCondLst>
                            <p:childTnLst>
                              <p:par>
                                <p:cTn id="39" presetID="25"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44" dur="1000" fill="hold"/>
                                        <p:tgtEl>
                                          <p:spTgt spid="25"/>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0700" y="0"/>
            <a:ext cx="5562600" cy="762000"/>
          </a:xfrm>
          <a:prstGeom prst="roundRect">
            <a:avLst/>
          </a:prstGeom>
          <a:no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4000" dirty="0" smtClean="0">
                <a:solidFill>
                  <a:srgbClr val="002060"/>
                </a:solidFill>
                <a:latin typeface="Kalpurush" pitchFamily="2" charset="0"/>
                <a:cs typeface="Kalpurush" pitchFamily="2" charset="0"/>
              </a:rPr>
              <a:t>১। অ্যামাইটোসিস</a:t>
            </a:r>
            <a:endParaRPr lang="en-US" sz="4000" dirty="0">
              <a:solidFill>
                <a:srgbClr val="002060"/>
              </a:solidFill>
              <a:latin typeface="Kalpurush" pitchFamily="2" charset="0"/>
              <a:cs typeface="Kalpurush" pitchFamily="2" charset="0"/>
            </a:endParaRPr>
          </a:p>
        </p:txBody>
      </p:sp>
      <p:sp>
        <p:nvSpPr>
          <p:cNvPr id="10" name="TextBox 9"/>
          <p:cNvSpPr txBox="1"/>
          <p:nvPr/>
        </p:nvSpPr>
        <p:spPr>
          <a:xfrm>
            <a:off x="152400" y="990600"/>
            <a:ext cx="8839200" cy="1815882"/>
          </a:xfrm>
          <a:prstGeom prst="rect">
            <a:avLst/>
          </a:prstGeom>
          <a:no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just"/>
            <a:r>
              <a:rPr lang="bn-IN" sz="2800" dirty="0" smtClean="0">
                <a:solidFill>
                  <a:srgbClr val="002060"/>
                </a:solidFill>
                <a:latin typeface="Kalpurush" pitchFamily="2" charset="0"/>
                <a:cs typeface="Kalpurush" pitchFamily="2" charset="0"/>
              </a:rPr>
              <a:t>ব্যাকটেরিয়া, ইস্ট, ছত্রাক, অ্যামিবা প্রভৃতি এককোষী জীবে এই ধরনের কোষ বিভাজন দেখা যায়। এই ধরনের কোষ বিভাজনে মাতৃকোষের নিউক্লিয়াস ও সাইটোপ্লাজম সরাসরি বিভক্ত হয়ে দুটি অপত্য কোষ সৃষ্টি করে তাই একে প্রত্যক্ষ কোষ বিভাজন বলে। </a:t>
            </a:r>
            <a:endParaRPr lang="en-US" sz="2800" dirty="0">
              <a:solidFill>
                <a:srgbClr val="002060"/>
              </a:solidFill>
              <a:latin typeface="Kalpurush" pitchFamily="2" charset="0"/>
              <a:cs typeface="Kalpurush" pitchFamily="2" charset="0"/>
            </a:endParaRPr>
          </a:p>
        </p:txBody>
      </p:sp>
      <p:pic>
        <p:nvPicPr>
          <p:cNvPr id="15" name="Picture 14" descr="url.jpg"/>
          <p:cNvPicPr>
            <a:picLocks noChangeAspect="1"/>
          </p:cNvPicPr>
          <p:nvPr/>
        </p:nvPicPr>
        <p:blipFill>
          <a:blip r:embed="rId2"/>
          <a:stretch>
            <a:fillRect/>
          </a:stretch>
        </p:blipFill>
        <p:spPr>
          <a:xfrm>
            <a:off x="404813" y="3124200"/>
            <a:ext cx="8334375" cy="2667000"/>
          </a:xfrm>
          <a:prstGeom prst="rect">
            <a:avLst/>
          </a:prstGeom>
          <a:noFill/>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5" presetClass="entr" presetSubtype="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5" dur="1000" fill="hold"/>
                                        <p:tgtEl>
                                          <p:spTgt spid="1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0700" y="0"/>
            <a:ext cx="5562600" cy="762000"/>
          </a:xfrm>
          <a:prstGeom prst="roundRect">
            <a:avLst/>
          </a:prstGeom>
          <a:no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4000" dirty="0" smtClean="0">
                <a:solidFill>
                  <a:srgbClr val="002060"/>
                </a:solidFill>
                <a:latin typeface="Kalpurush" pitchFamily="2" charset="0"/>
                <a:cs typeface="Kalpurush" pitchFamily="2" charset="0"/>
              </a:rPr>
              <a:t>২। মাইটোসিস</a:t>
            </a:r>
            <a:endParaRPr lang="en-US" sz="4000" dirty="0">
              <a:solidFill>
                <a:srgbClr val="002060"/>
              </a:solidFill>
              <a:latin typeface="Kalpurush" pitchFamily="2" charset="0"/>
              <a:cs typeface="Kalpurush" pitchFamily="2" charset="0"/>
            </a:endParaRPr>
          </a:p>
        </p:txBody>
      </p:sp>
      <p:sp>
        <p:nvSpPr>
          <p:cNvPr id="10" name="TextBox 9"/>
          <p:cNvSpPr txBox="1"/>
          <p:nvPr/>
        </p:nvSpPr>
        <p:spPr>
          <a:xfrm>
            <a:off x="190500" y="990600"/>
            <a:ext cx="8763000" cy="1815882"/>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bn-IN" sz="2800" dirty="0" smtClean="0">
                <a:solidFill>
                  <a:srgbClr val="002060"/>
                </a:solidFill>
                <a:latin typeface="Kalpurush" pitchFamily="2" charset="0"/>
                <a:cs typeface="Kalpurush" pitchFamily="2" charset="0"/>
              </a:rPr>
              <a:t>মাইটোসিস ২টি পর্যায়ে সম্পন্ন হয়। প্রথম পর্যায়ে নিউক্লিয়াসের বিভাজন (ক্যারিওকাইনেসিস) ও দ্বিতীয় পর্যায়ে সাইটোপ্লাজমের  বিভাজন (সাইটোকাইনেসিস)। </a:t>
            </a:r>
          </a:p>
          <a:p>
            <a:pPr algn="just"/>
            <a:r>
              <a:rPr lang="bn-IN" sz="2800" dirty="0" smtClean="0">
                <a:solidFill>
                  <a:srgbClr val="002060"/>
                </a:solidFill>
                <a:latin typeface="Kalpurush" pitchFamily="2" charset="0"/>
                <a:cs typeface="Kalpurush" pitchFamily="2" charset="0"/>
              </a:rPr>
              <a:t>বোঝার সুবিধার জন্য মাইটোসিসকে ৫টি ধাঁপে বিভক্ত করা হয়েছেঃ</a:t>
            </a:r>
            <a:endParaRPr lang="en-US" sz="2800" dirty="0">
              <a:solidFill>
                <a:srgbClr val="002060"/>
              </a:solidFill>
              <a:latin typeface="Kalpurush" pitchFamily="2" charset="0"/>
              <a:cs typeface="Kalpurush" pitchFamily="2" charset="0"/>
            </a:endParaRPr>
          </a:p>
        </p:txBody>
      </p:sp>
      <p:sp>
        <p:nvSpPr>
          <p:cNvPr id="14" name="Round Diagonal Corner Rectangle 13">
            <a:hlinkClick r:id="" action="ppaction://noaction"/>
          </p:cNvPr>
          <p:cNvSpPr/>
          <p:nvPr/>
        </p:nvSpPr>
        <p:spPr>
          <a:xfrm>
            <a:off x="1219200" y="3505200"/>
            <a:ext cx="3097161" cy="796413"/>
          </a:xfrm>
          <a:prstGeom prst="round2DiagRect">
            <a:avLst/>
          </a:prstGeom>
          <a:noFill/>
        </p:spPr>
        <p:style>
          <a:lnRef idx="0">
            <a:schemeClr val="accent6"/>
          </a:lnRef>
          <a:fillRef idx="3">
            <a:schemeClr val="accent6"/>
          </a:fillRef>
          <a:effectRef idx="3">
            <a:schemeClr val="accent6"/>
          </a:effectRef>
          <a:fontRef idx="minor">
            <a:schemeClr val="lt1"/>
          </a:fontRef>
        </p:style>
        <p:txBody>
          <a:bodyPr rtlCol="0" anchor="ctr"/>
          <a:lstStyle/>
          <a:p>
            <a:r>
              <a:rPr lang="bn-IN" sz="3200" dirty="0" smtClean="0">
                <a:solidFill>
                  <a:srgbClr val="002060"/>
                </a:solidFill>
                <a:latin typeface="Kalpurush" pitchFamily="2" charset="0"/>
                <a:cs typeface="Kalpurush" pitchFamily="2" charset="0"/>
              </a:rPr>
              <a:t>১। প্রোফেজ</a:t>
            </a:r>
            <a:endParaRPr lang="en-US" sz="3200" dirty="0">
              <a:solidFill>
                <a:srgbClr val="002060"/>
              </a:solidFill>
              <a:latin typeface="Kalpurush" pitchFamily="2" charset="0"/>
              <a:cs typeface="Kalpurush" pitchFamily="2" charset="0"/>
            </a:endParaRPr>
          </a:p>
        </p:txBody>
      </p:sp>
      <p:sp>
        <p:nvSpPr>
          <p:cNvPr id="15" name="Round Diagonal Corner Rectangle 14">
            <a:hlinkClick r:id="" action="ppaction://noaction"/>
          </p:cNvPr>
          <p:cNvSpPr/>
          <p:nvPr/>
        </p:nvSpPr>
        <p:spPr>
          <a:xfrm>
            <a:off x="1219200" y="5680587"/>
            <a:ext cx="3097161" cy="796413"/>
          </a:xfrm>
          <a:prstGeom prst="round2DiagRect">
            <a:avLst/>
          </a:prstGeom>
          <a:noFill/>
        </p:spPr>
        <p:style>
          <a:lnRef idx="0">
            <a:schemeClr val="accent6"/>
          </a:lnRef>
          <a:fillRef idx="3">
            <a:schemeClr val="accent6"/>
          </a:fillRef>
          <a:effectRef idx="3">
            <a:schemeClr val="accent6"/>
          </a:effectRef>
          <a:fontRef idx="minor">
            <a:schemeClr val="lt1"/>
          </a:fontRef>
        </p:style>
        <p:txBody>
          <a:bodyPr rtlCol="0" anchor="ctr"/>
          <a:lstStyle/>
          <a:p>
            <a:r>
              <a:rPr lang="bn-IN" sz="3200" dirty="0" smtClean="0">
                <a:solidFill>
                  <a:srgbClr val="002060"/>
                </a:solidFill>
                <a:latin typeface="Kalpurush" pitchFamily="2" charset="0"/>
                <a:cs typeface="Kalpurush" pitchFamily="2" charset="0"/>
              </a:rPr>
              <a:t>৩। মেটাফেজ</a:t>
            </a:r>
            <a:endParaRPr lang="en-US" sz="3200" dirty="0">
              <a:solidFill>
                <a:srgbClr val="002060"/>
              </a:solidFill>
              <a:latin typeface="Kalpurush" pitchFamily="2" charset="0"/>
              <a:cs typeface="Kalpurush" pitchFamily="2" charset="0"/>
            </a:endParaRPr>
          </a:p>
        </p:txBody>
      </p:sp>
      <p:sp>
        <p:nvSpPr>
          <p:cNvPr id="16" name="Round Diagonal Corner Rectangle 15">
            <a:hlinkClick r:id="" action="ppaction://noaction"/>
          </p:cNvPr>
          <p:cNvSpPr/>
          <p:nvPr/>
        </p:nvSpPr>
        <p:spPr>
          <a:xfrm>
            <a:off x="1219200" y="4572000"/>
            <a:ext cx="3097161" cy="796413"/>
          </a:xfrm>
          <a:prstGeom prst="round2DiagRect">
            <a:avLst/>
          </a:prstGeom>
          <a:noFill/>
        </p:spPr>
        <p:style>
          <a:lnRef idx="0">
            <a:schemeClr val="accent6"/>
          </a:lnRef>
          <a:fillRef idx="3">
            <a:schemeClr val="accent6"/>
          </a:fillRef>
          <a:effectRef idx="3">
            <a:schemeClr val="accent6"/>
          </a:effectRef>
          <a:fontRef idx="minor">
            <a:schemeClr val="lt1"/>
          </a:fontRef>
        </p:style>
        <p:txBody>
          <a:bodyPr rtlCol="0" anchor="ctr"/>
          <a:lstStyle/>
          <a:p>
            <a:r>
              <a:rPr lang="bn-IN" sz="3200" dirty="0" smtClean="0">
                <a:solidFill>
                  <a:srgbClr val="002060"/>
                </a:solidFill>
                <a:latin typeface="Kalpurush" pitchFamily="2" charset="0"/>
                <a:cs typeface="Kalpurush" pitchFamily="2" charset="0"/>
              </a:rPr>
              <a:t>২। প্রো-মেটাফেজ</a:t>
            </a:r>
            <a:endParaRPr lang="en-US" sz="3200" dirty="0">
              <a:solidFill>
                <a:srgbClr val="002060"/>
              </a:solidFill>
              <a:latin typeface="Kalpurush" pitchFamily="2" charset="0"/>
              <a:cs typeface="Kalpurush" pitchFamily="2" charset="0"/>
            </a:endParaRPr>
          </a:p>
        </p:txBody>
      </p:sp>
      <p:sp>
        <p:nvSpPr>
          <p:cNvPr id="17" name="Round Diagonal Corner Rectangle 16">
            <a:hlinkClick r:id="" action="ppaction://noaction"/>
          </p:cNvPr>
          <p:cNvSpPr/>
          <p:nvPr/>
        </p:nvSpPr>
        <p:spPr>
          <a:xfrm>
            <a:off x="4827639" y="3505200"/>
            <a:ext cx="3097161" cy="796413"/>
          </a:xfrm>
          <a:prstGeom prst="round2DiagRect">
            <a:avLst/>
          </a:prstGeom>
          <a:noFill/>
        </p:spPr>
        <p:style>
          <a:lnRef idx="0">
            <a:schemeClr val="accent6"/>
          </a:lnRef>
          <a:fillRef idx="3">
            <a:schemeClr val="accent6"/>
          </a:fillRef>
          <a:effectRef idx="3">
            <a:schemeClr val="accent6"/>
          </a:effectRef>
          <a:fontRef idx="minor">
            <a:schemeClr val="lt1"/>
          </a:fontRef>
        </p:style>
        <p:txBody>
          <a:bodyPr rtlCol="0" anchor="ctr"/>
          <a:lstStyle/>
          <a:p>
            <a:r>
              <a:rPr lang="bn-IN" sz="3200" dirty="0" smtClean="0">
                <a:solidFill>
                  <a:srgbClr val="002060"/>
                </a:solidFill>
                <a:latin typeface="Kalpurush" pitchFamily="2" charset="0"/>
                <a:cs typeface="Kalpurush" pitchFamily="2" charset="0"/>
              </a:rPr>
              <a:t>৪। অন্যানাফেজ</a:t>
            </a:r>
            <a:endParaRPr lang="en-US" sz="3200" dirty="0">
              <a:solidFill>
                <a:srgbClr val="002060"/>
              </a:solidFill>
              <a:latin typeface="Kalpurush" pitchFamily="2" charset="0"/>
              <a:cs typeface="Kalpurush" pitchFamily="2" charset="0"/>
            </a:endParaRPr>
          </a:p>
        </p:txBody>
      </p:sp>
      <p:sp>
        <p:nvSpPr>
          <p:cNvPr id="19" name="Round Diagonal Corner Rectangle 18">
            <a:hlinkClick r:id="" action="ppaction://noaction"/>
          </p:cNvPr>
          <p:cNvSpPr/>
          <p:nvPr/>
        </p:nvSpPr>
        <p:spPr>
          <a:xfrm>
            <a:off x="4827639" y="4572000"/>
            <a:ext cx="3097161" cy="796413"/>
          </a:xfrm>
          <a:prstGeom prst="round2DiagRect">
            <a:avLst/>
          </a:prstGeom>
          <a:noFill/>
        </p:spPr>
        <p:style>
          <a:lnRef idx="0">
            <a:schemeClr val="accent6"/>
          </a:lnRef>
          <a:fillRef idx="3">
            <a:schemeClr val="accent6"/>
          </a:fillRef>
          <a:effectRef idx="3">
            <a:schemeClr val="accent6"/>
          </a:effectRef>
          <a:fontRef idx="minor">
            <a:schemeClr val="lt1"/>
          </a:fontRef>
        </p:style>
        <p:txBody>
          <a:bodyPr rtlCol="0" anchor="ctr"/>
          <a:lstStyle/>
          <a:p>
            <a:r>
              <a:rPr lang="bn-IN" sz="3200" dirty="0" smtClean="0">
                <a:solidFill>
                  <a:srgbClr val="002060"/>
                </a:solidFill>
                <a:latin typeface="Kalpurush" pitchFamily="2" charset="0"/>
                <a:cs typeface="Kalpurush" pitchFamily="2" charset="0"/>
              </a:rPr>
              <a:t>৫। টেলোফেজ</a:t>
            </a:r>
            <a:endParaRPr lang="en-US" sz="3200" dirty="0">
              <a:solidFill>
                <a:srgbClr val="002060"/>
              </a:solidFill>
              <a:latin typeface="Kalpurush" pitchFamily="2" charset="0"/>
              <a:cs typeface="Kalpurush" pitchFamily="2"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0700" y="0"/>
            <a:ext cx="5562600" cy="762000"/>
          </a:xfrm>
          <a:prstGeom prst="roundRect">
            <a:avLst/>
          </a:prstGeom>
          <a:no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4000" dirty="0" smtClean="0">
                <a:solidFill>
                  <a:schemeClr val="tx1"/>
                </a:solidFill>
                <a:latin typeface="Kalpurush" pitchFamily="2" charset="0"/>
                <a:cs typeface="Kalpurush" pitchFamily="2" charset="0"/>
              </a:rPr>
              <a:t>১। প্রোফেজ</a:t>
            </a:r>
            <a:endParaRPr lang="en-US" sz="4000" dirty="0">
              <a:solidFill>
                <a:schemeClr val="tx1"/>
              </a:solidFill>
              <a:latin typeface="Kalpurush" pitchFamily="2" charset="0"/>
              <a:cs typeface="Kalpurush" pitchFamily="2" charset="0"/>
            </a:endParaRPr>
          </a:p>
        </p:txBody>
      </p:sp>
      <p:pic>
        <p:nvPicPr>
          <p:cNvPr id="15" name="Picture 14" descr="Profes.jpg"/>
          <p:cNvPicPr>
            <a:picLocks noChangeAspect="1"/>
          </p:cNvPicPr>
          <p:nvPr/>
        </p:nvPicPr>
        <p:blipFill>
          <a:blip r:embed="rId2"/>
          <a:stretch>
            <a:fillRect/>
          </a:stretch>
        </p:blipFill>
        <p:spPr>
          <a:xfrm>
            <a:off x="2305050" y="2286000"/>
            <a:ext cx="4533900" cy="4452208"/>
          </a:xfrm>
          <a:prstGeom prst="rect">
            <a:avLst/>
          </a:prstGeom>
        </p:spPr>
      </p:pic>
      <p:sp>
        <p:nvSpPr>
          <p:cNvPr id="16" name="TextBox 15"/>
          <p:cNvSpPr txBox="1"/>
          <p:nvPr/>
        </p:nvSpPr>
        <p:spPr>
          <a:xfrm>
            <a:off x="457200" y="990600"/>
            <a:ext cx="8153400" cy="1077218"/>
          </a:xfrm>
          <a:prstGeom prst="rect">
            <a:avLst/>
          </a:prstGeom>
          <a:noFill/>
          <a:ln>
            <a:no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bn-IN" sz="3200" dirty="0" smtClean="0">
                <a:solidFill>
                  <a:srgbClr val="002060"/>
                </a:solidFill>
                <a:latin typeface="Kalpurush" pitchFamily="2" charset="0"/>
                <a:cs typeface="Kalpurush" pitchFamily="2" charset="0"/>
              </a:rPr>
              <a:t>এই ধাপে কোষের নিউক্লিয়াস বড় হয়। ক্রোমোজোমগুলো খাটো ও মোটা হয়। </a:t>
            </a:r>
            <a:endParaRPr lang="en-US" sz="3200" dirty="0">
              <a:solidFill>
                <a:srgbClr val="002060"/>
              </a:solidFill>
              <a:latin typeface="Kalpurush" pitchFamily="2" charset="0"/>
              <a:cs typeface="Kalpurush" pitchFamily="2" charset="0"/>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790700" y="0"/>
            <a:ext cx="5562600" cy="762000"/>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4000" dirty="0" smtClean="0">
                <a:solidFill>
                  <a:schemeClr val="tx1"/>
                </a:solidFill>
                <a:latin typeface="Kalpurush" pitchFamily="2" charset="0"/>
                <a:cs typeface="Kalpurush" pitchFamily="2" charset="0"/>
              </a:rPr>
              <a:t>২। প্রো-মেটাফেজ</a:t>
            </a:r>
            <a:endParaRPr lang="en-US" sz="4000" dirty="0">
              <a:solidFill>
                <a:schemeClr val="tx1"/>
              </a:solidFill>
              <a:latin typeface="Kalpurush" pitchFamily="2" charset="0"/>
              <a:cs typeface="Kalpurush" pitchFamily="2" charset="0"/>
            </a:endParaRPr>
          </a:p>
        </p:txBody>
      </p:sp>
      <p:sp>
        <p:nvSpPr>
          <p:cNvPr id="10" name="TextBox 9"/>
          <p:cNvSpPr txBox="1"/>
          <p:nvPr/>
        </p:nvSpPr>
        <p:spPr>
          <a:xfrm>
            <a:off x="152400" y="914400"/>
            <a:ext cx="8763000" cy="954107"/>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just"/>
            <a:r>
              <a:rPr lang="bn-IN" sz="2800" dirty="0" smtClean="0">
                <a:solidFill>
                  <a:schemeClr val="tx1"/>
                </a:solidFill>
                <a:latin typeface="Kalpurush" pitchFamily="2" charset="0"/>
                <a:cs typeface="Kalpurush" pitchFamily="2" charset="0"/>
              </a:rPr>
              <a:t>এই ধাপে নিউক্লিয়ার পর্দা ও নিউক্লিওলাস সম্পূর্ণ বিলুপ্ত হয়। ক্রমে ক্রমে স্পিন্ডল তন্তুর (আকর্ষণ তন্তু) আবির্ভাব ঘটে। </a:t>
            </a:r>
            <a:endParaRPr lang="en-US" sz="2800" dirty="0">
              <a:solidFill>
                <a:schemeClr val="tx1"/>
              </a:solidFill>
              <a:latin typeface="Kalpurush" pitchFamily="2" charset="0"/>
              <a:cs typeface="Kalpurush" pitchFamily="2" charset="0"/>
            </a:endParaRPr>
          </a:p>
        </p:txBody>
      </p:sp>
      <p:pic>
        <p:nvPicPr>
          <p:cNvPr id="14" name="Picture 13" descr="Prometafes.jpg"/>
          <p:cNvPicPr>
            <a:picLocks noChangeAspect="1"/>
          </p:cNvPicPr>
          <p:nvPr/>
        </p:nvPicPr>
        <p:blipFill>
          <a:blip r:embed="rId2"/>
          <a:stretch>
            <a:fillRect/>
          </a:stretch>
        </p:blipFill>
        <p:spPr>
          <a:xfrm>
            <a:off x="2247900" y="1981200"/>
            <a:ext cx="4648200" cy="4816461"/>
          </a:xfrm>
          <a:prstGeom prst="rect">
            <a:avLst/>
          </a:prstGeom>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1+#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8" presetClass="entr" presetSubtype="16"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amond(in)">
                                      <p:cBhvr>
                                        <p:cTn id="1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625</TotalTime>
  <Words>415</Words>
  <Application>Microsoft Office PowerPoint</Application>
  <PresentationFormat>On-screen Show (4:3)</PresentationFormat>
  <Paragraphs>56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Dumuria High School</dc:creator>
  <cp:lastModifiedBy>user</cp:lastModifiedBy>
  <cp:revision>336</cp:revision>
  <dcterms:created xsi:type="dcterms:W3CDTF">2015-03-19T07:28:26Z</dcterms:created>
  <dcterms:modified xsi:type="dcterms:W3CDTF">2021-08-16T18:37:15Z</dcterms:modified>
</cp:coreProperties>
</file>