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74" r:id="rId6"/>
    <p:sldId id="270" r:id="rId7"/>
    <p:sldId id="277" r:id="rId8"/>
    <p:sldId id="279" r:id="rId9"/>
    <p:sldId id="275" r:id="rId10"/>
    <p:sldId id="276" r:id="rId11"/>
    <p:sldId id="266" r:id="rId12"/>
    <p:sldId id="273" r:id="rId13"/>
    <p:sldId id="280" r:id="rId14"/>
    <p:sldId id="278" r:id="rId15"/>
    <p:sldId id="263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>
        <p:scale>
          <a:sx n="64" d="100"/>
          <a:sy n="64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40525-CF5A-490F-8E35-A48718A710C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FC4A7-9CBA-4491-BF7D-07B6417B8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9078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FC4A7-9CBA-4491-BF7D-07B6417B86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All Picture\Gif\Flower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39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 rot="20081500">
            <a:off x="103732" y="4494767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07489">
            <a:off x="5493869" y="4726068"/>
            <a:ext cx="3657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ফুলের শুভেচ্ছা</a:t>
            </a:r>
            <a:endParaRPr lang="en-US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52578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91200" y="4655403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itchFamily="34" charset="0"/>
                <a:cs typeface="Arial" pitchFamily="34" charset="0"/>
              </a:rPr>
              <a:t>1s</a:t>
            </a:r>
            <a:r>
              <a:rPr lang="en-US" sz="48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48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2s</a:t>
            </a:r>
            <a:r>
              <a:rPr lang="en-US" sz="4800" u="sng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8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,2p</a:t>
            </a:r>
            <a:r>
              <a:rPr lang="en-US" sz="4800" u="sng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4800" baseline="30000" dirty="0">
                <a:latin typeface="Arial" pitchFamily="34" charset="0"/>
                <a:cs typeface="Arial" pitchFamily="34" charset="0"/>
              </a:rPr>
              <a:t> </a:t>
            </a:r>
            <a:endParaRPr lang="en-US" sz="4800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4274403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rial" pitchFamily="34" charset="0"/>
                <a:cs typeface="Arial" pitchFamily="34" charset="0"/>
              </a:rPr>
              <a:t> Na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37338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Ne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5867400"/>
            <a:ext cx="5905500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Na –e       Na</a:t>
            </a:r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1s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36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2s</a:t>
            </a:r>
            <a:r>
              <a:rPr lang="en-US" sz="3600" u="sng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,2p</a:t>
            </a:r>
            <a:r>
              <a:rPr lang="en-US" sz="3600" u="sng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3600" dirty="0"/>
          </a:p>
        </p:txBody>
      </p:sp>
      <p:sp>
        <p:nvSpPr>
          <p:cNvPr id="9" name="Right Arrow 8"/>
          <p:cNvSpPr/>
          <p:nvPr/>
        </p:nvSpPr>
        <p:spPr>
          <a:xfrm>
            <a:off x="1524000" y="6019800"/>
            <a:ext cx="685800" cy="381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00200" y="2362200"/>
            <a:ext cx="838200" cy="838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219200" y="1981200"/>
            <a:ext cx="16002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14400" y="1676400"/>
            <a:ext cx="2209800" cy="2209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3400" y="1371600"/>
            <a:ext cx="2971800" cy="2819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3001370" y="2895600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3009900" y="2575731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2133600" y="1639153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1557551" y="1638300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1905000" y="3486150"/>
            <a:ext cx="228600" cy="1905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1905000" y="1905000"/>
            <a:ext cx="228600" cy="1905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/>
          <p:cNvSpPr/>
          <p:nvPr/>
        </p:nvSpPr>
        <p:spPr>
          <a:xfrm>
            <a:off x="3370997" y="2775330"/>
            <a:ext cx="228600" cy="1905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/>
          <p:cNvSpPr/>
          <p:nvPr/>
        </p:nvSpPr>
        <p:spPr>
          <a:xfrm>
            <a:off x="838200" y="2390633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/>
          <p:cNvSpPr/>
          <p:nvPr/>
        </p:nvSpPr>
        <p:spPr>
          <a:xfrm>
            <a:off x="1676400" y="3749154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>
            <a:off x="2133600" y="3749154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800100" y="2670981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28600" y="5112603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1s</a:t>
            </a:r>
            <a:r>
              <a:rPr lang="en-US" sz="4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48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2s</a:t>
            </a:r>
            <a:r>
              <a:rPr lang="en-US" sz="4800" u="sng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8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,2p</a:t>
            </a:r>
            <a:r>
              <a:rPr lang="en-US" sz="4800" u="sng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3s</a:t>
            </a:r>
            <a:r>
              <a:rPr lang="en-US" sz="48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4800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743700" y="2162033"/>
            <a:ext cx="838200" cy="838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362700" y="1790700"/>
            <a:ext cx="16002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057900" y="1485900"/>
            <a:ext cx="2209800" cy="2209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8144870" y="2705100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8153400" y="2385231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7277100" y="1448653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/>
          <p:cNvSpPr/>
          <p:nvPr/>
        </p:nvSpPr>
        <p:spPr>
          <a:xfrm>
            <a:off x="6701051" y="1447800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/>
          <p:cNvSpPr/>
          <p:nvPr/>
        </p:nvSpPr>
        <p:spPr>
          <a:xfrm>
            <a:off x="5981700" y="2200133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/>
          <p:cNvSpPr/>
          <p:nvPr/>
        </p:nvSpPr>
        <p:spPr>
          <a:xfrm>
            <a:off x="6819900" y="3558654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/>
          <p:cNvSpPr/>
          <p:nvPr/>
        </p:nvSpPr>
        <p:spPr>
          <a:xfrm>
            <a:off x="7277100" y="3558654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Connector 35"/>
          <p:cNvSpPr/>
          <p:nvPr/>
        </p:nvSpPr>
        <p:spPr>
          <a:xfrm>
            <a:off x="5943600" y="2480481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360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274638"/>
            <a:ext cx="4343400" cy="12493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2667000"/>
            <a:ext cx="762000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Cl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কিভাবে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Ar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এর ইলেকট্রন বিন্যাস লাভ করে?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iful\Desktop\Chemistry\Periodic-Table-Col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81495"/>
            <a:ext cx="8382000" cy="43763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5181362"/>
            <a:ext cx="8153400" cy="16004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নিষ্ক্রিয় গ্যাস সমূহ-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He</a:t>
            </a:r>
            <a:r>
              <a:rPr lang="bn-BD" sz="4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Ne,Ar</a:t>
            </a:r>
            <a:r>
              <a:rPr lang="bn-BD" sz="44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Kr,Xe,Rn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76200"/>
            <a:ext cx="3733800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পর্যায় সারনি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8077200" y="381000"/>
            <a:ext cx="381000" cy="8031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9892"/>
            <a:ext cx="9144000" cy="64633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BD" sz="5400" b="1" u="sng" dirty="0">
                <a:latin typeface="NikoshBAN" pitchFamily="2" charset="0"/>
                <a:cs typeface="NikoshBAN" pitchFamily="2" charset="0"/>
              </a:rPr>
              <a:t>নিষ্ক্রিয় গ্যাস </a:t>
            </a:r>
            <a:r>
              <a:rPr lang="bn-BD" sz="5400" b="1" u="sng" dirty="0" smtClean="0">
                <a:latin typeface="NikoshBAN" pitchFamily="2" charset="0"/>
                <a:cs typeface="NikoshBAN" pitchFamily="2" charset="0"/>
              </a:rPr>
              <a:t>সমূহের </a:t>
            </a:r>
            <a:r>
              <a:rPr lang="bn-BD" sz="5400" b="1" u="sng" dirty="0">
                <a:latin typeface="NikoshBAN" pitchFamily="2" charset="0"/>
                <a:cs typeface="NikoshBAN" pitchFamily="2" charset="0"/>
              </a:rPr>
              <a:t>ইলেকট্রন </a:t>
            </a:r>
            <a:r>
              <a:rPr lang="bn-BD" sz="5400" b="1" u="sng" dirty="0" smtClean="0">
                <a:latin typeface="NikoshBAN" pitchFamily="2" charset="0"/>
                <a:cs typeface="NikoshBAN" pitchFamily="2" charset="0"/>
              </a:rPr>
              <a:t>বিন্যাসঃ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He(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)=</a:t>
            </a:r>
            <a:r>
              <a:rPr lang="en-US" sz="4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1s</a:t>
            </a:r>
            <a:r>
              <a:rPr lang="en-US" sz="4000" b="1" u="sng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bn-BD" sz="4000" b="1" u="sng" baseline="30000" dirty="0" smtClean="0">
              <a:solidFill>
                <a:srgbClr val="FF0000"/>
              </a:solidFill>
              <a:latin typeface="Arial" pitchFamily="34" charset="0"/>
              <a:cs typeface="NikoshBAN" pitchFamily="2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Ne(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)=1s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2s</a:t>
            </a:r>
            <a:r>
              <a:rPr lang="en-US" sz="4000" b="1" u="sng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2p</a:t>
            </a:r>
            <a:r>
              <a:rPr lang="en-US" sz="4000" b="1" u="sng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bn-BD" sz="4000" b="1" u="sng" baseline="30000" dirty="0" smtClean="0">
              <a:solidFill>
                <a:srgbClr val="FF0000"/>
              </a:solidFill>
              <a:latin typeface="Arial" pitchFamily="34" charset="0"/>
              <a:cs typeface="NikoshBAN" pitchFamily="2" charset="0"/>
            </a:endParaRP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18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)=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1s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2s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2p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3s</a:t>
            </a:r>
            <a:r>
              <a:rPr lang="en-US" sz="4000" b="1" u="sng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3p</a:t>
            </a:r>
            <a:r>
              <a:rPr lang="en-US" sz="4000" b="1" u="sng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bn-BD" sz="4000" b="1" u="sng" baseline="30000" dirty="0" smtClean="0">
              <a:solidFill>
                <a:srgbClr val="FF0000"/>
              </a:solidFill>
              <a:latin typeface="Arial" pitchFamily="34" charset="0"/>
              <a:cs typeface="NikoshBAN" pitchFamily="2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Kr(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)=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1s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2s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2p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3s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3p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3d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4s</a:t>
            </a:r>
            <a:r>
              <a:rPr lang="en-US" sz="4000" b="1" u="sng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4p</a:t>
            </a:r>
            <a:r>
              <a:rPr lang="en-US" sz="4000" b="1" u="sng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bn-BD" sz="4000" b="1" u="sng" baseline="30000" dirty="0" smtClean="0">
              <a:solidFill>
                <a:srgbClr val="FF0000"/>
              </a:solidFill>
              <a:latin typeface="Arial" pitchFamily="34" charset="0"/>
              <a:cs typeface="NikoshBAN" pitchFamily="2" charset="0"/>
            </a:endParaRP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Xe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54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)=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1s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2s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2p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3s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3p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3d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10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4s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4p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4d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5s</a:t>
            </a:r>
            <a:r>
              <a:rPr lang="en-US" sz="4000" b="1" u="sng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5p</a:t>
            </a:r>
            <a:r>
              <a:rPr lang="en-US" sz="4000" b="1" u="sng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bn-BD" sz="4000" b="1" u="sng" baseline="30000" dirty="0" smtClean="0">
              <a:solidFill>
                <a:srgbClr val="FF0000"/>
              </a:solidFill>
              <a:latin typeface="Arial" pitchFamily="34" charset="0"/>
              <a:cs typeface="NikoshBAN" pitchFamily="2" charset="0"/>
            </a:endParaRP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86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)=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1s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2s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2p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3s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3p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6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3d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10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4s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4p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4d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4f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5s</a:t>
            </a:r>
            <a:r>
              <a:rPr lang="en-US" sz="4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5p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5d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6s</a:t>
            </a:r>
            <a:r>
              <a:rPr lang="en-US" sz="4000" b="1" u="sng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6p</a:t>
            </a:r>
            <a:r>
              <a:rPr lang="en-US" sz="4000" b="1" u="sng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4000" b="1" u="sng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183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1828800" y="274638"/>
            <a:ext cx="4343400" cy="12493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9600" b="1" u="sng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96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81200"/>
            <a:ext cx="8382000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bn-BD" sz="6000" dirty="0">
                <a:latin typeface="Arial" pitchFamily="34" charset="0"/>
                <a:cs typeface="Arial" pitchFamily="34" charset="0"/>
              </a:rPr>
              <a:t>ও</a:t>
            </a:r>
            <a:r>
              <a:rPr lang="bn-BD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Ca</a:t>
            </a:r>
            <a:r>
              <a:rPr lang="bn-BD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bn-BD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অষ্টক কাঠামো  অর্জন</a:t>
            </a:r>
            <a:r>
              <a:rPr lang="bn-BD" sz="6000" dirty="0">
                <a:latin typeface="Arial" pitchFamily="34" charset="0"/>
                <a:cs typeface="NikoshBAN" pitchFamily="2" charset="0"/>
              </a:rPr>
              <a:t> </a:t>
            </a:r>
            <a:r>
              <a:rPr lang="bn-BD" sz="6000" dirty="0" smtClean="0">
                <a:latin typeface="Arial" pitchFamily="34" charset="0"/>
                <a:cs typeface="NikoshBAN" pitchFamily="2" charset="0"/>
              </a:rPr>
              <a:t>করে, ব্যাখ্যা কর।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168914"/>
            <a:ext cx="33528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দল-১ ---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O(8)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4191000"/>
            <a:ext cx="3352800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দল-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--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Ca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(20)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156847"/>
            <a:ext cx="33528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দল-১ ---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O(8)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4178933"/>
            <a:ext cx="3352800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দল-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--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Ca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(20)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5442228"/>
            <a:ext cx="33528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দল-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4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---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O(8)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464314"/>
            <a:ext cx="3352800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দল-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--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Ca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(20)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773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4191000" cy="117316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“মূল্যায়ন” </a:t>
            </a:r>
            <a:endParaRPr lang="en-US" sz="66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382000" cy="83819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bn-B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700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bn-BD" sz="4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n-BD" sz="4700" dirty="0" smtClean="0">
                <a:latin typeface="NikoshBAN" pitchFamily="2" charset="0"/>
                <a:cs typeface="NikoshBAN" pitchFamily="2" charset="0"/>
              </a:rPr>
              <a:t>এর সর্বশেষ কক্ষপথে কয়টি ইলেকট্রন থাকে?</a:t>
            </a:r>
          </a:p>
          <a:p>
            <a:endParaRPr lang="en-US" sz="4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048001"/>
            <a:ext cx="8305800" cy="1523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bn-BD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যোজ্যতা স্তরে</a:t>
            </a:r>
            <a:r>
              <a:rPr lang="bn-BD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He</a:t>
            </a:r>
            <a:r>
              <a:rPr lang="bn-BD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এর বিন্যাস লাভ করাকে কি নিয়ম বলে 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876800"/>
            <a:ext cx="8305800" cy="9905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bn-BD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Li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যোজ্যতা কত?</a:t>
            </a:r>
            <a:r>
              <a:rPr lang="bn-BD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54864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530804"/>
            <a:ext cx="7904728" cy="11079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(18)</a:t>
            </a:r>
            <a:r>
              <a:rPr lang="bn-BD" sz="66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Kr(36),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Xe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(54)</a:t>
            </a:r>
            <a:endParaRPr lang="en-US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2362200"/>
            <a:ext cx="7467600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নিষ্ক্রিয় গ্যাস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সমূহের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ইলেকট্রন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বিন্যাস করে আনবে?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New folder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3981033"/>
            <a:ext cx="876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  সকল </a:t>
            </a:r>
            <a:r>
              <a:rPr lang="bn-BD" sz="88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কে </a:t>
            </a:r>
            <a:endParaRPr lang="bn-BD" sz="88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781800" cy="1295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22098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914400" lvl="2" indent="0" algn="ctr">
              <a:buNone/>
            </a:pP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সুদেব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পাল</a:t>
            </a:r>
            <a:endParaRPr lang="bn-BD" sz="32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bn-BD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শিক্ষক </a:t>
            </a:r>
          </a:p>
          <a:p>
            <a:pPr marL="0" indent="0" algn="ctr">
              <a:buNone/>
            </a:pP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টরকী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বন্দর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ভিক্টোরী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bn-BD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বিদ্যালয় </a:t>
            </a:r>
          </a:p>
          <a:p>
            <a:pPr marL="0" indent="0" algn="ctr">
              <a:buNone/>
            </a:pP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গৌরনদী,বরিশাল</a:t>
            </a:r>
            <a:r>
              <a:rPr lang="bn-BD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bn-BD" sz="4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ile01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46482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0176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শ্রেণি-দশম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001000" cy="12953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bn-BD" sz="9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বিষয়- রসায়ন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4038600"/>
            <a:ext cx="8001000" cy="255454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চতুর্থ                                 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৪০ </a:t>
            </a:r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200" y="203537"/>
            <a:ext cx="6436377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 করঃ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lowchart: Connector 18"/>
          <p:cNvSpPr/>
          <p:nvPr/>
        </p:nvSpPr>
        <p:spPr>
          <a:xfrm>
            <a:off x="2895600" y="2705100"/>
            <a:ext cx="228600" cy="1905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524000" y="2209800"/>
            <a:ext cx="838200" cy="838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1143000" y="1828800"/>
            <a:ext cx="16002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95800" y="1905000"/>
            <a:ext cx="2743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1s</a:t>
            </a:r>
            <a:r>
              <a:rPr lang="en-US" sz="6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60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2s</a:t>
            </a:r>
            <a:r>
              <a:rPr lang="en-US" sz="6000" u="sng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6000" dirty="0"/>
          </a:p>
        </p:txBody>
      </p:sp>
      <p:sp>
        <p:nvSpPr>
          <p:cNvPr id="27" name="Flowchart: Connector 26"/>
          <p:cNvSpPr/>
          <p:nvPr/>
        </p:nvSpPr>
        <p:spPr>
          <a:xfrm>
            <a:off x="1828800" y="3333750"/>
            <a:ext cx="228600" cy="1905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1828800" y="1752600"/>
            <a:ext cx="228600" cy="1905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38200" y="1524000"/>
            <a:ext cx="2209800" cy="2209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524000" y="38100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Li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19400" y="4715470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Li –e     </a:t>
            </a:r>
            <a:r>
              <a:rPr lang="bn-BD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LI</a:t>
            </a:r>
            <a:r>
              <a:rPr lang="en-US" sz="5400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= 1s</a:t>
            </a:r>
            <a:r>
              <a:rPr lang="en-US" sz="5400" baseline="30000" dirty="0" smtClean="0">
                <a:latin typeface="Arial" pitchFamily="34" charset="0"/>
                <a:cs typeface="Arial" pitchFamily="34" charset="0"/>
              </a:rPr>
              <a:t>2  </a:t>
            </a:r>
            <a:endParaRPr lang="en-US" sz="5400" dirty="0"/>
          </a:p>
        </p:txBody>
      </p:sp>
      <p:sp>
        <p:nvSpPr>
          <p:cNvPr id="37" name="Right Arrow 36"/>
          <p:cNvSpPr/>
          <p:nvPr/>
        </p:nvSpPr>
        <p:spPr>
          <a:xfrm>
            <a:off x="4514850" y="5105400"/>
            <a:ext cx="895350" cy="23306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 animBg="1"/>
      <p:bldP spid="25" grpId="0" animBg="1"/>
      <p:bldP spid="26" grpId="0" animBg="1"/>
      <p:bldP spid="2" grpId="0"/>
      <p:bldP spid="27" grpId="0" animBg="1"/>
      <p:bldP spid="28" grpId="0" animBg="1"/>
      <p:bldP spid="29" grpId="0" animBg="1"/>
      <p:bldP spid="31" grpId="0"/>
      <p:bldP spid="33" grpId="0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14400" y="4274403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rial" pitchFamily="34" charset="0"/>
                <a:cs typeface="Arial" pitchFamily="34" charset="0"/>
              </a:rPr>
              <a:t> O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9900" y="4495800"/>
            <a:ext cx="5905500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O +2e       O</a:t>
            </a:r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2-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1s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36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2s</a:t>
            </a:r>
            <a:r>
              <a:rPr lang="en-US" sz="3600" u="sng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,2p</a:t>
            </a:r>
            <a:r>
              <a:rPr lang="en-US" sz="3600" u="sng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3600" dirty="0"/>
          </a:p>
        </p:txBody>
      </p:sp>
      <p:sp>
        <p:nvSpPr>
          <p:cNvPr id="18" name="Right Arrow 17"/>
          <p:cNvSpPr/>
          <p:nvPr/>
        </p:nvSpPr>
        <p:spPr>
          <a:xfrm>
            <a:off x="4495800" y="4648200"/>
            <a:ext cx="685800" cy="381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600200" y="2362200"/>
            <a:ext cx="838200" cy="838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1219200" y="1981200"/>
            <a:ext cx="16002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914400" y="1676400"/>
            <a:ext cx="2209800" cy="2209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lowchart: Connector 56"/>
          <p:cNvSpPr/>
          <p:nvPr/>
        </p:nvSpPr>
        <p:spPr>
          <a:xfrm>
            <a:off x="2133600" y="1639153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lowchart: Connector 57"/>
          <p:cNvSpPr/>
          <p:nvPr/>
        </p:nvSpPr>
        <p:spPr>
          <a:xfrm>
            <a:off x="1557551" y="1638300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lowchart: Connector 58"/>
          <p:cNvSpPr/>
          <p:nvPr/>
        </p:nvSpPr>
        <p:spPr>
          <a:xfrm>
            <a:off x="1905000" y="3486150"/>
            <a:ext cx="228600" cy="1905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Connector 59"/>
          <p:cNvSpPr/>
          <p:nvPr/>
        </p:nvSpPr>
        <p:spPr>
          <a:xfrm>
            <a:off x="1905000" y="1905000"/>
            <a:ext cx="228600" cy="1905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lowchart: Connector 61"/>
          <p:cNvSpPr/>
          <p:nvPr/>
        </p:nvSpPr>
        <p:spPr>
          <a:xfrm>
            <a:off x="838200" y="2390633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lowchart: Connector 62"/>
          <p:cNvSpPr/>
          <p:nvPr/>
        </p:nvSpPr>
        <p:spPr>
          <a:xfrm>
            <a:off x="1676400" y="3749154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lowchart: Connector 63"/>
          <p:cNvSpPr/>
          <p:nvPr/>
        </p:nvSpPr>
        <p:spPr>
          <a:xfrm>
            <a:off x="2133600" y="3749154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lowchart: Connector 64"/>
          <p:cNvSpPr/>
          <p:nvPr/>
        </p:nvSpPr>
        <p:spPr>
          <a:xfrm>
            <a:off x="800100" y="2670981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962400" y="2581133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1s</a:t>
            </a:r>
            <a:r>
              <a:rPr lang="en-US" sz="4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48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2s</a:t>
            </a:r>
            <a:r>
              <a:rPr lang="en-US" sz="4800" u="sng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8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,2p</a:t>
            </a:r>
            <a:r>
              <a:rPr lang="en-US" sz="4800" u="sng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4800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182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18" grpId="0" animBg="1"/>
      <p:bldP spid="51" grpId="0" animBg="1"/>
      <p:bldP spid="52" grpId="0" animBg="1"/>
      <p:bldP spid="53" grpId="0" animBg="1"/>
      <p:bldP spid="57" grpId="0" animBg="1"/>
      <p:bldP spid="58" grpId="0" animBg="1"/>
      <p:bldP spid="59" grpId="0" animBg="1"/>
      <p:bldP spid="60" grpId="0" animBg="1"/>
      <p:bldP spid="62" grpId="0" animBg="1"/>
      <p:bldP spid="63" grpId="0" animBg="1"/>
      <p:bldP spid="64" grpId="0" animBg="1"/>
      <p:bldP spid="65" grpId="0" animBg="1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163036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8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88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3248561"/>
            <a:ext cx="72390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দুই ও অষ্টক এর নিয়ম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88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>
              <a:buFont typeface="Arial" pitchFamily="34" charset="0"/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bn-BD" sz="4800" dirty="0" smtClean="0"/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পাঠ শেষে শিক্ষাথীরা-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দুই ও অষ্টক এর নিয়ম বলতে করতে পারবে।</a:t>
            </a:r>
          </a:p>
          <a:p>
            <a:r>
              <a:rPr lang="en-US" sz="4000" dirty="0" smtClean="0">
                <a:latin typeface="Arial" pitchFamily="34" charset="0"/>
                <a:cs typeface="NikoshBAN" pitchFamily="2" charset="0"/>
              </a:rPr>
              <a:t>Li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smtClean="0">
                <a:latin typeface="Arial" pitchFamily="34" charset="0"/>
                <a:cs typeface="NikoshBAN" pitchFamily="2" charset="0"/>
              </a:rPr>
              <a:t>Na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কিভাবে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Ne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এর ইলেকট্রন বিন্যাস লাভ করে তা ব্যাখ্যা করতে</a:t>
            </a:r>
            <a:r>
              <a:rPr lang="en-US" sz="4000" dirty="0" smtClean="0">
                <a:latin typeface="Arial" pitchFamily="34" charset="0"/>
                <a:cs typeface="NikoshBAN" pitchFamily="2" charset="0"/>
              </a:rPr>
              <a:t> </a:t>
            </a:r>
            <a:r>
              <a:rPr lang="bn-BD" sz="4000" dirty="0" smtClean="0">
                <a:latin typeface="Arial" pitchFamily="34" charset="0"/>
                <a:cs typeface="NikoshBAN" pitchFamily="2" charset="0"/>
              </a:rPr>
              <a:t>পারবে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নিষ্ক্রিয় গ্যাসের মৌলগুলোর  ইলেকট্রন বিন্যাস ব্যাখ্যা করতে</a:t>
            </a:r>
            <a:r>
              <a:rPr lang="en-US" sz="4000" dirty="0" smtClean="0">
                <a:latin typeface="Arial" pitchFamily="34" charset="0"/>
                <a:cs typeface="NikoshBAN" pitchFamily="2" charset="0"/>
              </a:rPr>
              <a:t> </a:t>
            </a:r>
            <a:r>
              <a:rPr lang="bn-BD" sz="4000" dirty="0" smtClean="0">
                <a:latin typeface="Arial" pitchFamily="34" charset="0"/>
                <a:cs typeface="NikoshBAN" pitchFamily="2" charset="0"/>
              </a:rPr>
              <a:t>পারবে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518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58901"/>
            <a:ext cx="8839200" cy="31700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দুই এর নিয়মঃ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বিভিন্ন মৌলের পরমানু সমুহ নিজেদের মধ্যে ইলেকট্রন আদান প্রদান এবং শেয়ার এর মাধ্যমে তাদের সর্বশেষ শক্তিস্তরে দুইটি ইলেকট্রন বিন্যাস লাভ করাকে দুই এর নিয়ম বলে।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3581400"/>
            <a:ext cx="8839200" cy="31700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অষ্টক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এর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নিয়মঃ    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বিভিন্ন মৌলের পরমানু সমুহ নিজেদের মধ্যে ইলেকট্রন আদান প্রদান এবং শেয়ার এর মাধ্যমে তাদের সর্বশেষ শক্তিস্তরে আট টি ইলেকট্রন বিন্যাস লাভ করাকে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অষ্টক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এর নিয়ম বলে।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409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7086600" y="2057400"/>
            <a:ext cx="838200" cy="838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477000" y="1371600"/>
            <a:ext cx="2057400" cy="21526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7391400" y="3473548"/>
            <a:ext cx="228600" cy="1905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7353300" y="1276350"/>
            <a:ext cx="228600" cy="1905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2895600" y="2705100"/>
            <a:ext cx="228600" cy="1905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524000" y="2209800"/>
            <a:ext cx="838200" cy="838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43000" y="1828800"/>
            <a:ext cx="16002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4623137"/>
            <a:ext cx="2743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1s</a:t>
            </a:r>
            <a:r>
              <a:rPr lang="en-US" sz="6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60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2s</a:t>
            </a:r>
            <a:r>
              <a:rPr lang="en-US" sz="6000" u="sng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6000" dirty="0"/>
          </a:p>
        </p:txBody>
      </p:sp>
      <p:sp>
        <p:nvSpPr>
          <p:cNvPr id="14" name="Flowchart: Connector 13"/>
          <p:cNvSpPr/>
          <p:nvPr/>
        </p:nvSpPr>
        <p:spPr>
          <a:xfrm>
            <a:off x="1828800" y="3333750"/>
            <a:ext cx="228600" cy="1905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1828800" y="1752600"/>
            <a:ext cx="228600" cy="1905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38200" y="1524000"/>
            <a:ext cx="2209800" cy="2209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24000" y="38100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Li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" y="5867400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Li –e     LI</a:t>
            </a:r>
            <a:r>
              <a:rPr lang="en-US" sz="5400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= 1s</a:t>
            </a:r>
            <a:r>
              <a:rPr lang="en-US" sz="5400" baseline="30000" dirty="0" smtClean="0">
                <a:latin typeface="Arial" pitchFamily="34" charset="0"/>
                <a:cs typeface="Arial" pitchFamily="34" charset="0"/>
              </a:rPr>
              <a:t>2  </a:t>
            </a:r>
            <a:endParaRPr lang="en-US" sz="5400" dirty="0"/>
          </a:p>
        </p:txBody>
      </p:sp>
      <p:sp>
        <p:nvSpPr>
          <p:cNvPr id="20" name="Right Arrow 19"/>
          <p:cNvSpPr/>
          <p:nvPr/>
        </p:nvSpPr>
        <p:spPr>
          <a:xfrm>
            <a:off x="1676400" y="6324600"/>
            <a:ext cx="895350" cy="23306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019800" y="5029200"/>
            <a:ext cx="2400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   1s</a:t>
            </a:r>
            <a:r>
              <a:rPr lang="en-US" sz="480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4800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7000" y="40386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rial" pitchFamily="34" charset="0"/>
                <a:cs typeface="Arial" pitchFamily="34" charset="0"/>
              </a:rPr>
              <a:t>He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134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9" grpId="0"/>
      <p:bldP spid="20" grpId="0" animBg="1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359</Words>
  <Application>Microsoft Office PowerPoint</Application>
  <PresentationFormat>On-screen Show (4:3)</PresentationFormat>
  <Paragraphs>70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শিক্ষক পরিচিতি</vt:lpstr>
      <vt:lpstr>শ্রেণি-দশম</vt:lpstr>
      <vt:lpstr>Slide 4</vt:lpstr>
      <vt:lpstr>Slide 5</vt:lpstr>
      <vt:lpstr>পাঠ শিরোনাম</vt:lpstr>
      <vt:lpstr>Slide 7</vt:lpstr>
      <vt:lpstr>Slide 8</vt:lpstr>
      <vt:lpstr>Slide 9</vt:lpstr>
      <vt:lpstr>Slide 10</vt:lpstr>
      <vt:lpstr>জোড়ায় কাজ</vt:lpstr>
      <vt:lpstr>Slide 12</vt:lpstr>
      <vt:lpstr>Slide 13</vt:lpstr>
      <vt:lpstr>Slide 14</vt:lpstr>
      <vt:lpstr>“মূল্যায়ন” </vt:lpstr>
      <vt:lpstr>বাড়ির কাজ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/>
  <cp:lastModifiedBy>Ryans</cp:lastModifiedBy>
  <cp:revision>142</cp:revision>
  <dcterms:created xsi:type="dcterms:W3CDTF">2006-08-16T00:00:00Z</dcterms:created>
  <dcterms:modified xsi:type="dcterms:W3CDTF">2016-09-14T02:53:11Z</dcterms:modified>
</cp:coreProperties>
</file>