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9" r:id="rId13"/>
    <p:sldId id="271" r:id="rId14"/>
    <p:sldId id="278" r:id="rId15"/>
    <p:sldId id="279" r:id="rId16"/>
    <p:sldId id="280" r:id="rId17"/>
    <p:sldId id="274" r:id="rId18"/>
    <p:sldId id="275" r:id="rId19"/>
    <p:sldId id="281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8E0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05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8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71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748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47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89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57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13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62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E3CB-CE62-4114-93D8-DA897F2DDC20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5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1E3CB-CE62-4114-93D8-DA897F2DDC20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22B11-C90F-42FC-A2AB-5E5518C6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48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7" Type="http://schemas.openxmlformats.org/officeDocument/2006/relationships/image" Target="../media/image20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g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44472" y="826692"/>
            <a:ext cx="5303055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8800" dirty="0" err="1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800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endParaRPr lang="en-US" sz="8800" dirty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23815" y="2950350"/>
            <a:ext cx="2944368" cy="2845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36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24265" y="866167"/>
            <a:ext cx="27863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0874" y="2459504"/>
            <a:ext cx="701025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Ø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চৌধুরীর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পৈতৃক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নিবাস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বীরবল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সাহিত্যিক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ছদ্মনাম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চার-ইয়ারি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গ্রন্থটির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রচয়িতা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0424" y="2357437"/>
            <a:ext cx="2143125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ounded Rectangle 6"/>
          <p:cNvSpPr/>
          <p:nvPr/>
        </p:nvSpPr>
        <p:spPr>
          <a:xfrm>
            <a:off x="4260500" y="887606"/>
            <a:ext cx="3713870" cy="8571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6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35986" y="232640"/>
            <a:ext cx="1794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4000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4000" dirty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98055"/>
              </p:ext>
            </p:extLst>
          </p:nvPr>
        </p:nvGraphicFramePr>
        <p:xfrm>
          <a:off x="720863" y="940526"/>
          <a:ext cx="10930598" cy="5587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96970">
                  <a:extLst>
                    <a:ext uri="{9D8B030D-6E8A-4147-A177-3AD203B41FA5}">
                      <a16:colId xmlns:a16="http://schemas.microsoft.com/office/drawing/2014/main" val="3722215502"/>
                    </a:ext>
                  </a:extLst>
                </a:gridCol>
                <a:gridCol w="5533628">
                  <a:extLst>
                    <a:ext uri="{9D8B030D-6E8A-4147-A177-3AD203B41FA5}">
                      <a16:colId xmlns:a16="http://schemas.microsoft.com/office/drawing/2014/main" val="4280974094"/>
                    </a:ext>
                  </a:extLst>
                </a:gridCol>
              </a:tblGrid>
              <a:tr h="55877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17377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729"/>
          <a:stretch/>
        </p:blipFill>
        <p:spPr>
          <a:xfrm>
            <a:off x="870795" y="3817298"/>
            <a:ext cx="10595776" cy="26304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920" y="1045028"/>
            <a:ext cx="5248651" cy="26893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70794" y="1045027"/>
            <a:ext cx="5162233" cy="2689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04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36868" y="24208"/>
            <a:ext cx="23182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সরব</a:t>
            </a:r>
            <a:r>
              <a:rPr lang="en-US" sz="6000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000" dirty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753972"/>
              </p:ext>
            </p:extLst>
          </p:nvPr>
        </p:nvGraphicFramePr>
        <p:xfrm>
          <a:off x="367937" y="991406"/>
          <a:ext cx="11456125" cy="56445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56125">
                  <a:extLst>
                    <a:ext uri="{9D8B030D-6E8A-4147-A177-3AD203B41FA5}">
                      <a16:colId xmlns:a16="http://schemas.microsoft.com/office/drawing/2014/main" val="3722215502"/>
                    </a:ext>
                  </a:extLst>
                </a:gridCol>
              </a:tblGrid>
              <a:tr h="5644525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17377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35" y="1175657"/>
            <a:ext cx="11028045" cy="529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64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12874" y="401536"/>
            <a:ext cx="31662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শব্দার্থ</a:t>
            </a:r>
            <a:r>
              <a:rPr lang="en-US" sz="5400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টীকা</a:t>
            </a:r>
            <a:endParaRPr lang="en-US" sz="5400" dirty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16448"/>
              </p:ext>
            </p:extLst>
          </p:nvPr>
        </p:nvGraphicFramePr>
        <p:xfrm>
          <a:off x="1502896" y="1620000"/>
          <a:ext cx="9355017" cy="420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18339">
                  <a:extLst>
                    <a:ext uri="{9D8B030D-6E8A-4147-A177-3AD203B41FA5}">
                      <a16:colId xmlns:a16="http://schemas.microsoft.com/office/drawing/2014/main" val="4205618394"/>
                    </a:ext>
                  </a:extLst>
                </a:gridCol>
                <a:gridCol w="3118339">
                  <a:extLst>
                    <a:ext uri="{9D8B030D-6E8A-4147-A177-3AD203B41FA5}">
                      <a16:colId xmlns:a16="http://schemas.microsoft.com/office/drawing/2014/main" val="1545140539"/>
                    </a:ext>
                  </a:extLst>
                </a:gridCol>
                <a:gridCol w="3118339">
                  <a:extLst>
                    <a:ext uri="{9D8B030D-6E8A-4147-A177-3AD203B41FA5}">
                      <a16:colId xmlns:a16="http://schemas.microsoft.com/office/drawing/2014/main" val="35413964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সন্দিহান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সন্দেহযুক্ত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5327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জজ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বিচারক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8725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সোল্লাসে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আনন্দে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92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গতাসু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মৃত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7892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গলাধঃকরণ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গিলে</a:t>
                      </a:r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ফেলা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4565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কারদানি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বাহাদুরি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58064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912" y="1674930"/>
            <a:ext cx="1578983" cy="5938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912" y="2351814"/>
            <a:ext cx="1578983" cy="6465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912" y="3067336"/>
            <a:ext cx="1578983" cy="618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06" b="17141"/>
          <a:stretch/>
        </p:blipFill>
        <p:spPr>
          <a:xfrm>
            <a:off x="5390912" y="3768564"/>
            <a:ext cx="1578983" cy="6205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912" y="4471948"/>
            <a:ext cx="1578983" cy="62055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75" b="32226"/>
          <a:stretch/>
        </p:blipFill>
        <p:spPr>
          <a:xfrm>
            <a:off x="5390912" y="5147197"/>
            <a:ext cx="1578983" cy="664975"/>
          </a:xfrm>
          <a:prstGeom prst="rect">
            <a:avLst/>
          </a:prstGeom>
        </p:spPr>
      </p:pic>
      <p:sp>
        <p:nvSpPr>
          <p:cNvPr id="11" name="Round Same Side Corner Rectangle 10"/>
          <p:cNvSpPr/>
          <p:nvPr/>
        </p:nvSpPr>
        <p:spPr>
          <a:xfrm>
            <a:off x="3950674" y="302169"/>
            <a:ext cx="4459458" cy="1015663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1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62468" y="352696"/>
            <a:ext cx="2914580" cy="1015663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z="6000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দলীয়কাজ</a:t>
            </a:r>
            <a:r>
              <a:rPr lang="en-US" sz="6000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249446" y="352696"/>
            <a:ext cx="3742006" cy="10156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57646" y="2779919"/>
            <a:ext cx="1959428" cy="707886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সবুজ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33303" y="5361234"/>
            <a:ext cx="806983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সুশিক্ষিত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লোক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মাত্রই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স্বশিক্ষিত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’-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1"/>
          <a:stretch/>
        </p:blipFill>
        <p:spPr>
          <a:xfrm>
            <a:off x="2885919" y="1480470"/>
            <a:ext cx="6468290" cy="333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81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  <p:bldP spid="7" grpId="0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62468" y="352696"/>
            <a:ext cx="2914580" cy="1015663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z="6000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দলীয়কাজ</a:t>
            </a:r>
            <a:r>
              <a:rPr lang="en-US" sz="6000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249446" y="352696"/>
            <a:ext cx="3742006" cy="10156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7646" y="2900942"/>
            <a:ext cx="1959428" cy="707886"/>
          </a:xfrm>
          <a:prstGeom prst="homePlate">
            <a:avLst/>
          </a:prstGeom>
          <a:solidFill>
            <a:srgbClr val="FCE8E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8276" y="5276195"/>
            <a:ext cx="104230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দাবি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রক্ষা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আত্মা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বাঁচে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’-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উক্তিটি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11" b="9090"/>
          <a:stretch/>
        </p:blipFill>
        <p:spPr>
          <a:xfrm>
            <a:off x="2874918" y="1596674"/>
            <a:ext cx="6468290" cy="3351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62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  <p:bldP spid="7" grpId="0" animBg="1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62468" y="352696"/>
            <a:ext cx="2914580" cy="1015663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z="6000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দলীয়কাজ</a:t>
            </a:r>
            <a:r>
              <a:rPr lang="en-US" sz="6000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249446" y="352696"/>
            <a:ext cx="3742006" cy="10156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57646" y="2779919"/>
            <a:ext cx="1959428" cy="707886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সাদা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3176" y="5320929"/>
            <a:ext cx="109744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সাহিত্যচর্চার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আনন্দ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বঞ্চিত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জাতির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জীবনীশক্তির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হ্রাস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’-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6" b="2771"/>
          <a:stretch/>
        </p:blipFill>
        <p:spPr>
          <a:xfrm>
            <a:off x="2858719" y="1498993"/>
            <a:ext cx="6468290" cy="3351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16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  <p:bldP spid="7" grpId="0" animBg="1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19355" y="1056080"/>
            <a:ext cx="2383986" cy="101566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6000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567331"/>
              </p:ext>
            </p:extLst>
          </p:nvPr>
        </p:nvGraphicFramePr>
        <p:xfrm>
          <a:off x="932781" y="2604737"/>
          <a:ext cx="8407162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1289">
                  <a:extLst>
                    <a:ext uri="{9D8B030D-6E8A-4147-A177-3AD203B41FA5}">
                      <a16:colId xmlns:a16="http://schemas.microsoft.com/office/drawing/2014/main" val="2282833882"/>
                    </a:ext>
                  </a:extLst>
                </a:gridCol>
                <a:gridCol w="7705873">
                  <a:extLst>
                    <a:ext uri="{9D8B030D-6E8A-4147-A177-3AD203B41FA5}">
                      <a16:colId xmlns:a16="http://schemas.microsoft.com/office/drawing/2014/main" val="27509404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শিক্ষার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সর্বপ্রধান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অঙ্গ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কী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197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নীতির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চর্চা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কোথায়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হয়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984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মুসলমান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ধর্মে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মানবজাতি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কয়ভাগে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বিভক্ত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968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যারা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কেতাব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অনুসরণ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করে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চলে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তাদের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কী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বলা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হয়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89951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97525" y="1056080"/>
            <a:ext cx="3221501" cy="10156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456637" y="2599508"/>
            <a:ext cx="1678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সাহিত্যচর্চা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56637" y="3232776"/>
            <a:ext cx="740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56637" y="3879107"/>
            <a:ext cx="13035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দুইভাগে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456637" y="4499312"/>
            <a:ext cx="12554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কেতাবি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7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3" grpId="0"/>
      <p:bldP spid="7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1667" y="2066215"/>
            <a:ext cx="108180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সৃজনশীল</a:t>
            </a:r>
            <a:r>
              <a:rPr lang="en-US" sz="3200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3200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pPr algn="just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জনাব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আশফাকুজ্জামান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মধুপুর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প্রতিভা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বিকাশ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আলোকিত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তোলার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নিজস্ব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অর্থায়নে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লাইব্রেরি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প্রতিযোগিতায়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অংশগ্রহণের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পাঠ্যবইয়ের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পাশাপাশি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আগ্রহ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অনুপ্রেরণা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প্রেক্ষিতে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বেলায়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আশফাক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সাহেবের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লাইব্রেরিতে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এভাবে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উদ্দীপনার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প্রীতি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জেগে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ওঠে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দৃঢ়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বিশ্বাস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‘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সুপ্ত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প্রতিভা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বিকাশ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।’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72197" y="2593482"/>
            <a:ext cx="1048043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Isosceles Triangle 10"/>
          <p:cNvSpPr/>
          <p:nvPr/>
        </p:nvSpPr>
        <p:spPr>
          <a:xfrm>
            <a:off x="4278587" y="73351"/>
            <a:ext cx="3629465" cy="937898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601141" y="1032348"/>
            <a:ext cx="2954216" cy="8155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70C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 smtClean="0">
                <a:solidFill>
                  <a:srgbClr val="0070C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solidFill>
                <a:srgbClr val="0070C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12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958208"/>
              </p:ext>
            </p:extLst>
          </p:nvPr>
        </p:nvGraphicFramePr>
        <p:xfrm>
          <a:off x="686972" y="1600200"/>
          <a:ext cx="10818056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3478">
                  <a:extLst>
                    <a:ext uri="{9D8B030D-6E8A-4147-A177-3AD203B41FA5}">
                      <a16:colId xmlns:a16="http://schemas.microsoft.com/office/drawing/2014/main" val="2282833882"/>
                    </a:ext>
                  </a:extLst>
                </a:gridCol>
                <a:gridCol w="9774578">
                  <a:extLst>
                    <a:ext uri="{9D8B030D-6E8A-4147-A177-3AD203B41FA5}">
                      <a16:colId xmlns:a16="http://schemas.microsoft.com/office/drawing/2014/main" val="27509404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(ক)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প্রমথ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চৌধুরীর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ছদ্মনাম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কী</a:t>
                      </a:r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197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(খ)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‘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দেহের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মৃত্যুর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রেজিস্টারি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রাখা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হয়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আত্মার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হয়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’-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উক্তিটি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বর্ণনা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984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(গ)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উদ্দীপকের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আশফাকুজ্জামানের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কর্মকাণ্ডে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‘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বই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পড়া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’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প্রবন্ধের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যে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দিকটি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ফুটে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উঠেছে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ব্যাখ্যা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968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(ঘ)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‘</a:t>
                      </a:r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বই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পড়ার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মাধ্যমে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শিক্ষার্থীদের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সুপ্ত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প্রতিভা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বিকাশ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করা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সম্ভব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’-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মন্তব্যটি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উদ্দীপক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ও ‘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বই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পড়া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’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প্রবন্ধের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আলোকে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বিশ্লেষণ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 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89951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04576" y="153404"/>
            <a:ext cx="22156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72256" y="1955636"/>
            <a:ext cx="634763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ফখরুজ্জামান</a:t>
            </a:r>
            <a:endParaRPr lang="en-US" sz="4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বিএ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বিএড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এমএ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),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মাস্টার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ট্রেইনার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):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সিএ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কিউ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),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আন্দিউড়া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উম্মেতুন্নেছা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মাধবপুর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হবিগঞ্জ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cs typeface="NikoshBAN" panose="02000000000000000000" pitchFamily="2" charset="0"/>
              </a:rPr>
              <a:t>Email: fakruzzaman7098@gmail.com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647113" y="1055077"/>
            <a:ext cx="10930598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1083" y="2110155"/>
            <a:ext cx="3336516" cy="371587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75128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661138" y="2100977"/>
            <a:ext cx="6869723" cy="2656046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5000" dirty="0" err="1" smtClean="0">
                <a:ln>
                  <a:solidFill>
                    <a:srgbClr val="FF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96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382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66626" y="491974"/>
            <a:ext cx="3284874" cy="101566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6907" y="3530191"/>
            <a:ext cx="4801518" cy="2554545"/>
          </a:xfrm>
          <a:prstGeom prst="rect">
            <a:avLst/>
          </a:prstGeom>
          <a:solidFill>
            <a:srgbClr val="FDF3ED"/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: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	: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	: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৪৫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689" y="2542271"/>
            <a:ext cx="2811861" cy="35424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8" name="Straight Connector 7"/>
          <p:cNvCxnSpPr/>
          <p:nvPr/>
        </p:nvCxnSpPr>
        <p:spPr>
          <a:xfrm>
            <a:off x="647113" y="1733339"/>
            <a:ext cx="10930598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626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0107" y="223595"/>
            <a:ext cx="36022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4000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r>
              <a:rPr lang="en-US" sz="4000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4000" dirty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22068" y="1156634"/>
            <a:ext cx="3793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28956" y="5310675"/>
            <a:ext cx="6463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67" y="2832404"/>
            <a:ext cx="3622601" cy="21265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535" y="2046864"/>
            <a:ext cx="2261174" cy="29121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098" y="2870503"/>
            <a:ext cx="3716995" cy="208847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52881" y="1022922"/>
            <a:ext cx="11586553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61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4101" y="383514"/>
            <a:ext cx="36022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4000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r>
              <a:rPr lang="en-US" sz="4000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4000" dirty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61698" y="1546296"/>
            <a:ext cx="41168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পাচ্ছি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1986" y="5419850"/>
            <a:ext cx="1415772" cy="707886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069" y="2377284"/>
            <a:ext cx="4186945" cy="26345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980" y="2377284"/>
            <a:ext cx="4186944" cy="2633484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80349" y="1152951"/>
            <a:ext cx="10930598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002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3474" y="508072"/>
            <a:ext cx="35782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50467" y="2921168"/>
            <a:ext cx="2032929" cy="1015663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514258" y="4423161"/>
            <a:ext cx="2079415" cy="707886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চৌধুরী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63474" y="1523735"/>
            <a:ext cx="10930598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562" y="2152650"/>
            <a:ext cx="1976272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18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3" grpId="1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53788" y="436536"/>
            <a:ext cx="23278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5400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dirty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9454" y="1752218"/>
            <a:ext cx="3898824" cy="70788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9454" y="2799719"/>
            <a:ext cx="8553945" cy="19389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dirty="0" smtClean="0">
                <a:latin typeface="NikoshBAN" panose="02000000000000000000"/>
                <a:cs typeface="NikoshBAN" panose="02000000000000000000" pitchFamily="2" charset="0"/>
              </a:rPr>
              <a:t>১. </a:t>
            </a:r>
            <a:r>
              <a:rPr lang="en-US" sz="4000" dirty="0" err="1" smtClean="0">
                <a:latin typeface="NikoshBAN" panose="02000000000000000000"/>
                <a:cs typeface="NikoshBAN" panose="02000000000000000000" pitchFamily="2" charset="0"/>
              </a:rPr>
              <a:t>লেখক</a:t>
            </a:r>
            <a:r>
              <a:rPr lang="en-US" sz="4000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/>
                <a:cs typeface="NikoshBAN" panose="02000000000000000000" pitchFamily="2" charset="0"/>
              </a:rPr>
              <a:t>পরিচিতি</a:t>
            </a:r>
            <a:r>
              <a:rPr lang="en-US" sz="4000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/>
                <a:cs typeface="NikoshBAN" panose="02000000000000000000" pitchFamily="2" charset="0"/>
              </a:rPr>
              <a:t>২. </a:t>
            </a:r>
            <a:r>
              <a:rPr lang="en-US" sz="4000" dirty="0" err="1" smtClean="0">
                <a:latin typeface="NikoshBAN" panose="02000000000000000000"/>
                <a:cs typeface="NikoshBAN" panose="02000000000000000000" pitchFamily="2" charset="0"/>
              </a:rPr>
              <a:t>দুর্বোধ্য</a:t>
            </a:r>
            <a:r>
              <a:rPr lang="en-US" sz="4000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/>
                <a:cs typeface="NikoshBAN" panose="02000000000000000000" pitchFamily="2" charset="0"/>
              </a:rPr>
              <a:t>শব্দগুলোর</a:t>
            </a:r>
            <a:r>
              <a:rPr lang="en-US" sz="4000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/>
                <a:cs typeface="NikoshBAN" panose="02000000000000000000" pitchFamily="2" charset="0"/>
              </a:rPr>
              <a:t>অর্থ</a:t>
            </a:r>
            <a:r>
              <a:rPr lang="en-US" sz="4000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 smtClean="0">
                <a:latin typeface="NikoshBAN" panose="02000000000000000000"/>
                <a:cs typeface="NikoshBAN" panose="02000000000000000000" pitchFamily="2" charset="0"/>
              </a:rPr>
              <a:t>৩. ‘</a:t>
            </a:r>
            <a:r>
              <a:rPr lang="en-US" sz="4000" dirty="0" err="1" smtClean="0">
                <a:latin typeface="NikoshBAN" panose="02000000000000000000"/>
                <a:cs typeface="NikoshBAN" panose="02000000000000000000" pitchFamily="2" charset="0"/>
              </a:rPr>
              <a:t>বই</a:t>
            </a:r>
            <a:r>
              <a:rPr lang="en-US" sz="4000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/>
                <a:cs typeface="NikoshBAN" panose="02000000000000000000" pitchFamily="2" charset="0"/>
              </a:rPr>
              <a:t>পড়া</a:t>
            </a:r>
            <a:r>
              <a:rPr lang="en-US" sz="4000" dirty="0" smtClean="0">
                <a:latin typeface="NikoshBAN" panose="02000000000000000000"/>
                <a:cs typeface="NikoshBAN" panose="02000000000000000000" pitchFamily="2" charset="0"/>
              </a:rPr>
              <a:t>’ </a:t>
            </a:r>
            <a:r>
              <a:rPr lang="en-US" sz="4000" dirty="0" err="1" smtClean="0">
                <a:latin typeface="NikoshBAN" panose="02000000000000000000"/>
                <a:cs typeface="NikoshBAN" panose="02000000000000000000" pitchFamily="2" charset="0"/>
              </a:rPr>
              <a:t>পাঠের</a:t>
            </a:r>
            <a:r>
              <a:rPr lang="en-US" sz="4000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/>
                <a:cs typeface="NikoshBAN" panose="02000000000000000000" pitchFamily="2" charset="0"/>
              </a:rPr>
              <a:t>মূলবক্তব্য</a:t>
            </a:r>
            <a:r>
              <a:rPr lang="en-US" sz="4000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/>
                <a:cs typeface="NikoshBAN" panose="02000000000000000000" pitchFamily="2" charset="0"/>
              </a:rPr>
              <a:t>বিশ্লেষণ</a:t>
            </a:r>
            <a:r>
              <a:rPr lang="en-US" sz="4000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639454" y="1511046"/>
            <a:ext cx="10930598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ound Same Side Corner Rectangle 7"/>
          <p:cNvSpPr/>
          <p:nvPr/>
        </p:nvSpPr>
        <p:spPr>
          <a:xfrm>
            <a:off x="4464148" y="436536"/>
            <a:ext cx="3263704" cy="894078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4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5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5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399" y="704389"/>
            <a:ext cx="40703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লেখক</a:t>
            </a:r>
            <a:r>
              <a:rPr lang="en-US" sz="6000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000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739139"/>
              </p:ext>
            </p:extLst>
          </p:nvPr>
        </p:nvGraphicFramePr>
        <p:xfrm>
          <a:off x="875210" y="2925632"/>
          <a:ext cx="10480430" cy="34747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960473">
                  <a:extLst>
                    <a:ext uri="{9D8B030D-6E8A-4147-A177-3AD203B41FA5}">
                      <a16:colId xmlns:a16="http://schemas.microsoft.com/office/drawing/2014/main" val="3786699608"/>
                    </a:ext>
                  </a:extLst>
                </a:gridCol>
                <a:gridCol w="8519957">
                  <a:extLst>
                    <a:ext uri="{9D8B030D-6E8A-4147-A177-3AD203B41FA5}">
                      <a16:colId xmlns:a16="http://schemas.microsoft.com/office/drawing/2014/main" val="2520147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b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জন্ম</a:t>
                      </a:r>
                      <a:endParaRPr lang="en-US" sz="3600" b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600" b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প্রমথ</a:t>
                      </a:r>
                      <a:r>
                        <a:rPr lang="en-US" sz="3600" b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চৌধুরী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৭ই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আগস্ট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১৮৬৮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সালে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যশোরে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জন্মগ্রহণ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করেন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তাঁর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পৈতৃক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নিবাস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ছিল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পাবনা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জেলায়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হরিপুর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গ্রামে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197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শিক্ষাজীবন</a:t>
                      </a:r>
                      <a:endParaRPr lang="en-US" sz="36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600" b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তাঁর</a:t>
                      </a:r>
                      <a:r>
                        <a:rPr lang="en-US" sz="3600" b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শিক্ষাজীবন</a:t>
                      </a:r>
                      <a:r>
                        <a:rPr lang="en-US" sz="3600" b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ছিল</a:t>
                      </a:r>
                      <a:r>
                        <a:rPr lang="en-US" sz="3600" b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অসাধারণ</a:t>
                      </a:r>
                      <a:r>
                        <a:rPr lang="en-US" sz="3600" b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কৃতিত্বপূর্ণ</a:t>
                      </a:r>
                      <a:r>
                        <a:rPr lang="en-US" sz="3600" b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তিনি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১৯৯০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সালে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কলকাতা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বিশ্ববিদ্যালয়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থেকে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ইংরেজি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সাহিত্যে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প্রথম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শ্রেণিতে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এমএ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ডিগ্রি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লাভ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করেন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এবং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পরে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ব্যারিস্টারি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পড়ার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জন্য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বিলাত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যান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443438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097" y="300486"/>
            <a:ext cx="1983543" cy="2562092"/>
          </a:xfrm>
          <a:prstGeom prst="rect">
            <a:avLst/>
          </a:prstGeom>
        </p:spPr>
      </p:pic>
      <p:cxnSp>
        <p:nvCxnSpPr>
          <p:cNvPr id="10" name="Straight Connector 9"/>
          <p:cNvCxnSpPr>
            <a:endCxn id="8" idx="1"/>
          </p:cNvCxnSpPr>
          <p:nvPr/>
        </p:nvCxnSpPr>
        <p:spPr>
          <a:xfrm flipV="1">
            <a:off x="994161" y="1581532"/>
            <a:ext cx="8377936" cy="25979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355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892834"/>
              </p:ext>
            </p:extLst>
          </p:nvPr>
        </p:nvGraphicFramePr>
        <p:xfrm>
          <a:off x="867548" y="263910"/>
          <a:ext cx="10480430" cy="63093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960473">
                  <a:extLst>
                    <a:ext uri="{9D8B030D-6E8A-4147-A177-3AD203B41FA5}">
                      <a16:colId xmlns:a16="http://schemas.microsoft.com/office/drawing/2014/main" val="3786699608"/>
                    </a:ext>
                  </a:extLst>
                </a:gridCol>
                <a:gridCol w="8519957">
                  <a:extLst>
                    <a:ext uri="{9D8B030D-6E8A-4147-A177-3AD203B41FA5}">
                      <a16:colId xmlns:a16="http://schemas.microsoft.com/office/drawing/2014/main" val="2520147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b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কর্মজীবন</a:t>
                      </a:r>
                      <a:endParaRPr lang="en-US" sz="36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600" b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বিলাত</a:t>
                      </a:r>
                      <a:r>
                        <a:rPr lang="en-US" sz="3600" b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থেকে</a:t>
                      </a:r>
                      <a:r>
                        <a:rPr lang="en-US" sz="3600" b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ফিরে</a:t>
                      </a:r>
                      <a:r>
                        <a:rPr lang="en-US" sz="3600" b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এসে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ব্যারিস্টারি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পেশায়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যোগদান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করে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তিনি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কিছুকাল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ইংরেজি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সাহিত্যে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অধ্যাপনা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করেন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এবং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পরে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সাহিত্যচর্চায়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মনোনিবেশ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করেন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  <a:endParaRPr lang="en-US" sz="36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398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600" b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সাহিত্যকর্ম</a:t>
                      </a:r>
                      <a:endParaRPr lang="en-US" sz="3600" b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sz="36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তাঁর</a:t>
                      </a:r>
                      <a:r>
                        <a:rPr lang="en-US" sz="3600" b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সাহিত্যিক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ছদ্মনাম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ছিল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‘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বীরবল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’।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তাঁর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সম্পাদিত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‘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সবুজ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পত্র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’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বাংলা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সাহিত্যে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চলতি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ভাষারীতি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প্রবর্তনে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অগ্রণী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ভূমিকা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পালন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করে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বস্তুত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তাঁরই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নেতৃত্বে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বাংলা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সাহিত্যে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নতুন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গদ্যধারা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সূচিত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হয়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তাঁর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উল্লেখযোগ্য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গ্রন্থ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: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বীরবলের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হালখাতা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রায়তের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কথা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চার-ইয়ারি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কথা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আহুতি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প্রবন্ধ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সংগ্রহ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নীললোহিত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সনেট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পঞ্চাশ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ৎ,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পদচারণ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ইত্যাদি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  <a:endParaRPr lang="en-US" sz="3600" b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237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মৃত্যু</a:t>
                      </a:r>
                      <a:endParaRPr lang="en-US" sz="3600" b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600" b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প্রমথ</a:t>
                      </a:r>
                      <a:r>
                        <a:rPr lang="en-US" sz="3600" b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চৌধুরী</a:t>
                      </a:r>
                      <a:r>
                        <a:rPr lang="en-US" sz="3600" b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২রা </a:t>
                      </a:r>
                      <a:r>
                        <a:rPr lang="en-US" sz="3600" b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সেপ্টেম্বর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১৯৪৬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সালে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কলকাতায়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পরলোকগমন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করেন</a:t>
                      </a:r>
                      <a:r>
                        <a:rPr lang="en-US" sz="36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513216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8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553</Words>
  <Application>Microsoft Office PowerPoint</Application>
  <PresentationFormat>Widescreen</PresentationFormat>
  <Paragraphs>106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Rasel</dc:creator>
  <cp:lastModifiedBy>Windows User</cp:lastModifiedBy>
  <cp:revision>136</cp:revision>
  <dcterms:created xsi:type="dcterms:W3CDTF">2020-10-16T09:46:54Z</dcterms:created>
  <dcterms:modified xsi:type="dcterms:W3CDTF">2021-08-11T10:40:53Z</dcterms:modified>
</cp:coreProperties>
</file>