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7"/>
  </p:notesMasterIdLst>
  <p:sldIdLst>
    <p:sldId id="288" r:id="rId3"/>
    <p:sldId id="282" r:id="rId4"/>
    <p:sldId id="286" r:id="rId5"/>
    <p:sldId id="289" r:id="rId6"/>
    <p:sldId id="287" r:id="rId7"/>
    <p:sldId id="257" r:id="rId8"/>
    <p:sldId id="293" r:id="rId9"/>
    <p:sldId id="291" r:id="rId10"/>
    <p:sldId id="290" r:id="rId11"/>
    <p:sldId id="258" r:id="rId12"/>
    <p:sldId id="292" r:id="rId13"/>
    <p:sldId id="284" r:id="rId14"/>
    <p:sldId id="263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4660-12EB-48BA-9CD2-0ACDDE63AFF9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E11C-1612-4F46-95A5-2A80F37DC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3E11C-1612-4F46-95A5-2A80F37DC1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5E18-7594-4D58-8CE6-F2705E166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6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C54CB-4D30-4FB7-BCF3-C1A058A252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1163-D459-4936-BA0C-973A00A8F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1D49-E05F-4B56-802D-A7BD041A8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1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9DC4-E15B-45A7-A65E-F6605EC33D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8ED0-52A2-4228-A167-C68CD07D7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2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CEF7-AC9B-4CFA-8F6D-29E125619D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1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22B5-359D-4F4A-BEAE-7D8CE0A2C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0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1BEA-5190-41A9-84A7-131C16B244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79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7D91-3AB6-4989-AE0E-4B29AA4752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3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B492-9E20-4AE3-836D-A5327DF54A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97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D060-3C22-4618-A9D7-18416B5853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1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30AD-A409-423B-A04D-4B4E1A5896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5E81-44D7-4E09-8EEC-5190B6D79E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B23-56CC-4311-A007-BCC7FAEAFC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892" y="88900"/>
            <a:ext cx="12109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SUNDARBAN MOHILA COLLEGE </a:t>
            </a:r>
            <a:endParaRPr lang="en-US" sz="4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Video_count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069" t="4918" r="12529"/>
          <a:stretch/>
        </p:blipFill>
        <p:spPr>
          <a:xfrm>
            <a:off x="46893" y="796787"/>
            <a:ext cx="12109938" cy="51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838200" y="497540"/>
            <a:ext cx="10515600" cy="6051177"/>
          </a:xfrm>
        </p:spPr>
        <p:txBody>
          <a:bodyPr/>
          <a:lstStyle/>
          <a:p>
            <a:pPr marL="0" indent="0">
              <a:buNone/>
            </a:pPr>
            <a:r>
              <a:rPr lang="bn-BD" b="1" dirty="0" smtClean="0">
                <a:latin typeface="SutonnyAMJ" pitchFamily="2" charset="0"/>
                <a:cs typeface="SutonnyAMJ" pitchFamily="2" charset="0"/>
              </a:rPr>
              <a:t>দশমিক</a:t>
            </a:r>
            <a:r>
              <a:rPr lang="en-US" dirty="0" smtClean="0">
                <a:cs typeface="SutonnyAMJ" pitchFamily="2" charset="0"/>
              </a:rPr>
              <a:t> </a:t>
            </a:r>
            <a:r>
              <a:rPr lang="en-US" b="1" dirty="0" smtClean="0">
                <a:cs typeface="SutonnyAMJ" pitchFamily="2" charset="0"/>
              </a:rPr>
              <a:t>  </a:t>
            </a:r>
            <a:r>
              <a:rPr lang="en-US" b="1" dirty="0">
                <a:cs typeface="SutonnyAMJ" pitchFamily="2" charset="0"/>
              </a:rPr>
              <a:t>(</a:t>
            </a:r>
            <a:r>
              <a:rPr lang="en-US" b="1" dirty="0" smtClean="0">
                <a:cs typeface="SutonnyAMJ" pitchFamily="2" charset="0"/>
              </a:rPr>
              <a:t>35)</a:t>
            </a:r>
            <a:r>
              <a:rPr lang="en-US" b="1" baseline="-25000" dirty="0" smtClean="0">
                <a:cs typeface="SutonnyAMJ" pitchFamily="2" charset="0"/>
              </a:rPr>
              <a:t>10  </a:t>
            </a:r>
            <a:r>
              <a:rPr lang="bn-BD" b="1" dirty="0" smtClean="0">
                <a:cs typeface="SutonnyAMJ" pitchFamily="2" charset="0"/>
              </a:rPr>
              <a:t>সংখ্যাকে বাইনারিতে র</a:t>
            </a:r>
            <a:r>
              <a:rPr lang="en-US" b="1" dirty="0">
                <a:cs typeface="SutonnyAMJ" pitchFamily="2" charset="0"/>
              </a:rPr>
              <a:t>ূ</a:t>
            </a:r>
            <a:r>
              <a:rPr lang="bn-BD" b="1" dirty="0" smtClean="0">
                <a:cs typeface="SutonnyAMJ" pitchFamily="2" charset="0"/>
              </a:rPr>
              <a:t>পান্তর কর:</a:t>
            </a:r>
            <a:endParaRPr lang="en-US" b="1" dirty="0" smtClean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dirty="0">
              <a:latin typeface="SutonnyAMJ" pitchFamily="2" charset="0"/>
              <a:cs typeface="SutonnyAMJ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82480"/>
              </p:ext>
            </p:extLst>
          </p:nvPr>
        </p:nvGraphicFramePr>
        <p:xfrm>
          <a:off x="1277470" y="1560922"/>
          <a:ext cx="2326341" cy="34350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30306"/>
                <a:gridCol w="1896035"/>
              </a:tblGrid>
              <a:tr h="0">
                <a:tc row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>
                          <a:effectLst/>
                        </a:rPr>
                        <a:t>35  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17–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>
                          <a:effectLst/>
                        </a:rPr>
                        <a:t>8 -  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>
                          <a:effectLst/>
                        </a:rPr>
                        <a:t>4 -  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>
                          <a:effectLst/>
                        </a:rPr>
                        <a:t>2 -  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1 -  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2800" dirty="0">
                          <a:effectLst/>
                        </a:rPr>
                        <a:t>0 -  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6431" y="5814645"/>
            <a:ext cx="743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উত্তর দশমিক </a:t>
            </a:r>
            <a:r>
              <a:rPr lang="en-US" sz="2800" b="1" dirty="0" smtClean="0"/>
              <a:t>35= (100011)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8898597" y="6334027"/>
            <a:ext cx="27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ইমেইল</a:t>
            </a:r>
            <a:r>
              <a:rPr lang="en-US" dirty="0">
                <a:solidFill>
                  <a:schemeClr val="accent1"/>
                </a:solidFill>
              </a:rPr>
              <a:t>- 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66873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569" y="586154"/>
            <a:ext cx="1100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বাইনারি </a:t>
            </a:r>
            <a:r>
              <a:rPr lang="en-US" sz="3200" dirty="0" smtClean="0"/>
              <a:t>(10001</a:t>
            </a:r>
            <a:r>
              <a:rPr lang="en-US" sz="3200" dirty="0"/>
              <a:t>1</a:t>
            </a:r>
            <a:r>
              <a:rPr lang="en-US" sz="3200" dirty="0" smtClean="0"/>
              <a:t>) </a:t>
            </a:r>
            <a:r>
              <a:rPr lang="en-US" sz="3200" baseline="-25000" dirty="0" smtClean="0"/>
              <a:t>2</a:t>
            </a:r>
            <a:r>
              <a:rPr lang="bn-BD" sz="3200" dirty="0" smtClean="0"/>
              <a:t>সংখ্যাকে দশমিক সংখ্যায় র</a:t>
            </a:r>
            <a:r>
              <a:rPr lang="en-US" sz="3200" dirty="0"/>
              <a:t>ূ</a:t>
            </a:r>
            <a:r>
              <a:rPr lang="bn-BD" sz="3200" dirty="0" smtClean="0"/>
              <a:t>পান্তর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7907" y="1465376"/>
            <a:ext cx="11007969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(100011) </a:t>
            </a:r>
            <a:r>
              <a:rPr lang="en-US" sz="3200" baseline="-25000" dirty="0" smtClean="0"/>
              <a:t>2</a:t>
            </a:r>
            <a:r>
              <a:rPr lang="bn-BD" sz="3200" dirty="0" smtClean="0"/>
              <a:t>সংখ্যাকে দশমিক সংখ্যায় র</a:t>
            </a:r>
            <a:r>
              <a:rPr lang="en-US" sz="3200" dirty="0"/>
              <a:t>ূ</a:t>
            </a:r>
            <a:r>
              <a:rPr lang="bn-BD" sz="3200" dirty="0" smtClean="0"/>
              <a:t>পান্তর প্রক্রিয়া</a:t>
            </a:r>
            <a:endParaRPr lang="en-US" sz="3200" dirty="0" smtClean="0"/>
          </a:p>
          <a:p>
            <a:r>
              <a:rPr lang="en-US" sz="3200" dirty="0" smtClean="0"/>
              <a:t>=1X2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+0X2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+0X2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+0X2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+1X2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+1X2</a:t>
            </a:r>
            <a:r>
              <a:rPr lang="en-US" sz="3200" baseline="30000" dirty="0" smtClean="0"/>
              <a:t>0</a:t>
            </a:r>
          </a:p>
          <a:p>
            <a:r>
              <a:rPr lang="en-US" sz="3200" dirty="0" smtClean="0"/>
              <a:t>=1x32+0x16+0x8+0x4+1x2+1x1</a:t>
            </a:r>
          </a:p>
          <a:p>
            <a:r>
              <a:rPr lang="en-US" sz="3200" dirty="0" smtClean="0"/>
              <a:t>=32+0+0+0+2+1</a:t>
            </a:r>
          </a:p>
          <a:p>
            <a:r>
              <a:rPr lang="en-US" sz="3200" dirty="0" smtClean="0"/>
              <a:t>=(35)</a:t>
            </a:r>
            <a:r>
              <a:rPr lang="en-US" sz="3200" baseline="-25000" dirty="0" smtClean="0"/>
              <a:t>10</a:t>
            </a:r>
            <a:endParaRPr lang="bn-BD" sz="3200" baseline="-25000" dirty="0" smtClean="0"/>
          </a:p>
          <a:p>
            <a:endParaRPr lang="en-US" sz="3200" baseline="-25000" dirty="0" smtClean="0"/>
          </a:p>
          <a:p>
            <a:r>
              <a:rPr lang="bn-BD" sz="3200" dirty="0" smtClean="0"/>
              <a:t>অতএব,</a:t>
            </a:r>
            <a:endParaRPr lang="en-US" sz="3200" dirty="0" smtClean="0"/>
          </a:p>
          <a:p>
            <a:r>
              <a:rPr lang="en-US" sz="3200" dirty="0"/>
              <a:t>(</a:t>
            </a:r>
            <a:r>
              <a:rPr lang="en-US" sz="3200" dirty="0" smtClean="0"/>
              <a:t>100011) 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=(35)</a:t>
            </a:r>
            <a:r>
              <a:rPr lang="en-US" sz="3200" baseline="-25000" dirty="0" smtClean="0"/>
              <a:t>10</a:t>
            </a:r>
            <a:endParaRPr lang="en-US" sz="3200" baseline="-25000" dirty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0810" y="6250581"/>
            <a:ext cx="21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2415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মুল্যায়ণ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১। </a:t>
            </a:r>
            <a:r>
              <a:rPr lang="en-US" sz="3200" b="1" dirty="0" err="1" smtClean="0"/>
              <a:t>দশমিক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থেকে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বাইনারিতে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রূপান্তর</a:t>
            </a:r>
            <a:r>
              <a:rPr lang="bn-BD" sz="3200" b="1" dirty="0" smtClean="0"/>
              <a:t>.</a:t>
            </a:r>
            <a:endParaRPr lang="en-US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২। </a:t>
            </a:r>
            <a:r>
              <a:rPr lang="bn-BD" sz="3200" b="1" dirty="0" smtClean="0"/>
              <a:t>বাইনারি সংখ্যাকে দশমিক সংখ্যায় র</a:t>
            </a:r>
            <a:r>
              <a:rPr lang="en-US" sz="3200" b="1" dirty="0" smtClean="0"/>
              <a:t>ূ</a:t>
            </a:r>
            <a:r>
              <a:rPr lang="bn-BD" sz="3200" b="1" dirty="0" smtClean="0"/>
              <a:t>পান্তর</a:t>
            </a: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      </a:t>
            </a:r>
            <a:endParaRPr lang="en-US" sz="3200" b="1" dirty="0"/>
          </a:p>
          <a:p>
            <a:pPr marL="0" indent="0">
              <a:lnSpc>
                <a:spcPct val="150000"/>
              </a:lnSpc>
              <a:buNone/>
            </a:pP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147034" y="843240"/>
            <a:ext cx="21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42907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141"/>
            <a:ext cx="10515600" cy="54508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heavy" dirty="0" smtClean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u="sng" dirty="0" err="1" smtClean="0">
                <a:effectLst/>
                <a:latin typeface="SutonnyMJ" pitchFamily="2" charset="0"/>
                <a:ea typeface="Times New Roman" panose="02020603050405020304" pitchFamily="18" charset="0"/>
              </a:rPr>
              <a:t>evoxi</a:t>
            </a:r>
            <a:r>
              <a:rPr lang="en-US" sz="4800" b="1" u="sng" dirty="0" smtClean="0">
                <a:effectLst/>
                <a:latin typeface="SutonnyMJ" pitchFamily="2" charset="0"/>
                <a:ea typeface="Times New Roman" panose="02020603050405020304" pitchFamily="18" charset="0"/>
              </a:rPr>
              <a:t> </a:t>
            </a:r>
            <a:r>
              <a:rPr lang="en-US" sz="4800" b="1" u="sng" dirty="0" err="1" smtClean="0">
                <a:effectLst/>
                <a:latin typeface="SutonnyMJ" pitchFamily="2" charset="0"/>
                <a:ea typeface="Times New Roman" panose="02020603050405020304" pitchFamily="18" charset="0"/>
              </a:rPr>
              <a:t>KvR</a:t>
            </a:r>
            <a:endParaRPr lang="en-US" sz="4800" b="1" u="sng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effectLst/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SutonnyMJ" pitchFamily="2" charset="0"/>
                <a:ea typeface="Times New Roman" panose="02020603050405020304" pitchFamily="18" charset="0"/>
              </a:rPr>
              <a:t>	</a:t>
            </a:r>
            <a:endParaRPr lang="en-US" sz="4000" b="1" dirty="0">
              <a:latin typeface="SutonnyMJ" pitchFamily="2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046" y="1322932"/>
            <a:ext cx="2458291" cy="1232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186" y="3194137"/>
            <a:ext cx="1004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/>
              <a:t>দশমিক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সংখ্যাকে</a:t>
            </a:r>
            <a:r>
              <a:rPr lang="en-US" sz="3200" dirty="0" smtClean="0"/>
              <a:t>  </a:t>
            </a:r>
            <a:r>
              <a:rPr lang="en-US" sz="3200" dirty="0" err="1" smtClean="0"/>
              <a:t>বাইনারি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বাইনারি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পুণরায়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দশমিক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রূপান্তর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প্রক্রিয়া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অনুশীলন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করবে</a:t>
            </a:r>
            <a:r>
              <a:rPr lang="en-US" sz="3200" dirty="0" smtClean="0"/>
              <a:t> 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2262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572" y="2792844"/>
            <a:ext cx="6619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259" y="0"/>
            <a:ext cx="6288741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47168" y="2562011"/>
            <a:ext cx="4142644" cy="92333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prstClr val="white"/>
                </a:solidFill>
              </a:rPr>
              <a:t>সবাইকে</a:t>
            </a:r>
            <a:r>
              <a:rPr lang="en-US" sz="5400" b="1" dirty="0" smtClean="0">
                <a:solidFill>
                  <a:prstClr val="white"/>
                </a:solidFill>
              </a:rPr>
              <a:t>  </a:t>
            </a:r>
            <a:r>
              <a:rPr lang="en-US" sz="5400" b="1" dirty="0" err="1" smtClean="0">
                <a:solidFill>
                  <a:prstClr val="white"/>
                </a:solidFill>
              </a:rPr>
              <a:t>ধন্যবাদ</a:t>
            </a:r>
            <a:r>
              <a:rPr lang="en-US" sz="5400" b="1" dirty="0" smtClean="0">
                <a:solidFill>
                  <a:prstClr val="white"/>
                </a:solidFill>
              </a:rPr>
              <a:t> 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-1" y="63501"/>
            <a:ext cx="12192001" cy="1493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87342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       </a:t>
            </a:r>
            <a:r>
              <a:rPr lang="en-US" sz="6000" b="1" dirty="0" err="1" smtClean="0">
                <a:solidFill>
                  <a:schemeClr val="bg1"/>
                </a:solidFill>
                <a:latin typeface="Aero" pitchFamily="2" charset="0"/>
              </a:rPr>
              <a:t>সবাইকে</a:t>
            </a: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ero" pitchFamily="2" charset="0"/>
              </a:rPr>
              <a:t>ফুলেল</a:t>
            </a:r>
            <a:r>
              <a:rPr lang="en-US" sz="6000" b="1" dirty="0" smtClean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ero" pitchFamily="2" charset="0"/>
              </a:rPr>
              <a:t>শুভেচ্ছা</a:t>
            </a:r>
            <a:endParaRPr lang="en-US" sz="6000" b="1" dirty="0">
              <a:solidFill>
                <a:schemeClr val="bg1"/>
              </a:solidFill>
              <a:latin typeface="Aer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00"/>
            <a:ext cx="5592803" cy="520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08" y="1587500"/>
            <a:ext cx="6930192" cy="520699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5" y="3632198"/>
            <a:ext cx="3225183" cy="2311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26904" y="1188007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tarikcec@gmail.com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1199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শিক্ষক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পরিচিতি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697162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নাম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মো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তরিকুল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ইসলাম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পদবী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r>
              <a:rPr lang="en-US" sz="2400" dirty="0" err="1">
                <a:solidFill>
                  <a:schemeClr val="bg1"/>
                </a:solidFill>
              </a:rPr>
              <a:t>প্রভাষক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আইসিটি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সুন্দরবন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মহিলা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কলেজ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রামপাল,বাগেরহাট</a:t>
            </a:r>
            <a:r>
              <a:rPr lang="en-US" sz="2400" dirty="0">
                <a:solidFill>
                  <a:schemeClr val="bg1"/>
                </a:solidFill>
              </a:rPr>
              <a:t> 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মোবাইল</a:t>
            </a:r>
            <a:r>
              <a:rPr lang="en-US" sz="2000" dirty="0" smtClean="0">
                <a:solidFill>
                  <a:schemeClr val="bg1"/>
                </a:solidFill>
              </a:rPr>
              <a:t>: ০১৭১১৯৫৯১৫৪ 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ইমেইল</a:t>
            </a:r>
            <a:r>
              <a:rPr lang="en-US" sz="2000" dirty="0" smtClean="0">
                <a:solidFill>
                  <a:schemeClr val="bg1"/>
                </a:solidFill>
              </a:rPr>
              <a:t>- tarikcec@gmail.com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2" descr="I:\TARIK\TARIK\TARIK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143345"/>
            <a:ext cx="1473200" cy="1289505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95462" y="117868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পরিচিতি</a:t>
            </a:r>
            <a:endParaRPr lang="en-US" sz="3600" b="1" dirty="0"/>
          </a:p>
        </p:txBody>
      </p:sp>
      <p:sp>
        <p:nvSpPr>
          <p:cNvPr id="10" name="TextBox 8"/>
          <p:cNvSpPr txBox="1"/>
          <p:nvPr/>
        </p:nvSpPr>
        <p:spPr>
          <a:xfrm>
            <a:off x="5791201" y="1935162"/>
            <a:ext cx="63070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93713" indent="-36513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87425" indent="-73025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481138" indent="-109538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974850" indent="-146050" algn="l" defTabSz="987425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dirty="0" err="1" smtClean="0">
                <a:solidFill>
                  <a:schemeClr val="bg1"/>
                </a:solidFill>
              </a:rPr>
              <a:t>শ্রেণী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bn-BD" sz="2400" dirty="0" smtClean="0">
                <a:solidFill>
                  <a:schemeClr val="bg1"/>
                </a:solidFill>
              </a:rPr>
              <a:t>একাদশ/দ্বাদশ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অধ্যায়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bn-BD" sz="2400" dirty="0" smtClean="0">
                <a:solidFill>
                  <a:schemeClr val="bg1"/>
                </a:solidFill>
              </a:rPr>
              <a:t>তৃতীয়</a:t>
            </a:r>
            <a:r>
              <a:rPr lang="en-US" sz="2400" dirty="0" smtClean="0">
                <a:solidFill>
                  <a:schemeClr val="bg1"/>
                </a:solidFill>
              </a:rPr>
              <a:t> , </a:t>
            </a:r>
            <a:r>
              <a:rPr lang="bn-BD" sz="2400" dirty="0" smtClean="0">
                <a:solidFill>
                  <a:schemeClr val="bg1"/>
                </a:solidFill>
              </a:rPr>
              <a:t>সংখ্যা পদ্ধতির র</a:t>
            </a:r>
            <a:r>
              <a:rPr lang="en-US" sz="2400" dirty="0">
                <a:solidFill>
                  <a:schemeClr val="bg1"/>
                </a:solidFill>
              </a:rPr>
              <a:t>ূ</a:t>
            </a:r>
            <a:r>
              <a:rPr lang="bn-BD" sz="2400" dirty="0" smtClean="0">
                <a:solidFill>
                  <a:schemeClr val="bg1"/>
                </a:solidFill>
              </a:rPr>
              <a:t>পান্তর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bn-BD" sz="2400" dirty="0" smtClean="0">
                <a:solidFill>
                  <a:schemeClr val="bg1"/>
                </a:solidFill>
              </a:rPr>
              <a:t>দশমিক থেকে বাইনারি, বাইনারি থেকে দশমিক)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তারিখ</a:t>
            </a:r>
            <a:r>
              <a:rPr lang="en-US" sz="2400" dirty="0" smtClean="0">
                <a:solidFill>
                  <a:schemeClr val="bg1"/>
                </a:solidFill>
              </a:rPr>
              <a:t>: ১৭-০৮-২০২১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2855" y="6488668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tarikcec@gmail.com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1969"/>
            <a:ext cx="12192000" cy="575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110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28246"/>
            <a:ext cx="1174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আমাদের আজকের পাঠ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799" y="1941530"/>
            <a:ext cx="11746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 সংখ্যা</a:t>
            </a:r>
            <a:r>
              <a:rPr lang="en-US" sz="4000" b="1" dirty="0" smtClean="0"/>
              <a:t> </a:t>
            </a:r>
            <a:r>
              <a:rPr lang="bn-BD" sz="4000" b="1" dirty="0" smtClean="0"/>
              <a:t>পদ্ধতির র</a:t>
            </a:r>
            <a:r>
              <a:rPr lang="en-US" sz="4000" b="1" dirty="0"/>
              <a:t>ূ</a:t>
            </a:r>
            <a:r>
              <a:rPr lang="bn-BD" sz="4000" b="1" dirty="0" smtClean="0"/>
              <a:t>পান্তর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0515" y="1179712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tarikcec@gmail.com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79911" y="6488668"/>
            <a:ext cx="27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ইমেইল</a:t>
            </a:r>
            <a:r>
              <a:rPr lang="en-US" dirty="0">
                <a:solidFill>
                  <a:schemeClr val="accent1"/>
                </a:solidFill>
              </a:rPr>
              <a:t>- 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35534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092" y="175846"/>
            <a:ext cx="1126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এই পাঠ শেষে শিক্ষার্থীরা.................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061" y="1453656"/>
            <a:ext cx="11265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১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bn-BD" sz="3200" dirty="0" smtClean="0">
                <a:solidFill>
                  <a:schemeClr val="bg1"/>
                </a:solidFill>
              </a:rPr>
              <a:t> দশমিক সংখ্যাকে বাইনারিতে র</a:t>
            </a:r>
            <a:r>
              <a:rPr lang="en-US" sz="3200" dirty="0" smtClean="0">
                <a:solidFill>
                  <a:schemeClr val="bg1"/>
                </a:solidFill>
              </a:rPr>
              <a:t>ূ</a:t>
            </a:r>
            <a:r>
              <a:rPr lang="bn-BD" sz="3200" dirty="0" smtClean="0">
                <a:solidFill>
                  <a:schemeClr val="bg1"/>
                </a:solidFill>
              </a:rPr>
              <a:t>পান্তর করতে পারবে.</a:t>
            </a:r>
          </a:p>
          <a:p>
            <a:r>
              <a:rPr lang="bn-BD" sz="3200" dirty="0" smtClean="0">
                <a:solidFill>
                  <a:schemeClr val="bg1"/>
                </a:solidFill>
              </a:rPr>
              <a:t>২.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বাইনারি সংখ্যাকে দশমিক সংখ্যায় র</a:t>
            </a:r>
            <a:r>
              <a:rPr lang="en-US" sz="3200" dirty="0" smtClean="0">
                <a:solidFill>
                  <a:schemeClr val="bg1"/>
                </a:solidFill>
              </a:rPr>
              <a:t>ূ</a:t>
            </a:r>
            <a:r>
              <a:rPr lang="bn-BD" sz="3200" dirty="0" smtClean="0">
                <a:solidFill>
                  <a:schemeClr val="bg1"/>
                </a:solidFill>
              </a:rPr>
              <a:t>পান্তর করতে পারবে.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7315" y="984028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tarikcec@gmail.com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sz="3200" b="1" dirty="0" smtClean="0">
                <a:latin typeface="SutonnyAMJ" pitchFamily="2" charset="0"/>
                <a:cs typeface="SutonnyAMJ" pitchFamily="2" charset="0"/>
              </a:rPr>
              <a:t>দশমিক  সংখ্যাকে  বাইনারিতে র</a:t>
            </a:r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ূ</a:t>
            </a:r>
            <a:r>
              <a:rPr lang="bn-BD" sz="3200" b="1" dirty="0" smtClean="0">
                <a:latin typeface="SutonnyAMJ" pitchFamily="2" charset="0"/>
                <a:cs typeface="SutonnyAMJ" pitchFamily="2" charset="0"/>
              </a:rPr>
              <a:t>পান্তর</a:t>
            </a:r>
            <a:r>
              <a:rPr lang="en-US" sz="3200" b="1" smtClean="0">
                <a:latin typeface="SutonnyAMJ" pitchFamily="2" charset="0"/>
                <a:cs typeface="SutonnyAMJ" pitchFamily="2" charset="0"/>
              </a:rPr>
              <a:t>:-</a:t>
            </a:r>
            <a:endParaRPr lang="en-US" sz="3600" b="1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b="1" dirty="0">
                <a:latin typeface="SutonnyAMJ" pitchFamily="2" charset="0"/>
                <a:cs typeface="SutonnyAMJ" pitchFamily="2" charset="0"/>
              </a:rPr>
              <a:t>(34)</a:t>
            </a:r>
            <a:r>
              <a:rPr lang="en-US" sz="3200" b="1" baseline="-25000" dirty="0">
                <a:latin typeface="SutonnyAMJ" pitchFamily="2" charset="0"/>
                <a:cs typeface="SutonnyAMJ" pitchFamily="2" charset="0"/>
              </a:rPr>
              <a:t>10  </a:t>
            </a:r>
            <a:r>
              <a:rPr lang="bn-BD" sz="3200" b="1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BD" sz="3200" b="1" dirty="0" smtClean="0">
                <a:latin typeface="SutonnyAMJ" pitchFamily="2" charset="0"/>
                <a:cs typeface="SutonnyAMJ" pitchFamily="2" charset="0"/>
              </a:rPr>
              <a:t>সংখ্যাকে </a:t>
            </a:r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b="1" dirty="0" err="1" smtClean="0">
                <a:latin typeface="SutonnyAMJ" pitchFamily="2" charset="0"/>
                <a:cs typeface="SutonnyAMJ" pitchFamily="2" charset="0"/>
              </a:rPr>
              <a:t>বাইনারিতে</a:t>
            </a:r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b="1" dirty="0" err="1" smtClean="0">
                <a:latin typeface="SutonnyAMJ" pitchFamily="2" charset="0"/>
                <a:cs typeface="SutonnyAMJ" pitchFamily="2" charset="0"/>
              </a:rPr>
              <a:t>প্রকাশ</a:t>
            </a:r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b="1" dirty="0" err="1" smtClean="0">
                <a:latin typeface="SutonnyAMJ" pitchFamily="2" charset="0"/>
                <a:cs typeface="SutonnyAMJ" pitchFamily="2" charset="0"/>
              </a:rPr>
              <a:t>কর</a:t>
            </a:r>
            <a:r>
              <a:rPr lang="en-US" sz="3200" b="1" dirty="0" smtClean="0">
                <a:latin typeface="SutonnyAMJ" pitchFamily="2" charset="0"/>
                <a:cs typeface="SutonnyAMJ" pitchFamily="2" charset="0"/>
              </a:rPr>
              <a:t> ।</a:t>
            </a:r>
            <a:endParaRPr lang="en-US" dirty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dirty="0">
              <a:latin typeface="SutonnyAMJ" pitchFamily="2" charset="0"/>
              <a:cs typeface="SutonnyAMJ" pitchFamily="2" charset="0"/>
            </a:endParaRPr>
          </a:p>
          <a:p>
            <a:pPr marL="0" indent="0">
              <a:buNone/>
            </a:pPr>
            <a:endParaRPr lang="en-US" dirty="0">
              <a:latin typeface="SutonnyAMJ" pitchFamily="2" charset="0"/>
              <a:cs typeface="SutonnyAMJ" pitchFamily="2" charset="0"/>
            </a:endParaRPr>
          </a:p>
        </p:txBody>
      </p:sp>
      <p:graphicFrame>
        <p:nvGraphicFramePr>
          <p:cNvPr id="1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384767"/>
              </p:ext>
            </p:extLst>
          </p:nvPr>
        </p:nvGraphicFramePr>
        <p:xfrm>
          <a:off x="3254188" y="2576597"/>
          <a:ext cx="2111193" cy="3413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7187"/>
                <a:gridCol w="1634006"/>
              </a:tblGrid>
              <a:tr h="0">
                <a:tc rowSpan="7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 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</a:t>
                      </a:r>
                      <a:r>
                        <a:rPr lang="en-US" sz="32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0  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8 -  </a:t>
                      </a:r>
                      <a:r>
                        <a:rPr lang="en-US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4 -  </a:t>
                      </a:r>
                      <a:r>
                        <a:rPr lang="en-US" sz="32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2 -  </a:t>
                      </a:r>
                      <a:r>
                        <a:rPr lang="en-US" sz="32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1 -  </a:t>
                      </a:r>
                      <a:r>
                        <a:rPr lang="en-US" sz="32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34640" algn="ctr"/>
                        </a:tabLs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0 -  </a:t>
                      </a:r>
                      <a:r>
                        <a:rPr lang="en-US" sz="32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5688106" y="3200400"/>
            <a:ext cx="0" cy="26625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47345" y="739302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tarikcec@gmail.com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8728" y="626962"/>
            <a:ext cx="27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ইমেইল</a:t>
            </a:r>
            <a:r>
              <a:rPr lang="en-US" dirty="0">
                <a:solidFill>
                  <a:schemeClr val="accent2"/>
                </a:solidFill>
              </a:rPr>
              <a:t>- tarikcec@gmail.com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7233" y="4997885"/>
            <a:ext cx="465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অতএব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(34)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=(100010)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3200" dirty="0" smtClean="0"/>
              <a:t>     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46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904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682" y="175364"/>
            <a:ext cx="1210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(100010)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সংখ্যাকে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বাইনারি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সংখ্যায়</a:t>
            </a:r>
            <a:r>
              <a:rPr lang="en-US" sz="3600" dirty="0" smtClean="0"/>
              <a:t>  </a:t>
            </a:r>
            <a:r>
              <a:rPr lang="en-US" sz="3600" dirty="0" err="1" smtClean="0"/>
              <a:t>রূপান্তর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9978" y="1254688"/>
            <a:ext cx="990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(100010)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=1x2</a:t>
            </a:r>
            <a:r>
              <a:rPr lang="en-US" sz="3600" baseline="30000" dirty="0" smtClean="0"/>
              <a:t>5</a:t>
            </a:r>
            <a:r>
              <a:rPr lang="en-US" sz="3600" dirty="0" smtClean="0"/>
              <a:t>+0x2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+0x2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+0x2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+1x2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+0x2</a:t>
            </a:r>
            <a:r>
              <a:rPr lang="en-US" sz="3600" baseline="30000" dirty="0" smtClean="0"/>
              <a:t>0</a:t>
            </a:r>
          </a:p>
          <a:p>
            <a:endParaRPr lang="en-US" baseline="30000" dirty="0" smtClean="0"/>
          </a:p>
          <a:p>
            <a:r>
              <a:rPr lang="en-US" sz="3600" dirty="0" smtClean="0"/>
              <a:t>=1x2x2x2x2x2+0x2x2x2x2+0x2x2x2+0x2x2+1x2+0x1</a:t>
            </a:r>
          </a:p>
          <a:p>
            <a:r>
              <a:rPr lang="en-US" sz="3600" dirty="0" smtClean="0"/>
              <a:t>=1X32+0X16+0x8+0x4+1x2+0x1</a:t>
            </a:r>
          </a:p>
          <a:p>
            <a:r>
              <a:rPr lang="en-US" sz="3600" dirty="0" smtClean="0"/>
              <a:t>=32+0+0+0+2+0</a:t>
            </a:r>
          </a:p>
          <a:p>
            <a:r>
              <a:rPr lang="en-US" sz="3600" dirty="0" smtClean="0"/>
              <a:t>=34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44417" y="2259857"/>
            <a:ext cx="271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কোন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সংখ্যার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পাওয়ার</a:t>
            </a:r>
            <a:r>
              <a:rPr lang="en-US" sz="2000" b="1" dirty="0" smtClean="0">
                <a:solidFill>
                  <a:srgbClr val="FF0000"/>
                </a:solidFill>
              </a:rPr>
              <a:t>( 0)=1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06" y="5085567"/>
            <a:ext cx="440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(100010)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=(34)</a:t>
            </a:r>
            <a:r>
              <a:rPr lang="en-US" sz="3600" baseline="-25000" dirty="0" smtClean="0"/>
              <a:t>10</a:t>
            </a:r>
            <a:endParaRPr lang="en-US" sz="3600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9344417" y="6545572"/>
            <a:ext cx="27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ইমেইল</a:t>
            </a:r>
            <a:r>
              <a:rPr lang="en-US" dirty="0">
                <a:solidFill>
                  <a:schemeClr val="accent1"/>
                </a:solidFill>
              </a:rPr>
              <a:t>- 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12463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69" y="586154"/>
            <a:ext cx="1100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বাইনারি সংখ্যাকে দশমিক সংখ্যায় র</a:t>
            </a:r>
            <a:r>
              <a:rPr lang="en-US" sz="3200" b="1" dirty="0"/>
              <a:t>ূ</a:t>
            </a:r>
            <a:r>
              <a:rPr lang="bn-BD" sz="3200" b="1" dirty="0" smtClean="0"/>
              <a:t>পান্তর: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908" y="1254366"/>
            <a:ext cx="11007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 startAt="101"/>
            </a:pPr>
            <a:r>
              <a:rPr lang="en-US" sz="2800" baseline="-25000" dirty="0" smtClean="0"/>
              <a:t>2 </a:t>
            </a:r>
            <a:r>
              <a:rPr lang="bn-BD" sz="2800" dirty="0" smtClean="0"/>
              <a:t>বাইনারি সংখ্যাকে দশমিক সংখ্যায় র</a:t>
            </a:r>
            <a:r>
              <a:rPr lang="en-US" sz="2800" dirty="0"/>
              <a:t>ূ</a:t>
            </a:r>
            <a:r>
              <a:rPr lang="bn-BD" sz="2800" dirty="0" smtClean="0"/>
              <a:t>পান্তর</a:t>
            </a:r>
            <a:endParaRPr lang="bn-BD" sz="2800" dirty="0"/>
          </a:p>
          <a:p>
            <a:r>
              <a:rPr lang="en-US" sz="2800" dirty="0" smtClean="0"/>
              <a:t>(101)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=1X2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+0X2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+1X2</a:t>
            </a:r>
            <a:r>
              <a:rPr lang="en-US" sz="2800" baseline="30000" dirty="0" smtClean="0"/>
              <a:t>0    </a:t>
            </a:r>
          </a:p>
          <a:p>
            <a:r>
              <a:rPr lang="en-US" sz="2800" dirty="0" smtClean="0"/>
              <a:t>=1x4+0X2+1X1             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bn-BD" sz="2000" b="1" dirty="0">
                <a:solidFill>
                  <a:srgbClr val="FF0000"/>
                </a:solidFill>
              </a:rPr>
              <a:t>কোন সংখ্যার পাওয়ার শূন্য=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=4+0+1</a:t>
            </a:r>
          </a:p>
          <a:p>
            <a:r>
              <a:rPr lang="en-US" sz="2800" dirty="0" smtClean="0"/>
              <a:t>=(5)</a:t>
            </a:r>
            <a:r>
              <a:rPr lang="en-US" sz="2800" baseline="-25000" dirty="0" smtClean="0"/>
              <a:t>10</a:t>
            </a:r>
          </a:p>
          <a:p>
            <a:r>
              <a:rPr lang="en-US" sz="2800" dirty="0" smtClean="0"/>
              <a:t>(101)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=(5)</a:t>
            </a:r>
            <a:r>
              <a:rPr lang="en-US" sz="2800" baseline="-25000" dirty="0" smtClean="0"/>
              <a:t>10</a:t>
            </a:r>
          </a:p>
          <a:p>
            <a:endParaRPr lang="en-US" baseline="-25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42334" y="6488668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tarikcec@gmail.com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9221" y="6487483"/>
            <a:ext cx="27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ইমেইল</a:t>
            </a:r>
            <a:r>
              <a:rPr lang="en-US" dirty="0">
                <a:solidFill>
                  <a:schemeClr val="accent1"/>
                </a:solidFill>
              </a:rPr>
              <a:t>- tarikcec@gmail.com</a:t>
            </a:r>
          </a:p>
        </p:txBody>
      </p:sp>
    </p:spTree>
    <p:extLst>
      <p:ext uri="{BB962C8B-B14F-4D97-AF65-F5344CB8AC3E}">
        <p14:creationId xmlns:p14="http://schemas.microsoft.com/office/powerpoint/2010/main" val="11607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0777" y="1096044"/>
            <a:ext cx="310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tarikcec@gmail.com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7569" y="586154"/>
            <a:ext cx="1100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বাইনারি </a:t>
            </a:r>
            <a:r>
              <a:rPr lang="en-US" sz="3200" dirty="0" smtClean="0"/>
              <a:t>(10010) </a:t>
            </a:r>
            <a:r>
              <a:rPr lang="en-US" sz="3200" baseline="-25000" dirty="0" smtClean="0"/>
              <a:t>2</a:t>
            </a:r>
            <a:r>
              <a:rPr lang="bn-BD" sz="3200" dirty="0" smtClean="0"/>
              <a:t>সংখ্যাকে দশমিক সংখ্যায় র</a:t>
            </a:r>
            <a:r>
              <a:rPr lang="en-US" sz="3200" dirty="0"/>
              <a:t>ূ</a:t>
            </a:r>
            <a:r>
              <a:rPr lang="bn-BD" sz="3200" dirty="0" smtClean="0"/>
              <a:t>পান্তর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7907" y="1465376"/>
            <a:ext cx="11007969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(10010) </a:t>
            </a:r>
            <a:r>
              <a:rPr lang="en-US" sz="3200" baseline="-25000" dirty="0" smtClean="0"/>
              <a:t>2</a:t>
            </a:r>
            <a:r>
              <a:rPr lang="bn-BD" sz="3200" dirty="0" smtClean="0"/>
              <a:t>সংখ্যাকে দশমিক সংখ্যায় র</a:t>
            </a:r>
            <a:r>
              <a:rPr lang="en-US" sz="3200" dirty="0"/>
              <a:t>ূ</a:t>
            </a:r>
            <a:r>
              <a:rPr lang="bn-BD" sz="3200" dirty="0" smtClean="0"/>
              <a:t>পান্তর প্রক্রিয়া</a:t>
            </a:r>
            <a:endParaRPr lang="en-US" sz="3200" dirty="0" smtClean="0"/>
          </a:p>
          <a:p>
            <a:r>
              <a:rPr lang="en-US" sz="3200" dirty="0" smtClean="0"/>
              <a:t>=1X2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+0X2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+0X2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+1X2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+0X2</a:t>
            </a:r>
            <a:r>
              <a:rPr lang="en-US" sz="3200" baseline="30000" dirty="0" smtClean="0"/>
              <a:t>0</a:t>
            </a:r>
          </a:p>
          <a:p>
            <a:r>
              <a:rPr lang="en-US" sz="3200" dirty="0" smtClean="0"/>
              <a:t>=1x16+0x8+0x4+1x2+0x1   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bn-BD" sz="2000" b="1" dirty="0">
                <a:solidFill>
                  <a:srgbClr val="FF0000"/>
                </a:solidFill>
              </a:rPr>
              <a:t>কোন সংখ্যার পাওয়ার </a:t>
            </a:r>
            <a:r>
              <a:rPr lang="bn-BD" sz="2000" b="1" dirty="0" smtClean="0">
                <a:solidFill>
                  <a:srgbClr val="FF0000"/>
                </a:solidFill>
              </a:rPr>
              <a:t>শূন্য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</a:rPr>
              <a:t> 1 )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=16+0+0+2+0</a:t>
            </a:r>
          </a:p>
          <a:p>
            <a:r>
              <a:rPr lang="en-US" sz="3200" dirty="0" smtClean="0"/>
              <a:t>=(18)</a:t>
            </a:r>
            <a:r>
              <a:rPr lang="en-US" sz="3200" baseline="-25000" dirty="0" smtClean="0"/>
              <a:t>10</a:t>
            </a:r>
            <a:endParaRPr lang="bn-BD" sz="3200" baseline="-25000" dirty="0" smtClean="0"/>
          </a:p>
          <a:p>
            <a:endParaRPr lang="en-US" sz="3200" baseline="-25000" dirty="0" smtClean="0"/>
          </a:p>
          <a:p>
            <a:r>
              <a:rPr lang="bn-BD" sz="3200" dirty="0" smtClean="0"/>
              <a:t>অতএব,</a:t>
            </a:r>
            <a:endParaRPr lang="en-US" sz="3200" dirty="0" smtClean="0"/>
          </a:p>
          <a:p>
            <a:r>
              <a:rPr lang="en-US" sz="3200" dirty="0"/>
              <a:t>(</a:t>
            </a:r>
            <a:r>
              <a:rPr lang="en-US" sz="3200" dirty="0" smtClean="0"/>
              <a:t>10010</a:t>
            </a:r>
            <a:r>
              <a:rPr lang="en-US" sz="3200" dirty="0"/>
              <a:t>) 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=(34)</a:t>
            </a:r>
            <a:r>
              <a:rPr lang="en-US" sz="3200" baseline="-25000" dirty="0" smtClean="0"/>
              <a:t>10</a:t>
            </a:r>
            <a:endParaRPr lang="en-US" sz="3200" baseline="-25000" dirty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395</Words>
  <Application>Microsoft Office PowerPoint</Application>
  <PresentationFormat>Widescreen</PresentationFormat>
  <Paragraphs>117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Aero</vt:lpstr>
      <vt:lpstr>Aharoni</vt:lpstr>
      <vt:lpstr>Arial</vt:lpstr>
      <vt:lpstr>Calibri</vt:lpstr>
      <vt:lpstr>Calibri Light</vt:lpstr>
      <vt:lpstr>Kalpurush</vt:lpstr>
      <vt:lpstr>SutonnyAMJ</vt:lpstr>
      <vt:lpstr>SutonnyMJ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দশমিক  সংখ্যাকে  বাইনারিতে রূপান্তর:-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মুল্যায়ণ</vt:lpstr>
      <vt:lpstr>PowerPoint Presentation</vt:lpstr>
      <vt:lpstr>PowerPoint Presentation</vt:lpstr>
    </vt:vector>
  </TitlesOfParts>
  <Company>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MD TARIKUL ISLAM</cp:lastModifiedBy>
  <cp:revision>115</cp:revision>
  <dcterms:created xsi:type="dcterms:W3CDTF">2016-07-18T11:57:56Z</dcterms:created>
  <dcterms:modified xsi:type="dcterms:W3CDTF">2021-08-17T09:24:02Z</dcterms:modified>
</cp:coreProperties>
</file>