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6"/>
  </p:notesMasterIdLst>
  <p:sldIdLst>
    <p:sldId id="288" r:id="rId3"/>
    <p:sldId id="282" r:id="rId4"/>
    <p:sldId id="286" r:id="rId5"/>
    <p:sldId id="289" r:id="rId6"/>
    <p:sldId id="287" r:id="rId7"/>
    <p:sldId id="259" r:id="rId8"/>
    <p:sldId id="290" r:id="rId9"/>
    <p:sldId id="262" r:id="rId10"/>
    <p:sldId id="291" r:id="rId11"/>
    <p:sldId id="292" r:id="rId12"/>
    <p:sldId id="284" r:id="rId13"/>
    <p:sldId id="263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54660-12EB-48BA-9CD2-0ACDDE63AFF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E11C-1612-4F46-95A5-2A80F37DC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3E11C-1612-4F46-95A5-2A80F37DC1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5E18-7594-4D58-8CE6-F2705E166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6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54CB-4D30-4FB7-BCF3-C1A058A252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9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1163-D459-4936-BA0C-973A00A8F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1D49-E05F-4B56-802D-A7BD041A86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1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9DC4-E15B-45A7-A65E-F6605EC33D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0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8ED0-52A2-4228-A167-C68CD07D73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28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CEF7-AC9B-4CFA-8F6D-29E125619D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1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2B5-359D-4F4A-BEAE-7D8CE0A2C4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9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0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1BEA-5190-41A9-84A7-131C16B244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79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7D91-3AB6-4989-AE0E-4B29AA4752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3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B492-9E20-4AE3-836D-A5327DF54A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97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D060-3C22-4618-A9D7-18416B5853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1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5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5E81-44D7-4E09-8EEC-5190B6D79E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0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92" y="88900"/>
            <a:ext cx="1210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SUNDARBAN MOHILA COLLEGE </a:t>
            </a:r>
            <a:endParaRPr lang="en-US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Video_count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069" t="4918" r="12529"/>
          <a:stretch/>
        </p:blipFill>
        <p:spPr>
          <a:xfrm>
            <a:off x="46893" y="796787"/>
            <a:ext cx="12109938" cy="51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34" y="0"/>
            <a:ext cx="1198740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7551" y="526093"/>
            <a:ext cx="8455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একক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r>
              <a:rPr lang="en-US" sz="6600" dirty="0" smtClean="0"/>
              <a:t>: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25678" y="2031301"/>
            <a:ext cx="11411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(77)</a:t>
            </a:r>
            <a:r>
              <a:rPr lang="en-US" sz="6600" baseline="-25000" dirty="0" smtClean="0"/>
              <a:t>10</a:t>
            </a:r>
            <a:r>
              <a:rPr lang="en-US" sz="6600" dirty="0" smtClean="0"/>
              <a:t> </a:t>
            </a:r>
            <a:r>
              <a:rPr lang="en-US" sz="6600" dirty="0" err="1" smtClean="0"/>
              <a:t>সংখ্যাকে</a:t>
            </a:r>
            <a:r>
              <a:rPr lang="en-US" sz="6600" dirty="0" smtClean="0"/>
              <a:t> </a:t>
            </a:r>
            <a:r>
              <a:rPr lang="en-US" sz="6600" dirty="0" err="1" smtClean="0"/>
              <a:t>অক্টাল</a:t>
            </a:r>
            <a:r>
              <a:rPr lang="en-US" sz="6600" dirty="0" smtClean="0"/>
              <a:t> </a:t>
            </a:r>
            <a:r>
              <a:rPr lang="en-US" sz="6600" dirty="0" err="1" smtClean="0"/>
              <a:t>সংখ্যায়</a:t>
            </a:r>
            <a:r>
              <a:rPr lang="en-US" sz="6600" dirty="0" smtClean="0"/>
              <a:t> </a:t>
            </a:r>
            <a:r>
              <a:rPr lang="en-US" sz="6600" dirty="0" err="1" smtClean="0"/>
              <a:t>রূপান্তর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কর</a:t>
            </a:r>
            <a:endParaRPr lang="en-US" sz="6600" dirty="0" smtClean="0"/>
          </a:p>
          <a:p>
            <a:r>
              <a:rPr lang="en-US" sz="6600" dirty="0" err="1" smtClean="0"/>
              <a:t>প্রাপ্ত</a:t>
            </a:r>
            <a:r>
              <a:rPr lang="en-US" sz="6600" dirty="0" smtClean="0"/>
              <a:t> </a:t>
            </a:r>
            <a:r>
              <a:rPr lang="en-US" sz="6600" dirty="0" err="1" smtClean="0"/>
              <a:t>ফলাফলকে</a:t>
            </a:r>
            <a:r>
              <a:rPr lang="en-US" sz="6600" dirty="0" smtClean="0"/>
              <a:t> </a:t>
            </a:r>
            <a:r>
              <a:rPr lang="en-US" sz="6600" dirty="0" err="1" smtClean="0"/>
              <a:t>দশমিক</a:t>
            </a:r>
            <a:r>
              <a:rPr lang="en-US" sz="6600" dirty="0" smtClean="0"/>
              <a:t> </a:t>
            </a:r>
            <a:r>
              <a:rPr lang="en-US" sz="6600" dirty="0" err="1" smtClean="0"/>
              <a:t>সংখ্যায়</a:t>
            </a:r>
            <a:r>
              <a:rPr lang="en-US" sz="6600" dirty="0" smtClean="0"/>
              <a:t> </a:t>
            </a:r>
            <a:r>
              <a:rPr lang="en-US" sz="6600" dirty="0" err="1" smtClean="0"/>
              <a:t>রূপান্তর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কর</a:t>
            </a:r>
            <a:r>
              <a:rPr lang="en-US" sz="6600" dirty="0" smtClean="0"/>
              <a:t>।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751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মুল্যায়ণ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১. </a:t>
            </a:r>
            <a:r>
              <a:rPr lang="en-US" sz="3200" b="1" dirty="0" err="1" smtClean="0"/>
              <a:t>দশমিক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থেকে</a:t>
            </a:r>
            <a:r>
              <a:rPr lang="en-US" sz="3200" b="1" dirty="0" smtClean="0"/>
              <a:t> </a:t>
            </a:r>
            <a:r>
              <a:rPr lang="bn-BD" sz="3200" b="1" dirty="0" smtClean="0"/>
              <a:t>অক্টাল সংখ্যায়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রূপান্তর</a:t>
            </a:r>
            <a:r>
              <a:rPr lang="bn-BD" sz="3200" b="1" dirty="0" smtClean="0"/>
              <a:t>.</a:t>
            </a:r>
            <a:endParaRPr lang="en-US" sz="32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২</a:t>
            </a:r>
            <a:r>
              <a:rPr lang="en-US" sz="3200" b="1" dirty="0"/>
              <a:t>.</a:t>
            </a:r>
            <a:r>
              <a:rPr lang="en-US" sz="3200" b="1" dirty="0" smtClean="0"/>
              <a:t>অক্টাল</a:t>
            </a:r>
            <a:r>
              <a:rPr lang="bn-BD" sz="3200" b="1" dirty="0" smtClean="0"/>
              <a:t> সংখ্যাকে দশমিক সংখ্যায় রূপান্তর.</a:t>
            </a: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r>
              <a:rPr lang="bn-BD" sz="3200" b="1" dirty="0" smtClean="0"/>
              <a:t>.</a:t>
            </a:r>
            <a:endParaRPr lang="en-US" sz="32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</a:t>
            </a: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907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141"/>
            <a:ext cx="10515600" cy="54508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 err="1" smtClean="0">
                <a:effectLst/>
                <a:latin typeface="SutonnyMJ" pitchFamily="2" charset="0"/>
                <a:ea typeface="Times New Roman" panose="02020603050405020304" pitchFamily="18" charset="0"/>
              </a:rPr>
              <a:t>evoxi</a:t>
            </a:r>
            <a:r>
              <a:rPr lang="en-US" sz="4800" b="1" u="sng" dirty="0" smtClean="0">
                <a:effectLst/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effectLst/>
                <a:latin typeface="SutonnyMJ" pitchFamily="2" charset="0"/>
                <a:ea typeface="Times New Roman" panose="02020603050405020304" pitchFamily="18" charset="0"/>
              </a:rPr>
              <a:t>KvR</a:t>
            </a:r>
            <a:endParaRPr lang="en-US" sz="4800" b="1" u="sng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bn-BD" sz="3200" b="1" dirty="0" smtClean="0">
                <a:effectLst/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bn-BD" sz="3200" b="1" dirty="0">
                <a:solidFill>
                  <a:sysClr val="windowText" lastClr="000000"/>
                </a:solidFill>
              </a:rPr>
              <a:t>দশমিক সংখ্যা থেকে অক্টাল এবং অক্টাল থেকে দশমিকে </a:t>
            </a:r>
            <a:r>
              <a:rPr lang="bn-BD" sz="3200" b="1" dirty="0" smtClean="0">
                <a:solidFill>
                  <a:sysClr val="windowText" lastClr="000000"/>
                </a:solidFill>
              </a:rPr>
              <a:t>রূপান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্তর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অনুশীলন</a:t>
            </a:r>
            <a:endParaRPr lang="en-US" sz="3200" b="1" dirty="0" smtClean="0">
              <a:solidFill>
                <a:sysClr val="windowText" lastClr="000000"/>
              </a:solidFill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ysClr val="windowText" lastClr="000000"/>
                </a:solidFill>
              </a:rPr>
              <a:t> 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করবে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!</a:t>
            </a:r>
            <a:endParaRPr lang="en-US" sz="3200" b="1" dirty="0">
              <a:solidFill>
                <a:sysClr val="windowText" lastClr="000000"/>
              </a:solidFill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</a:rPr>
              <a:t>	</a:t>
            </a:r>
            <a:endParaRPr lang="en-US" sz="4000" b="1" dirty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046" y="1322932"/>
            <a:ext cx="2458291" cy="12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2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572" y="2792844"/>
            <a:ext cx="6619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82" y="1"/>
            <a:ext cx="1210431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259" y="1"/>
            <a:ext cx="628874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72535" y="1131541"/>
            <a:ext cx="4910204" cy="9233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prstClr val="white"/>
                </a:solidFill>
              </a:rPr>
              <a:t>সবাইকে</a:t>
            </a:r>
            <a:r>
              <a:rPr lang="en-US" sz="5400" b="1" dirty="0" smtClean="0">
                <a:solidFill>
                  <a:prstClr val="white"/>
                </a:solidFill>
              </a:rPr>
              <a:t>  </a:t>
            </a:r>
            <a:r>
              <a:rPr lang="en-US" sz="5400" b="1" dirty="0" err="1" smtClean="0">
                <a:solidFill>
                  <a:prstClr val="white"/>
                </a:solidFill>
              </a:rPr>
              <a:t>ধন্যবাদ</a:t>
            </a:r>
            <a:r>
              <a:rPr lang="en-US" sz="5400" b="1" dirty="0" smtClean="0">
                <a:solidFill>
                  <a:prstClr val="white"/>
                </a:solidFill>
              </a:rPr>
              <a:t> </a:t>
            </a:r>
            <a:endParaRPr lang="en-US" sz="5400" b="1" dirty="0">
              <a:solidFill>
                <a:prstClr val="white"/>
              </a:solidFill>
            </a:endParaRPr>
          </a:p>
        </p:txBody>
      </p:sp>
      <p:sp>
        <p:nvSpPr>
          <p:cNvPr id="9" name="Oval 3"/>
          <p:cNvSpPr/>
          <p:nvPr/>
        </p:nvSpPr>
        <p:spPr>
          <a:xfrm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4"/>
          <p:cNvSpPr/>
          <p:nvPr/>
        </p:nvSpPr>
        <p:spPr>
          <a:xfrm rot="3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5"/>
          <p:cNvSpPr/>
          <p:nvPr/>
        </p:nvSpPr>
        <p:spPr>
          <a:xfrm rot="6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6"/>
          <p:cNvSpPr/>
          <p:nvPr/>
        </p:nvSpPr>
        <p:spPr>
          <a:xfrm rot="9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7"/>
          <p:cNvSpPr/>
          <p:nvPr/>
        </p:nvSpPr>
        <p:spPr>
          <a:xfrm rot="12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8"/>
          <p:cNvSpPr/>
          <p:nvPr/>
        </p:nvSpPr>
        <p:spPr>
          <a:xfrm rot="15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9"/>
          <p:cNvSpPr/>
          <p:nvPr/>
        </p:nvSpPr>
        <p:spPr>
          <a:xfrm rot="18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 rot="21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1"/>
          <p:cNvSpPr/>
          <p:nvPr/>
        </p:nvSpPr>
        <p:spPr>
          <a:xfrm rot="24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2"/>
          <p:cNvSpPr/>
          <p:nvPr/>
        </p:nvSpPr>
        <p:spPr>
          <a:xfrm rot="27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3"/>
          <p:cNvSpPr/>
          <p:nvPr/>
        </p:nvSpPr>
        <p:spPr>
          <a:xfrm rot="30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4"/>
          <p:cNvSpPr/>
          <p:nvPr/>
        </p:nvSpPr>
        <p:spPr>
          <a:xfrm rot="33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5"/>
          <p:cNvSpPr/>
          <p:nvPr/>
        </p:nvSpPr>
        <p:spPr>
          <a:xfrm rot="36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6"/>
          <p:cNvSpPr/>
          <p:nvPr/>
        </p:nvSpPr>
        <p:spPr>
          <a:xfrm rot="39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17"/>
          <p:cNvSpPr/>
          <p:nvPr/>
        </p:nvSpPr>
        <p:spPr>
          <a:xfrm rot="42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8"/>
          <p:cNvSpPr/>
          <p:nvPr/>
        </p:nvSpPr>
        <p:spPr>
          <a:xfrm rot="45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9"/>
          <p:cNvSpPr/>
          <p:nvPr/>
        </p:nvSpPr>
        <p:spPr>
          <a:xfrm rot="48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0"/>
          <p:cNvSpPr/>
          <p:nvPr/>
        </p:nvSpPr>
        <p:spPr>
          <a:xfrm rot="51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1"/>
          <p:cNvSpPr/>
          <p:nvPr/>
        </p:nvSpPr>
        <p:spPr>
          <a:xfrm rot="54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2"/>
          <p:cNvSpPr/>
          <p:nvPr/>
        </p:nvSpPr>
        <p:spPr>
          <a:xfrm rot="57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3"/>
          <p:cNvSpPr/>
          <p:nvPr/>
        </p:nvSpPr>
        <p:spPr>
          <a:xfrm rot="60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4"/>
          <p:cNvSpPr/>
          <p:nvPr/>
        </p:nvSpPr>
        <p:spPr>
          <a:xfrm rot="63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5"/>
          <p:cNvSpPr/>
          <p:nvPr/>
        </p:nvSpPr>
        <p:spPr>
          <a:xfrm rot="66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26"/>
          <p:cNvSpPr/>
          <p:nvPr/>
        </p:nvSpPr>
        <p:spPr>
          <a:xfrm rot="69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27"/>
          <p:cNvSpPr/>
          <p:nvPr/>
        </p:nvSpPr>
        <p:spPr>
          <a:xfrm rot="72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28"/>
          <p:cNvSpPr/>
          <p:nvPr/>
        </p:nvSpPr>
        <p:spPr>
          <a:xfrm rot="75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29"/>
          <p:cNvSpPr/>
          <p:nvPr/>
        </p:nvSpPr>
        <p:spPr>
          <a:xfrm rot="78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0"/>
          <p:cNvSpPr/>
          <p:nvPr/>
        </p:nvSpPr>
        <p:spPr>
          <a:xfrm rot="81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1"/>
          <p:cNvSpPr/>
          <p:nvPr/>
        </p:nvSpPr>
        <p:spPr>
          <a:xfrm rot="84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2"/>
          <p:cNvSpPr/>
          <p:nvPr/>
        </p:nvSpPr>
        <p:spPr>
          <a:xfrm rot="87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3"/>
          <p:cNvSpPr/>
          <p:nvPr/>
        </p:nvSpPr>
        <p:spPr>
          <a:xfrm rot="90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4"/>
          <p:cNvSpPr/>
          <p:nvPr/>
        </p:nvSpPr>
        <p:spPr>
          <a:xfrm rot="93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35"/>
          <p:cNvSpPr/>
          <p:nvPr/>
        </p:nvSpPr>
        <p:spPr>
          <a:xfrm rot="96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36"/>
          <p:cNvSpPr/>
          <p:nvPr/>
        </p:nvSpPr>
        <p:spPr>
          <a:xfrm rot="99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7"/>
          <p:cNvSpPr/>
          <p:nvPr/>
        </p:nvSpPr>
        <p:spPr>
          <a:xfrm rot="102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38"/>
          <p:cNvSpPr/>
          <p:nvPr/>
        </p:nvSpPr>
        <p:spPr>
          <a:xfrm rot="105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39"/>
          <p:cNvSpPr/>
          <p:nvPr/>
        </p:nvSpPr>
        <p:spPr>
          <a:xfrm rot="108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0"/>
          <p:cNvSpPr/>
          <p:nvPr/>
        </p:nvSpPr>
        <p:spPr>
          <a:xfrm rot="111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1"/>
          <p:cNvSpPr/>
          <p:nvPr/>
        </p:nvSpPr>
        <p:spPr>
          <a:xfrm rot="114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2"/>
          <p:cNvSpPr/>
          <p:nvPr/>
        </p:nvSpPr>
        <p:spPr>
          <a:xfrm rot="117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3"/>
          <p:cNvSpPr/>
          <p:nvPr/>
        </p:nvSpPr>
        <p:spPr>
          <a:xfrm rot="120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4"/>
          <p:cNvSpPr/>
          <p:nvPr/>
        </p:nvSpPr>
        <p:spPr>
          <a:xfrm rot="123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45"/>
          <p:cNvSpPr/>
          <p:nvPr/>
        </p:nvSpPr>
        <p:spPr>
          <a:xfrm rot="126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46"/>
          <p:cNvSpPr/>
          <p:nvPr/>
        </p:nvSpPr>
        <p:spPr>
          <a:xfrm rot="129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47"/>
          <p:cNvSpPr/>
          <p:nvPr/>
        </p:nvSpPr>
        <p:spPr>
          <a:xfrm rot="132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48"/>
          <p:cNvSpPr/>
          <p:nvPr/>
        </p:nvSpPr>
        <p:spPr>
          <a:xfrm rot="135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49"/>
          <p:cNvSpPr/>
          <p:nvPr/>
        </p:nvSpPr>
        <p:spPr>
          <a:xfrm rot="138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0"/>
          <p:cNvSpPr/>
          <p:nvPr/>
        </p:nvSpPr>
        <p:spPr>
          <a:xfrm rot="141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1"/>
          <p:cNvSpPr/>
          <p:nvPr/>
        </p:nvSpPr>
        <p:spPr>
          <a:xfrm rot="144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2"/>
          <p:cNvSpPr/>
          <p:nvPr/>
        </p:nvSpPr>
        <p:spPr>
          <a:xfrm rot="147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3"/>
          <p:cNvSpPr/>
          <p:nvPr/>
        </p:nvSpPr>
        <p:spPr>
          <a:xfrm rot="150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4"/>
          <p:cNvSpPr/>
          <p:nvPr/>
        </p:nvSpPr>
        <p:spPr>
          <a:xfrm rot="153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55"/>
          <p:cNvSpPr/>
          <p:nvPr/>
        </p:nvSpPr>
        <p:spPr>
          <a:xfrm rot="156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56"/>
          <p:cNvSpPr/>
          <p:nvPr/>
        </p:nvSpPr>
        <p:spPr>
          <a:xfrm rot="159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57"/>
          <p:cNvSpPr/>
          <p:nvPr/>
        </p:nvSpPr>
        <p:spPr>
          <a:xfrm rot="162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58"/>
          <p:cNvSpPr/>
          <p:nvPr/>
        </p:nvSpPr>
        <p:spPr>
          <a:xfrm rot="165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59"/>
          <p:cNvSpPr/>
          <p:nvPr/>
        </p:nvSpPr>
        <p:spPr>
          <a:xfrm rot="168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0"/>
          <p:cNvSpPr/>
          <p:nvPr/>
        </p:nvSpPr>
        <p:spPr>
          <a:xfrm rot="171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1"/>
          <p:cNvSpPr/>
          <p:nvPr/>
        </p:nvSpPr>
        <p:spPr>
          <a:xfrm rot="174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2"/>
          <p:cNvSpPr/>
          <p:nvPr/>
        </p:nvSpPr>
        <p:spPr>
          <a:xfrm rot="177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3"/>
          <p:cNvSpPr/>
          <p:nvPr/>
        </p:nvSpPr>
        <p:spPr>
          <a:xfrm rot="180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4"/>
          <p:cNvSpPr/>
          <p:nvPr/>
        </p:nvSpPr>
        <p:spPr>
          <a:xfrm rot="183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65"/>
          <p:cNvSpPr/>
          <p:nvPr/>
        </p:nvSpPr>
        <p:spPr>
          <a:xfrm rot="186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66"/>
          <p:cNvSpPr/>
          <p:nvPr/>
        </p:nvSpPr>
        <p:spPr>
          <a:xfrm rot="189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67"/>
          <p:cNvSpPr/>
          <p:nvPr/>
        </p:nvSpPr>
        <p:spPr>
          <a:xfrm rot="192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68"/>
          <p:cNvSpPr/>
          <p:nvPr/>
        </p:nvSpPr>
        <p:spPr>
          <a:xfrm rot="195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69"/>
          <p:cNvSpPr/>
          <p:nvPr/>
        </p:nvSpPr>
        <p:spPr>
          <a:xfrm rot="198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0"/>
          <p:cNvSpPr/>
          <p:nvPr/>
        </p:nvSpPr>
        <p:spPr>
          <a:xfrm rot="201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1"/>
          <p:cNvSpPr/>
          <p:nvPr/>
        </p:nvSpPr>
        <p:spPr>
          <a:xfrm rot="204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2"/>
          <p:cNvSpPr/>
          <p:nvPr/>
        </p:nvSpPr>
        <p:spPr>
          <a:xfrm rot="207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3"/>
          <p:cNvSpPr/>
          <p:nvPr/>
        </p:nvSpPr>
        <p:spPr>
          <a:xfrm rot="210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4"/>
          <p:cNvSpPr/>
          <p:nvPr/>
        </p:nvSpPr>
        <p:spPr>
          <a:xfrm rot="21300000"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75"/>
          <p:cNvSpPr/>
          <p:nvPr/>
        </p:nvSpPr>
        <p:spPr>
          <a:xfrm>
            <a:off x="3202258" y="2751843"/>
            <a:ext cx="450760" cy="3786388"/>
          </a:xfrm>
          <a:prstGeom prst="star12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48">
                  <a:srgbClr val="FD3434"/>
                </a:gs>
                <a:gs pos="23904">
                  <a:srgbClr val="FB7E7F"/>
                </a:gs>
                <a:gs pos="48000">
                  <a:srgbClr val="FF0000"/>
                </a:gs>
                <a:gs pos="75000">
                  <a:srgbClr val="00B0F0"/>
                </a:gs>
                <a:gs pos="99000">
                  <a:schemeClr val="accent1">
                    <a:lumMod val="30000"/>
                    <a:lumOff val="70000"/>
                    <a:alpha val="99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76"/>
          <p:cNvSpPr/>
          <p:nvPr/>
        </p:nvSpPr>
        <p:spPr>
          <a:xfrm>
            <a:off x="3205220" y="4430893"/>
            <a:ext cx="447798" cy="439524"/>
          </a:xfrm>
          <a:prstGeom prst="star12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8126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1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9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5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7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9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3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5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9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1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3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7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9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1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3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5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7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9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1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3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5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7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9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1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5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9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1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3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-1" y="63501"/>
            <a:ext cx="12192001" cy="1493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87342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Aero" pitchFamily="2" charset="0"/>
              </a:rPr>
              <a:t>        </a:t>
            </a:r>
            <a:r>
              <a:rPr lang="en-US" sz="6000" b="1" dirty="0" err="1" smtClean="0">
                <a:solidFill>
                  <a:schemeClr val="bg1"/>
                </a:solidFill>
                <a:latin typeface="Aero" pitchFamily="2" charset="0"/>
              </a:rPr>
              <a:t>সবাইকে</a:t>
            </a:r>
            <a:r>
              <a:rPr lang="en-US" sz="6000" b="1" dirty="0" smtClean="0">
                <a:solidFill>
                  <a:schemeClr val="bg1"/>
                </a:solidFill>
                <a:latin typeface="Aero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ero" pitchFamily="2" charset="0"/>
              </a:rPr>
              <a:t>ফুলেল</a:t>
            </a:r>
            <a:r>
              <a:rPr lang="en-US" sz="6000" b="1" dirty="0" smtClean="0">
                <a:solidFill>
                  <a:schemeClr val="bg1"/>
                </a:solidFill>
                <a:latin typeface="Aero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ero" pitchFamily="2" charset="0"/>
              </a:rPr>
              <a:t>শুভেচ্ছা</a:t>
            </a:r>
            <a:endParaRPr lang="en-US" sz="6000" b="1" dirty="0">
              <a:solidFill>
                <a:schemeClr val="bg1"/>
              </a:solidFill>
              <a:latin typeface="Aer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5592803" cy="520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08" y="1587500"/>
            <a:ext cx="6930192" cy="520699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5" y="3632198"/>
            <a:ext cx="3225183" cy="23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1199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শিক্ষক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পরিচিতি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697162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নাম</a:t>
            </a:r>
            <a:r>
              <a:rPr lang="en-US" sz="2400" dirty="0" smtClean="0"/>
              <a:t>: </a:t>
            </a:r>
            <a:r>
              <a:rPr lang="en-US" sz="2400" dirty="0" err="1" smtClean="0"/>
              <a:t>মো</a:t>
            </a:r>
            <a:r>
              <a:rPr lang="en-US" sz="2400" dirty="0" smtClean="0"/>
              <a:t>: </a:t>
            </a:r>
            <a:r>
              <a:rPr lang="en-US" sz="2400" dirty="0" err="1" smtClean="0"/>
              <a:t>তরিকুল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endParaRPr lang="en-US" sz="2400" dirty="0" smtClean="0"/>
          </a:p>
          <a:p>
            <a:endParaRPr lang="en-US" sz="1000" dirty="0" smtClean="0"/>
          </a:p>
          <a:p>
            <a:r>
              <a:rPr lang="en-US" sz="2400" dirty="0" err="1"/>
              <a:t>পদবী</a:t>
            </a:r>
            <a:r>
              <a:rPr lang="en-US" sz="2400" dirty="0"/>
              <a:t>:  </a:t>
            </a:r>
            <a:r>
              <a:rPr lang="en-US" sz="2400" dirty="0" err="1"/>
              <a:t>প্রভাষক</a:t>
            </a:r>
            <a:r>
              <a:rPr lang="en-US" sz="2400" dirty="0"/>
              <a:t>, </a:t>
            </a:r>
            <a:r>
              <a:rPr lang="en-US" sz="2400" dirty="0" err="1" smtClean="0"/>
              <a:t>আইসিটি</a:t>
            </a:r>
            <a:endParaRPr lang="en-US" sz="3600" dirty="0" smtClean="0"/>
          </a:p>
          <a:p>
            <a:endParaRPr lang="en-US" sz="1200" dirty="0" smtClean="0"/>
          </a:p>
          <a:p>
            <a:r>
              <a:rPr lang="en-US" sz="2400" dirty="0" err="1" smtClean="0"/>
              <a:t>প্রতিষ্ঠান</a:t>
            </a:r>
            <a:r>
              <a:rPr lang="en-US" sz="2400" dirty="0" smtClean="0"/>
              <a:t>: </a:t>
            </a:r>
            <a:r>
              <a:rPr lang="en-US" sz="2400" dirty="0" err="1" smtClean="0"/>
              <a:t>সুন্দরবন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মহিলা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কলেজ</a:t>
            </a:r>
            <a:r>
              <a:rPr lang="en-US" sz="2400" dirty="0" smtClean="0"/>
              <a:t>  </a:t>
            </a:r>
            <a:r>
              <a:rPr lang="en-US" sz="2400" dirty="0" err="1" smtClean="0"/>
              <a:t>রামপাল,বাগেরহাট</a:t>
            </a:r>
            <a:r>
              <a:rPr lang="en-US" sz="2400" dirty="0"/>
              <a:t> .</a:t>
            </a:r>
            <a:endParaRPr lang="en-US" sz="2400" dirty="0" smtClean="0"/>
          </a:p>
          <a:p>
            <a:endParaRPr lang="en-US" sz="1000" dirty="0" smtClean="0"/>
          </a:p>
          <a:p>
            <a:r>
              <a:rPr lang="en-US" sz="2000" dirty="0" err="1" smtClean="0"/>
              <a:t>মোবাইল</a:t>
            </a:r>
            <a:r>
              <a:rPr lang="en-US" sz="2000" dirty="0" smtClean="0"/>
              <a:t>: ০১৭১১৯৫৯১৫৪ </a:t>
            </a:r>
          </a:p>
          <a:p>
            <a:r>
              <a:rPr lang="en-US" sz="2000" dirty="0" err="1" smtClean="0"/>
              <a:t>ইমেইল</a:t>
            </a:r>
            <a:r>
              <a:rPr lang="en-US" sz="2000" dirty="0" smtClean="0"/>
              <a:t>- tarikcec@gmail.com</a:t>
            </a:r>
            <a:endParaRPr lang="en-US" sz="2000" dirty="0"/>
          </a:p>
        </p:txBody>
      </p:sp>
      <p:pic>
        <p:nvPicPr>
          <p:cNvPr id="8" name="Picture 2" descr="I:\TARIK\TARIK\TARIK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" y="143345"/>
            <a:ext cx="1473200" cy="1289505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95462" y="117868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b="1" dirty="0" err="1" smtClean="0"/>
              <a:t>পাঠ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পরিচিতি</a:t>
            </a:r>
            <a:endParaRPr lang="en-US" sz="3600" b="1" dirty="0"/>
          </a:p>
        </p:txBody>
      </p:sp>
      <p:sp>
        <p:nvSpPr>
          <p:cNvPr id="10" name="TextBox 8"/>
          <p:cNvSpPr txBox="1"/>
          <p:nvPr/>
        </p:nvSpPr>
        <p:spPr>
          <a:xfrm>
            <a:off x="5949949" y="1935162"/>
            <a:ext cx="57965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400" dirty="0" err="1" smtClean="0"/>
              <a:t>শ্রেণী</a:t>
            </a:r>
            <a:r>
              <a:rPr lang="en-US" sz="2400" dirty="0" smtClean="0"/>
              <a:t>: </a:t>
            </a:r>
            <a:r>
              <a:rPr lang="bn-BD" sz="2400" dirty="0" smtClean="0"/>
              <a:t>একাদশ/দ্বাদশ</a:t>
            </a:r>
            <a:r>
              <a:rPr lang="en-US" sz="2400" dirty="0" smtClean="0"/>
              <a:t>  </a:t>
            </a:r>
          </a:p>
          <a:p>
            <a:endParaRPr lang="en-US" sz="1000" dirty="0" smtClean="0"/>
          </a:p>
          <a:p>
            <a:r>
              <a:rPr lang="en-US" sz="2400" dirty="0" err="1" smtClean="0"/>
              <a:t>অধ্যায়</a:t>
            </a:r>
            <a:r>
              <a:rPr lang="en-US" sz="2400" dirty="0" smtClean="0"/>
              <a:t>: </a:t>
            </a:r>
            <a:r>
              <a:rPr lang="bn-BD" sz="2400" dirty="0" smtClean="0"/>
              <a:t>তৃতীয়</a:t>
            </a:r>
            <a:r>
              <a:rPr lang="en-US" sz="2400" dirty="0" smtClean="0"/>
              <a:t> , </a:t>
            </a:r>
            <a:r>
              <a:rPr lang="bn-BD" sz="2400" dirty="0" smtClean="0"/>
              <a:t>সংখ্যা পদ্ধতির</a:t>
            </a:r>
            <a:r>
              <a:rPr lang="en-US" sz="2400" dirty="0" smtClean="0"/>
              <a:t> </a:t>
            </a:r>
            <a:r>
              <a:rPr lang="bn-BD" sz="2400" dirty="0" smtClean="0"/>
              <a:t>রূপান্তর</a:t>
            </a:r>
          </a:p>
          <a:p>
            <a:r>
              <a:rPr lang="bn-BD" sz="2400" dirty="0" smtClean="0"/>
              <a:t>( দশমিক থেকে অক্টাল, অক্টাল থেকে দশমিক)</a:t>
            </a:r>
            <a:endParaRPr lang="en-US" sz="2400" dirty="0" smtClean="0"/>
          </a:p>
          <a:p>
            <a:r>
              <a:rPr lang="en-US" sz="2400" dirty="0" err="1" smtClean="0"/>
              <a:t>তারিখ</a:t>
            </a:r>
            <a:r>
              <a:rPr lang="en-US" sz="2400" dirty="0" smtClean="0"/>
              <a:t>: ১৭-০৮-২০২১</a:t>
            </a:r>
          </a:p>
          <a:p>
            <a:endParaRPr lang="en-US" sz="10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7958886" y="4572000"/>
            <a:ext cx="2004165" cy="2004165"/>
            <a:chOff x="7958886" y="4521896"/>
            <a:chExt cx="2004165" cy="2004165"/>
          </a:xfrm>
        </p:grpSpPr>
        <p:sp>
          <p:nvSpPr>
            <p:cNvPr id="2" name="Oval 1"/>
            <p:cNvSpPr/>
            <p:nvPr/>
          </p:nvSpPr>
          <p:spPr>
            <a:xfrm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5" name="Oval 84"/>
            <p:cNvSpPr/>
            <p:nvPr/>
          </p:nvSpPr>
          <p:spPr>
            <a:xfrm rot="4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6" name="Oval 85"/>
            <p:cNvSpPr/>
            <p:nvPr/>
          </p:nvSpPr>
          <p:spPr>
            <a:xfrm rot="8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7" name="Oval 86"/>
            <p:cNvSpPr/>
            <p:nvPr/>
          </p:nvSpPr>
          <p:spPr>
            <a:xfrm rot="12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16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9" name="Oval 88"/>
            <p:cNvSpPr/>
            <p:nvPr/>
          </p:nvSpPr>
          <p:spPr>
            <a:xfrm rot="21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0" name="Oval 89"/>
            <p:cNvSpPr/>
            <p:nvPr/>
          </p:nvSpPr>
          <p:spPr>
            <a:xfrm rot="25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1" name="Oval 90"/>
            <p:cNvSpPr/>
            <p:nvPr/>
          </p:nvSpPr>
          <p:spPr>
            <a:xfrm rot="29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2" name="Oval 91"/>
            <p:cNvSpPr/>
            <p:nvPr/>
          </p:nvSpPr>
          <p:spPr>
            <a:xfrm rot="33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3" name="Oval 92"/>
            <p:cNvSpPr/>
            <p:nvPr/>
          </p:nvSpPr>
          <p:spPr>
            <a:xfrm rot="37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42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5" name="Oval 94"/>
            <p:cNvSpPr/>
            <p:nvPr/>
          </p:nvSpPr>
          <p:spPr>
            <a:xfrm rot="46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6" name="Oval 95"/>
            <p:cNvSpPr/>
            <p:nvPr/>
          </p:nvSpPr>
          <p:spPr>
            <a:xfrm rot="50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7" name="Oval 96"/>
            <p:cNvSpPr/>
            <p:nvPr/>
          </p:nvSpPr>
          <p:spPr>
            <a:xfrm rot="54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8" name="Oval 97"/>
            <p:cNvSpPr/>
            <p:nvPr/>
          </p:nvSpPr>
          <p:spPr>
            <a:xfrm rot="58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9" name="Oval 98"/>
            <p:cNvSpPr/>
            <p:nvPr/>
          </p:nvSpPr>
          <p:spPr>
            <a:xfrm rot="63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67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 rot="71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 rot="75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rot="79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84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rot="88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 rot="92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 rot="96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rot="100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rot="105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 rot="109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rot="113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rot="117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 rot="121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rot="126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rot="130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 rot="134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 rot="138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 rot="142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 rot="147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 rot="151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 rot="155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 rot="159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 rot="163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 rot="168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 rot="172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 rot="176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 rot="180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 rot="184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 rot="189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 rot="193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 rot="197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 rot="201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 rot="205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 rot="210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 rot="214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136" name="Oval 135"/>
          <p:cNvSpPr/>
          <p:nvPr/>
        </p:nvSpPr>
        <p:spPr>
          <a:xfrm>
            <a:off x="8533771" y="5117550"/>
            <a:ext cx="892421" cy="8788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3388984" y="4611666"/>
            <a:ext cx="2004165" cy="2004165"/>
            <a:chOff x="7958886" y="4521896"/>
            <a:chExt cx="2004165" cy="2004165"/>
          </a:xfrm>
        </p:grpSpPr>
        <p:sp>
          <p:nvSpPr>
            <p:cNvPr id="138" name="Oval 1"/>
            <p:cNvSpPr/>
            <p:nvPr/>
          </p:nvSpPr>
          <p:spPr>
            <a:xfrm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9" name="Oval 84"/>
            <p:cNvSpPr/>
            <p:nvPr/>
          </p:nvSpPr>
          <p:spPr>
            <a:xfrm rot="4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0" name="Oval 85"/>
            <p:cNvSpPr/>
            <p:nvPr/>
          </p:nvSpPr>
          <p:spPr>
            <a:xfrm rot="8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1" name="Oval 86"/>
            <p:cNvSpPr/>
            <p:nvPr/>
          </p:nvSpPr>
          <p:spPr>
            <a:xfrm rot="12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2" name="Oval 87"/>
            <p:cNvSpPr/>
            <p:nvPr/>
          </p:nvSpPr>
          <p:spPr>
            <a:xfrm rot="16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3" name="Oval 88"/>
            <p:cNvSpPr/>
            <p:nvPr/>
          </p:nvSpPr>
          <p:spPr>
            <a:xfrm rot="21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4" name="Oval 89"/>
            <p:cNvSpPr/>
            <p:nvPr/>
          </p:nvSpPr>
          <p:spPr>
            <a:xfrm rot="25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5" name="Oval 90"/>
            <p:cNvSpPr/>
            <p:nvPr/>
          </p:nvSpPr>
          <p:spPr>
            <a:xfrm rot="29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6" name="Oval 91"/>
            <p:cNvSpPr/>
            <p:nvPr/>
          </p:nvSpPr>
          <p:spPr>
            <a:xfrm rot="33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7" name="Oval 92"/>
            <p:cNvSpPr/>
            <p:nvPr/>
          </p:nvSpPr>
          <p:spPr>
            <a:xfrm rot="37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8" name="Oval 93"/>
            <p:cNvSpPr/>
            <p:nvPr/>
          </p:nvSpPr>
          <p:spPr>
            <a:xfrm rot="42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9" name="Oval 94"/>
            <p:cNvSpPr/>
            <p:nvPr/>
          </p:nvSpPr>
          <p:spPr>
            <a:xfrm rot="46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0" name="Oval 95"/>
            <p:cNvSpPr/>
            <p:nvPr/>
          </p:nvSpPr>
          <p:spPr>
            <a:xfrm rot="50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1" name="Oval 96"/>
            <p:cNvSpPr/>
            <p:nvPr/>
          </p:nvSpPr>
          <p:spPr>
            <a:xfrm rot="54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2" name="Oval 97"/>
            <p:cNvSpPr/>
            <p:nvPr/>
          </p:nvSpPr>
          <p:spPr>
            <a:xfrm rot="58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3" name="Oval 98"/>
            <p:cNvSpPr/>
            <p:nvPr/>
          </p:nvSpPr>
          <p:spPr>
            <a:xfrm rot="63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4" name="Oval 99"/>
            <p:cNvSpPr/>
            <p:nvPr/>
          </p:nvSpPr>
          <p:spPr>
            <a:xfrm rot="67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5" name="Oval 100"/>
            <p:cNvSpPr/>
            <p:nvPr/>
          </p:nvSpPr>
          <p:spPr>
            <a:xfrm rot="71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6" name="Oval 101"/>
            <p:cNvSpPr/>
            <p:nvPr/>
          </p:nvSpPr>
          <p:spPr>
            <a:xfrm rot="75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7" name="Oval 102"/>
            <p:cNvSpPr/>
            <p:nvPr/>
          </p:nvSpPr>
          <p:spPr>
            <a:xfrm rot="79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8" name="Oval 103"/>
            <p:cNvSpPr/>
            <p:nvPr/>
          </p:nvSpPr>
          <p:spPr>
            <a:xfrm rot="84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9" name="Oval 104"/>
            <p:cNvSpPr/>
            <p:nvPr/>
          </p:nvSpPr>
          <p:spPr>
            <a:xfrm rot="88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0" name="Oval 105"/>
            <p:cNvSpPr/>
            <p:nvPr/>
          </p:nvSpPr>
          <p:spPr>
            <a:xfrm rot="92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1" name="Oval 106"/>
            <p:cNvSpPr/>
            <p:nvPr/>
          </p:nvSpPr>
          <p:spPr>
            <a:xfrm rot="96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2" name="Oval 107"/>
            <p:cNvSpPr/>
            <p:nvPr/>
          </p:nvSpPr>
          <p:spPr>
            <a:xfrm rot="100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3" name="Oval 108"/>
            <p:cNvSpPr/>
            <p:nvPr/>
          </p:nvSpPr>
          <p:spPr>
            <a:xfrm rot="105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4" name="Oval 109"/>
            <p:cNvSpPr/>
            <p:nvPr/>
          </p:nvSpPr>
          <p:spPr>
            <a:xfrm rot="109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5" name="Oval 110"/>
            <p:cNvSpPr/>
            <p:nvPr/>
          </p:nvSpPr>
          <p:spPr>
            <a:xfrm rot="113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6" name="Oval 111"/>
            <p:cNvSpPr/>
            <p:nvPr/>
          </p:nvSpPr>
          <p:spPr>
            <a:xfrm rot="117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7" name="Oval 112"/>
            <p:cNvSpPr/>
            <p:nvPr/>
          </p:nvSpPr>
          <p:spPr>
            <a:xfrm rot="121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8" name="Oval 113"/>
            <p:cNvSpPr/>
            <p:nvPr/>
          </p:nvSpPr>
          <p:spPr>
            <a:xfrm rot="126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9" name="Oval 114"/>
            <p:cNvSpPr/>
            <p:nvPr/>
          </p:nvSpPr>
          <p:spPr>
            <a:xfrm rot="130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0" name="Oval 115"/>
            <p:cNvSpPr/>
            <p:nvPr/>
          </p:nvSpPr>
          <p:spPr>
            <a:xfrm rot="134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1" name="Oval 116"/>
            <p:cNvSpPr/>
            <p:nvPr/>
          </p:nvSpPr>
          <p:spPr>
            <a:xfrm rot="138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2" name="Oval 117"/>
            <p:cNvSpPr/>
            <p:nvPr/>
          </p:nvSpPr>
          <p:spPr>
            <a:xfrm rot="142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3" name="Oval 118"/>
            <p:cNvSpPr/>
            <p:nvPr/>
          </p:nvSpPr>
          <p:spPr>
            <a:xfrm rot="147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4" name="Oval 119"/>
            <p:cNvSpPr/>
            <p:nvPr/>
          </p:nvSpPr>
          <p:spPr>
            <a:xfrm rot="151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5" name="Oval 120"/>
            <p:cNvSpPr/>
            <p:nvPr/>
          </p:nvSpPr>
          <p:spPr>
            <a:xfrm rot="155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6" name="Oval 121"/>
            <p:cNvSpPr/>
            <p:nvPr/>
          </p:nvSpPr>
          <p:spPr>
            <a:xfrm rot="159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7" name="Oval 122"/>
            <p:cNvSpPr/>
            <p:nvPr/>
          </p:nvSpPr>
          <p:spPr>
            <a:xfrm rot="163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8" name="Oval 123"/>
            <p:cNvSpPr/>
            <p:nvPr/>
          </p:nvSpPr>
          <p:spPr>
            <a:xfrm rot="168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9" name="Oval 124"/>
            <p:cNvSpPr/>
            <p:nvPr/>
          </p:nvSpPr>
          <p:spPr>
            <a:xfrm rot="172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0" name="Oval 125"/>
            <p:cNvSpPr/>
            <p:nvPr/>
          </p:nvSpPr>
          <p:spPr>
            <a:xfrm rot="176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1" name="Oval 126"/>
            <p:cNvSpPr/>
            <p:nvPr/>
          </p:nvSpPr>
          <p:spPr>
            <a:xfrm rot="180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2" name="Oval 127"/>
            <p:cNvSpPr/>
            <p:nvPr/>
          </p:nvSpPr>
          <p:spPr>
            <a:xfrm rot="184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3" name="Oval 128"/>
            <p:cNvSpPr/>
            <p:nvPr/>
          </p:nvSpPr>
          <p:spPr>
            <a:xfrm rot="189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4" name="Oval 129"/>
            <p:cNvSpPr/>
            <p:nvPr/>
          </p:nvSpPr>
          <p:spPr>
            <a:xfrm rot="193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5" name="Oval 130"/>
            <p:cNvSpPr/>
            <p:nvPr/>
          </p:nvSpPr>
          <p:spPr>
            <a:xfrm rot="1974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6" name="Oval 131"/>
            <p:cNvSpPr/>
            <p:nvPr/>
          </p:nvSpPr>
          <p:spPr>
            <a:xfrm rot="2016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7" name="Oval 132"/>
            <p:cNvSpPr/>
            <p:nvPr/>
          </p:nvSpPr>
          <p:spPr>
            <a:xfrm rot="2058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8" name="Oval 133"/>
            <p:cNvSpPr/>
            <p:nvPr/>
          </p:nvSpPr>
          <p:spPr>
            <a:xfrm rot="2100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9" name="Oval 134"/>
            <p:cNvSpPr/>
            <p:nvPr/>
          </p:nvSpPr>
          <p:spPr>
            <a:xfrm rot="21420000">
              <a:off x="8848235" y="4521896"/>
              <a:ext cx="225468" cy="2004165"/>
            </a:xfrm>
            <a:prstGeom prst="star2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190" name="Oval 189"/>
          <p:cNvSpPr/>
          <p:nvPr/>
        </p:nvSpPr>
        <p:spPr>
          <a:xfrm>
            <a:off x="3963869" y="5257424"/>
            <a:ext cx="892421" cy="8788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1969"/>
            <a:ext cx="12192000" cy="5756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1101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28246"/>
            <a:ext cx="11746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আমাদের আজকের পাঠ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799" y="1941530"/>
            <a:ext cx="1174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</a:rPr>
              <a:t>দশমিক সংখ্যা থেকে অক্টাল এবং অক্টাল থেকে দশমিক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সংখ্যায়</a:t>
            </a:r>
            <a:r>
              <a:rPr lang="bn-BD" sz="3200" b="1" dirty="0" smtClean="0">
                <a:solidFill>
                  <a:sysClr val="windowText" lastClr="000000"/>
                </a:solidFill>
              </a:rPr>
              <a:t> রূপান্তর।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092" y="175846"/>
            <a:ext cx="1126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এই পাঠ শেষে শিক্ষার্থীরা.................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3061" y="1453656"/>
            <a:ext cx="1156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১</a:t>
            </a:r>
            <a:r>
              <a:rPr lang="en-US" sz="2800" b="1" dirty="0" smtClean="0"/>
              <a:t>.</a:t>
            </a:r>
            <a:r>
              <a:rPr lang="bn-BD" sz="2800" b="1" dirty="0" smtClean="0"/>
              <a:t> দশমিক সংখ্যাকে অক্টাল সংখ্যায় রূপান্তর করতে পারবে.</a:t>
            </a:r>
          </a:p>
          <a:p>
            <a:r>
              <a:rPr lang="bn-BD" sz="2800" b="1" dirty="0" smtClean="0"/>
              <a:t>২</a:t>
            </a:r>
            <a:r>
              <a:rPr lang="bn-BD" sz="2800" b="1" dirty="0" smtClean="0"/>
              <a:t>.</a:t>
            </a:r>
            <a:r>
              <a:rPr lang="en-US" sz="2800" b="1" dirty="0" smtClean="0"/>
              <a:t> </a:t>
            </a:r>
            <a:r>
              <a:rPr lang="bn-BD" sz="2800" b="1" dirty="0" smtClean="0"/>
              <a:t>অক্টাল </a:t>
            </a:r>
            <a:r>
              <a:rPr lang="bn-BD" sz="2800" b="1" dirty="0" smtClean="0"/>
              <a:t>সংখ্যাকে দশমিক বা ডেসিমেল সংখ্যায় রূপান্তর করতে পারবে.</a:t>
            </a:r>
          </a:p>
        </p:txBody>
      </p:sp>
    </p:spTree>
    <p:extLst>
      <p:ext uri="{BB962C8B-B14F-4D97-AF65-F5344CB8AC3E}">
        <p14:creationId xmlns:p14="http://schemas.microsoft.com/office/powerpoint/2010/main" val="525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>
                <a:latin typeface="SutonnyAMJ" pitchFamily="2" charset="0"/>
                <a:cs typeface="SutonnyAMJ" pitchFamily="2" charset="0"/>
              </a:rPr>
              <a:t> 	</a:t>
            </a:r>
            <a:r>
              <a:rPr lang="bn-BD" sz="3200" b="1" dirty="0" smtClean="0">
                <a:latin typeface="SutonnyAMJ" pitchFamily="2" charset="0"/>
                <a:cs typeface="SutonnyAMJ" pitchFamily="2" charset="0"/>
              </a:rPr>
              <a:t>দশমিক  সংখ্যাকে </a:t>
            </a:r>
            <a:r>
              <a:rPr lang="en-US" sz="3200" b="1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BD" sz="3200" b="1" dirty="0" smtClean="0">
                <a:latin typeface="SutonnyAMJ" pitchFamily="2" charset="0"/>
                <a:cs typeface="SutonnyAMJ" pitchFamily="2" charset="0"/>
              </a:rPr>
              <a:t>অক্টাল সংখ্যায় </a:t>
            </a:r>
            <a:r>
              <a:rPr lang="en-US" sz="3200" b="1" dirty="0" err="1" smtClean="0">
                <a:latin typeface="SutonnyAMJ" pitchFamily="2" charset="0"/>
                <a:cs typeface="SutonnyAMJ" pitchFamily="2" charset="0"/>
              </a:rPr>
              <a:t>রূপান্তর</a:t>
            </a:r>
            <a:endParaRPr lang="en-US" sz="3200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b="1" dirty="0">
                <a:latin typeface="SutonnyAMJ" pitchFamily="2" charset="0"/>
                <a:cs typeface="SutonnyAMJ" pitchFamily="2" charset="0"/>
              </a:rPr>
              <a:t>(101)</a:t>
            </a:r>
            <a:r>
              <a:rPr lang="en-US" b="1" baseline="-25000" dirty="0">
                <a:latin typeface="SutonnyAMJ" pitchFamily="2" charset="0"/>
                <a:cs typeface="SutonnyAMJ" pitchFamily="2" charset="0"/>
              </a:rPr>
              <a:t>10  </a:t>
            </a:r>
            <a:r>
              <a:rPr lang="en-US" b="1" baseline="-25000" dirty="0" smtClean="0">
                <a:latin typeface="SutonnyAMJ" pitchFamily="2" charset="0"/>
                <a:cs typeface="SutonnyAMJ" pitchFamily="2" charset="0"/>
              </a:rPr>
              <a:t>   </a:t>
            </a:r>
            <a:r>
              <a:rPr lang="bn-BD" b="1" dirty="0" smtClean="0">
                <a:latin typeface="SutonnyAMJ" pitchFamily="2" charset="0"/>
                <a:cs typeface="SutonnyAMJ" pitchFamily="2" charset="0"/>
              </a:rPr>
              <a:t>সংখ্যাকে অক্টাল সংখ্যায় রূপান্তর করতে হবে.....</a:t>
            </a:r>
            <a:r>
              <a:rPr lang="en-US" b="1" dirty="0" smtClean="0">
                <a:latin typeface="SutonnyAMJ" pitchFamily="2" charset="0"/>
                <a:cs typeface="SutonnyAMJ" pitchFamily="2" charset="0"/>
              </a:rPr>
              <a:t> </a:t>
            </a:r>
            <a:endParaRPr lang="en-US" dirty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r>
              <a:rPr lang="en-US" b="1" baseline="-25000" dirty="0">
                <a:latin typeface="SutonnyAMJ" pitchFamily="2" charset="0"/>
                <a:cs typeface="SutonnyAMJ" pitchFamily="2" charset="0"/>
              </a:rPr>
              <a:t> </a:t>
            </a:r>
            <a:endParaRPr lang="en-US" b="1" dirty="0" smtClean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endParaRPr lang="en-US" b="1" dirty="0" smtClean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endParaRPr lang="en-US" b="1" dirty="0" smtClean="0">
              <a:latin typeface="SutonnyAMJ" pitchFamily="2" charset="0"/>
              <a:cs typeface="SutonnyAMJ" pitchFamily="2" charset="0"/>
            </a:endParaRPr>
          </a:p>
          <a:p>
            <a:endParaRPr lang="en-US" dirty="0">
              <a:latin typeface="SutonnyAMJ" pitchFamily="2" charset="0"/>
              <a:cs typeface="SutonnyAMJ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44004"/>
              </p:ext>
            </p:extLst>
          </p:nvPr>
        </p:nvGraphicFramePr>
        <p:xfrm>
          <a:off x="2225355" y="2934918"/>
          <a:ext cx="1553268" cy="29443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6821"/>
                <a:gridCol w="1156447"/>
              </a:tblGrid>
              <a:tr h="387147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   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12– 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1 -   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0 -  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95385" y="5273458"/>
            <a:ext cx="693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অতএব</a:t>
            </a:r>
            <a:r>
              <a:rPr lang="en-US" sz="3200" b="1" dirty="0" smtClean="0"/>
              <a:t>, (101)</a:t>
            </a:r>
            <a:r>
              <a:rPr lang="en-US" sz="3200" b="1" baseline="-25000" dirty="0" smtClean="0"/>
              <a:t>10</a:t>
            </a:r>
            <a:r>
              <a:rPr lang="en-US" sz="3200" b="1" dirty="0" smtClean="0"/>
              <a:t>=(145)</a:t>
            </a:r>
            <a:r>
              <a:rPr lang="en-US" sz="3200" b="1" baseline="-25000" dirty="0" smtClean="0"/>
              <a:t>8</a:t>
            </a:r>
            <a:endParaRPr lang="en-US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37818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3692" y="1524000"/>
            <a:ext cx="866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(145)</a:t>
            </a:r>
            <a:r>
              <a:rPr lang="en-US" sz="3200" baseline="-25000" dirty="0"/>
              <a:t>8</a:t>
            </a:r>
            <a:r>
              <a:rPr lang="en-US" sz="3200" dirty="0" smtClean="0"/>
              <a:t> </a:t>
            </a:r>
            <a:r>
              <a:rPr lang="bn-BD" sz="3200" dirty="0" smtClean="0"/>
              <a:t>সংখ্যাকে দশমিক সংখ্যায় রূপান্তর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01970" y="2602517"/>
            <a:ext cx="8663354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(145)</a:t>
            </a:r>
            <a:r>
              <a:rPr lang="en-US" sz="3200" baseline="-25000" dirty="0"/>
              <a:t>8</a:t>
            </a:r>
            <a:r>
              <a:rPr lang="en-US" sz="3200" dirty="0" smtClean="0"/>
              <a:t> </a:t>
            </a:r>
            <a:r>
              <a:rPr lang="bn-BD" sz="3200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=1x8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+4X8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+5x8</a:t>
            </a:r>
            <a:r>
              <a:rPr lang="en-US" sz="3200" baseline="30000" dirty="0" smtClean="0"/>
              <a:t>0</a:t>
            </a:r>
          </a:p>
          <a:p>
            <a:r>
              <a:rPr lang="en-US" sz="3200" dirty="0" smtClean="0"/>
              <a:t>=1X64+4x8+5X1      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bn-BD" sz="2000" b="1" dirty="0" smtClean="0">
                <a:solidFill>
                  <a:srgbClr val="FF0000"/>
                </a:solidFill>
              </a:rPr>
              <a:t>কোন সংখ্যার পাওয়ার শূন্য=</a:t>
            </a:r>
            <a:r>
              <a:rPr lang="en-US" sz="2000" b="1" dirty="0" smtClean="0">
                <a:solidFill>
                  <a:srgbClr val="FF0000"/>
                </a:solidFill>
              </a:rPr>
              <a:t>1)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=64+32+5</a:t>
            </a:r>
          </a:p>
          <a:p>
            <a:r>
              <a:rPr lang="en-US" sz="3200" dirty="0" smtClean="0"/>
              <a:t>=(101)</a:t>
            </a:r>
            <a:r>
              <a:rPr lang="en-US" sz="3200" baseline="-25000" dirty="0" smtClean="0"/>
              <a:t>10</a:t>
            </a:r>
          </a:p>
          <a:p>
            <a:r>
              <a:rPr lang="bn-BD" sz="3200" dirty="0" smtClean="0"/>
              <a:t>অতএব</a:t>
            </a:r>
            <a:r>
              <a:rPr lang="en-US" sz="3200" dirty="0" smtClean="0"/>
              <a:t>,</a:t>
            </a:r>
            <a:r>
              <a:rPr lang="bn-BD" sz="3200" dirty="0" smtClean="0"/>
              <a:t> </a:t>
            </a:r>
            <a:r>
              <a:rPr lang="en-US" sz="3200" dirty="0"/>
              <a:t>(145)</a:t>
            </a:r>
            <a:r>
              <a:rPr lang="en-US" sz="3200" baseline="-25000" dirty="0"/>
              <a:t>8</a:t>
            </a:r>
            <a:r>
              <a:rPr lang="en-US" sz="3200" dirty="0"/>
              <a:t> </a:t>
            </a:r>
            <a:r>
              <a:rPr lang="bn-BD" sz="3200" dirty="0" smtClean="0"/>
              <a:t>=</a:t>
            </a:r>
            <a:r>
              <a:rPr lang="en-US" sz="3200" dirty="0" smtClean="0"/>
              <a:t>(</a:t>
            </a:r>
            <a:r>
              <a:rPr lang="en-US" sz="3200" dirty="0"/>
              <a:t>101)</a:t>
            </a:r>
            <a:r>
              <a:rPr lang="en-US" sz="3200" baseline="-25000" dirty="0"/>
              <a:t>10</a:t>
            </a:r>
          </a:p>
          <a:p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9144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838200" y="212942"/>
            <a:ext cx="10515600" cy="5964021"/>
          </a:xfrm>
        </p:spPr>
        <p:txBody>
          <a:bodyPr/>
          <a:lstStyle/>
          <a:p>
            <a:pPr marL="0" indent="0">
              <a:buNone/>
            </a:pPr>
            <a:r>
              <a:rPr lang="bn-BD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AMJ" pitchFamily="2" charset="0"/>
                <a:cs typeface="SutonnyAMJ" pitchFamily="2" charset="0"/>
              </a:rPr>
              <a:t>দশমিক</a:t>
            </a:r>
            <a:r>
              <a:rPr lang="de-DE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AMJ" pitchFamily="2" charset="0"/>
                <a:cs typeface="SutonnyAMJ" pitchFamily="2" charset="0"/>
              </a:rPr>
              <a:t>  </a:t>
            </a:r>
            <a:r>
              <a:rPr lang="de-DE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AMJ" pitchFamily="2" charset="0"/>
                <a:cs typeface="SutonnyAMJ" pitchFamily="2" charset="0"/>
              </a:rPr>
              <a:t>(</a:t>
            </a:r>
            <a:r>
              <a:rPr lang="de-DE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AMJ" pitchFamily="2" charset="0"/>
                <a:cs typeface="SutonnyAMJ" pitchFamily="2" charset="0"/>
              </a:rPr>
              <a:t>57)</a:t>
            </a:r>
            <a:r>
              <a:rPr lang="de-DE" b="1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AMJ" pitchFamily="2" charset="0"/>
                <a:cs typeface="SutonnyAMJ" pitchFamily="2" charset="0"/>
              </a:rPr>
              <a:t>10  </a:t>
            </a:r>
            <a:r>
              <a:rPr lang="bn-BD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AMJ" pitchFamily="2" charset="0"/>
                <a:cs typeface="SutonnyAMJ" pitchFamily="2" charset="0"/>
              </a:rPr>
              <a:t>সংখ্যাকে অক্টাল সংখ্যায় রূপান্তর করতে হবে...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endParaRPr lang="en-US" dirty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endParaRPr lang="en-US" dirty="0">
              <a:latin typeface="SutonnyAMJ" pitchFamily="2" charset="0"/>
              <a:cs typeface="SutonnyAMJ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13032"/>
              </p:ext>
            </p:extLst>
          </p:nvPr>
        </p:nvGraphicFramePr>
        <p:xfrm>
          <a:off x="2451848" y="2124636"/>
          <a:ext cx="1299882" cy="1801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9882"/>
              </a:tblGrid>
              <a:tr h="6171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 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–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0 -  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003612" y="1795459"/>
            <a:ext cx="430306" cy="16136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</a:p>
          <a:p>
            <a:pPr algn="ctr"/>
            <a:r>
              <a:rPr lang="en-US" sz="2800" b="1" dirty="0"/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29508" y="5638800"/>
            <a:ext cx="752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অতএব</a:t>
            </a:r>
            <a:r>
              <a:rPr lang="en-US" sz="2800" b="1" dirty="0" smtClean="0"/>
              <a:t>,</a:t>
            </a:r>
            <a:r>
              <a:rPr lang="bn-BD" sz="2800" b="1" dirty="0" smtClean="0"/>
              <a:t> </a:t>
            </a:r>
            <a:r>
              <a:rPr lang="en-US" sz="2800" b="1" dirty="0" smtClean="0"/>
              <a:t>57 </a:t>
            </a:r>
            <a:r>
              <a:rPr lang="en-US" sz="2800" b="1" dirty="0" err="1" smtClean="0"/>
              <a:t>দশমিক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সংখ্যা</a:t>
            </a:r>
            <a:r>
              <a:rPr lang="en-US" sz="2800" b="1" dirty="0" smtClean="0"/>
              <a:t>= (71)</a:t>
            </a:r>
            <a:r>
              <a:rPr lang="en-US" sz="2800" b="1" baseline="-25000" dirty="0" smtClean="0"/>
              <a:t>8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44565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1968" y="583196"/>
            <a:ext cx="764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smtClean="0"/>
              <a:t>71)</a:t>
            </a:r>
            <a:r>
              <a:rPr lang="en-US" sz="3600" b="1" baseline="-25000" dirty="0" smtClean="0"/>
              <a:t>8</a:t>
            </a:r>
            <a:r>
              <a:rPr lang="bn-BD" sz="3600" b="1" dirty="0" smtClean="0"/>
              <a:t> অক্টাল সংখ্যাকে দশমিক সংখ্যায় রূপান্তর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957755" y="1333469"/>
            <a:ext cx="73581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(</a:t>
            </a:r>
            <a:r>
              <a:rPr lang="en-US" sz="4400" b="1" dirty="0" smtClean="0"/>
              <a:t>71)</a:t>
            </a:r>
            <a:r>
              <a:rPr lang="en-US" sz="4400" b="1" baseline="-25000" dirty="0" smtClean="0"/>
              <a:t>8</a:t>
            </a:r>
            <a:r>
              <a:rPr lang="bn-BD" sz="4400" b="1" dirty="0" smtClean="0"/>
              <a:t> </a:t>
            </a:r>
          </a:p>
          <a:p>
            <a:r>
              <a:rPr lang="bn-BD" sz="4400" b="1" dirty="0" smtClean="0"/>
              <a:t>=</a:t>
            </a:r>
            <a:r>
              <a:rPr lang="en-US" sz="4400" b="1" dirty="0" smtClean="0"/>
              <a:t>7x8</a:t>
            </a:r>
            <a:r>
              <a:rPr lang="en-US" sz="4400" b="1" baseline="30000" dirty="0" smtClean="0"/>
              <a:t>1</a:t>
            </a:r>
            <a:r>
              <a:rPr lang="en-US" sz="4400" b="1" dirty="0" smtClean="0"/>
              <a:t>+1x8</a:t>
            </a:r>
            <a:r>
              <a:rPr lang="en-US" sz="4400" b="1" baseline="30000" dirty="0" smtClean="0"/>
              <a:t>0</a:t>
            </a:r>
          </a:p>
          <a:p>
            <a:r>
              <a:rPr lang="en-US" sz="4400" b="1" dirty="0"/>
              <a:t>=</a:t>
            </a:r>
            <a:r>
              <a:rPr lang="en-US" sz="4400" b="1" dirty="0" smtClean="0"/>
              <a:t> 7x8+1x1    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bn-BD" sz="2000" b="1" dirty="0">
                <a:solidFill>
                  <a:srgbClr val="FF0000"/>
                </a:solidFill>
              </a:rPr>
              <a:t>কোন সংখ্যার পাওয়ার শূন্য=</a:t>
            </a:r>
            <a:r>
              <a:rPr lang="en-US" sz="2000" b="1" dirty="0">
                <a:solidFill>
                  <a:srgbClr val="FF0000"/>
                </a:solidFill>
              </a:rPr>
              <a:t>1)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4400" b="1" dirty="0" smtClean="0"/>
          </a:p>
          <a:p>
            <a:r>
              <a:rPr lang="en-US" sz="4400" b="1" dirty="0" smtClean="0"/>
              <a:t>=(57)</a:t>
            </a:r>
            <a:r>
              <a:rPr lang="en-US" sz="4400" b="1" baseline="-25000" dirty="0" smtClean="0"/>
              <a:t>10</a:t>
            </a:r>
          </a:p>
          <a:p>
            <a:r>
              <a:rPr lang="en-US" sz="4400" b="1" dirty="0"/>
              <a:t>(</a:t>
            </a:r>
            <a:r>
              <a:rPr lang="en-US" sz="4400" b="1" dirty="0" smtClean="0"/>
              <a:t>71)</a:t>
            </a:r>
            <a:r>
              <a:rPr lang="en-US" sz="4400" b="1" baseline="-25000" dirty="0" smtClean="0"/>
              <a:t>8</a:t>
            </a:r>
            <a:r>
              <a:rPr lang="en-US" sz="4400" b="1" dirty="0" smtClean="0"/>
              <a:t>=</a:t>
            </a:r>
            <a:r>
              <a:rPr lang="en-US" sz="4400" b="1" dirty="0"/>
              <a:t>=(57)</a:t>
            </a:r>
            <a:r>
              <a:rPr lang="en-US" sz="4400" b="1" baseline="-25000" dirty="0"/>
              <a:t>10</a:t>
            </a: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266</Words>
  <Application>Microsoft Office PowerPoint</Application>
  <PresentationFormat>Widescreen</PresentationFormat>
  <Paragraphs>77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Aero</vt:lpstr>
      <vt:lpstr>Aharoni</vt:lpstr>
      <vt:lpstr>Arial</vt:lpstr>
      <vt:lpstr>Calibri</vt:lpstr>
      <vt:lpstr>Calibri Light</vt:lpstr>
      <vt:lpstr>Kalpurush</vt:lpstr>
      <vt:lpstr>SutonnyAMJ</vt:lpstr>
      <vt:lpstr>SutonnyMJ</vt:lpstr>
      <vt:lpstr>Times New Roman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দশমিক  সংখ্যাকে  অক্টাল সংখ্যায় রূপান্তর</vt:lpstr>
      <vt:lpstr>PowerPoint Presentation</vt:lpstr>
      <vt:lpstr>PowerPoint Presentation</vt:lpstr>
      <vt:lpstr>PowerPoint Presentation</vt:lpstr>
      <vt:lpstr>PowerPoint Presentation</vt:lpstr>
      <vt:lpstr>মুল্যায়ণ</vt:lpstr>
      <vt:lpstr>PowerPoint Presentation</vt:lpstr>
      <vt:lpstr>PowerPoint Presentation</vt:lpstr>
    </vt:vector>
  </TitlesOfParts>
  <Company>ssc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 Islam</dc:creator>
  <cp:lastModifiedBy>MD TARIKUL ISLAM</cp:lastModifiedBy>
  <cp:revision>102</cp:revision>
  <dcterms:created xsi:type="dcterms:W3CDTF">2016-07-18T11:57:56Z</dcterms:created>
  <dcterms:modified xsi:type="dcterms:W3CDTF">2021-08-17T10:20:25Z</dcterms:modified>
</cp:coreProperties>
</file>