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57" r:id="rId3"/>
    <p:sldId id="258" r:id="rId4"/>
    <p:sldId id="261" r:id="rId5"/>
    <p:sldId id="288" r:id="rId6"/>
    <p:sldId id="263" r:id="rId7"/>
    <p:sldId id="276" r:id="rId8"/>
    <p:sldId id="264" r:id="rId9"/>
    <p:sldId id="265" r:id="rId10"/>
    <p:sldId id="287" r:id="rId11"/>
    <p:sldId id="267" r:id="rId12"/>
    <p:sldId id="268" r:id="rId13"/>
    <p:sldId id="27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3468" autoAdjust="0"/>
  </p:normalViewPr>
  <p:slideViewPr>
    <p:cSldViewPr snapToGrid="0">
      <p:cViewPr varScale="1">
        <p:scale>
          <a:sx n="77" d="100"/>
          <a:sy n="77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3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9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4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E203-8927-44B3-98F5-D2ED19B62CA7}" type="datetimeFigureOut">
              <a:rPr lang="en-US" smtClean="0"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2C85-0079-48A5-A7C6-6D042233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NCTB\&#2474;&#2509;&#2480;&#2494;&#2469;&#2478;&#2495;&#2453;&#2503;&#2480;%20Curriculum%20&#2451;%20&#2476;&#2439;\Primary%20Book-2018\Class-5\Math%20-%202018%20-%20(B.Version.)%20-%20Class-5%20Math%20PDF%20Web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F:\NCTB\&#2474;&#2509;&#2480;&#2494;&#2469;&#2478;&#2495;&#2453;&#2503;&#2480;%20Curriculum%20&#2451;%20&#2476;&#2439;\Primary%20Book-2018\Class-5\Math%20-%202018%20-%20(B.Version.)%20-%20Class-5%20Math%20PDF%20Web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0315" y="4880002"/>
            <a:ext cx="5015345" cy="1011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5" y="286642"/>
            <a:ext cx="7004147" cy="41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61095" y="2214540"/>
            <a:ext cx="7030994" cy="36838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যেহেতু গুণ্যের ১ ঘর বামে দশমিক এবং গুণকের ১ ঘর বামে দশমিক।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তাই গুণফলে (১ +১) বা দুই ঘর বামে দশমিক বিন্দু বসাই।</a:t>
            </a:r>
          </a:p>
        </p:txBody>
      </p:sp>
      <p:sp>
        <p:nvSpPr>
          <p:cNvPr id="18" name="Horizontal Scroll 17"/>
          <p:cNvSpPr/>
          <p:nvPr/>
        </p:nvSpPr>
        <p:spPr>
          <a:xfrm>
            <a:off x="3336324" y="296562"/>
            <a:ext cx="7951573" cy="21198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প্রথমে আমরা দশমিক বিন্দু বিবেচনা না করে গুণ করি।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8670" y="753762"/>
            <a:ext cx="1964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2.3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 </a:t>
            </a:r>
            <a:r>
              <a:rPr lang="en-US" sz="4800" dirty="0" smtClean="0"/>
              <a:t>1.4</a:t>
            </a:r>
          </a:p>
          <a:p>
            <a:r>
              <a:rPr lang="en-US" sz="4800" dirty="0" smtClean="0"/>
              <a:t>    </a:t>
            </a:r>
          </a:p>
          <a:p>
            <a:r>
              <a:rPr lang="en-US" sz="4800" dirty="0" smtClean="0"/>
              <a:t>  </a:t>
            </a:r>
            <a:endParaRPr lang="en-US" sz="4800" dirty="0"/>
          </a:p>
          <a:p>
            <a:r>
              <a:rPr lang="en-US" sz="4800" dirty="0" smtClean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72745" y="2311065"/>
            <a:ext cx="1927654" cy="12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86248" y="3782215"/>
            <a:ext cx="2014151" cy="12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1032" y="2206375"/>
            <a:ext cx="51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5614" y="2163298"/>
            <a:ext cx="44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9566" y="2935771"/>
            <a:ext cx="40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0648" y="2887522"/>
            <a:ext cx="103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r>
              <a:rPr lang="bn-BD" sz="4800" dirty="0"/>
              <a:t> </a:t>
            </a:r>
            <a:r>
              <a:rPr lang="en-US" sz="4800" dirty="0" smtClean="0"/>
              <a:t>3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8102" y="3678898"/>
            <a:ext cx="48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0402" y="3678898"/>
            <a:ext cx="53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235" y="3640982"/>
            <a:ext cx="53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2778" y="3551506"/>
            <a:ext cx="432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6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24865" y="2222834"/>
            <a:ext cx="5844746" cy="20230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962" y="556054"/>
            <a:ext cx="968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করঃ (১) 0.2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0.1৬  (২) ২.8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1.75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96314" y="3311611"/>
            <a:ext cx="2218037" cy="24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6307" y="1479385"/>
            <a:ext cx="970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086" y="425743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6315" y="1894883"/>
            <a:ext cx="2129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0.2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0.1৬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07508" y="3234376"/>
            <a:ext cx="90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 ২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2033" y="3727109"/>
            <a:ext cx="39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০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5288" y="3702396"/>
            <a:ext cx="39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২</a:t>
            </a:r>
            <a:endParaRPr lang="en-US" sz="48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210962" y="4441060"/>
            <a:ext cx="2403389" cy="24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13222" y="4327939"/>
            <a:ext cx="46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২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4044" y="4345279"/>
            <a:ext cx="424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৩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38352" y="4327938"/>
            <a:ext cx="555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০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1512153" y="4345279"/>
            <a:ext cx="555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51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18" grpId="0"/>
      <p:bldP spid="5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Callout 14"/>
          <p:cNvSpPr/>
          <p:nvPr/>
        </p:nvSpPr>
        <p:spPr>
          <a:xfrm>
            <a:off x="3534034" y="1037968"/>
            <a:ext cx="6227804" cy="2248930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৪.৯০০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773" y="358346"/>
            <a:ext cx="87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531" y="358346"/>
            <a:ext cx="2100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২.৮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১.৭৫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36822" y="1804087"/>
            <a:ext cx="2129847" cy="12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36822" y="3262184"/>
            <a:ext cx="2347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42092" y="1686372"/>
            <a:ext cx="43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145581" y="2167995"/>
            <a:ext cx="43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309" y="2561257"/>
            <a:ext cx="671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556" y="3049560"/>
            <a:ext cx="415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540998" y="1686373"/>
            <a:ext cx="498764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039" y="2194723"/>
            <a:ext cx="540327" cy="7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7591" y="2553840"/>
            <a:ext cx="48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9895" y="2605729"/>
            <a:ext cx="96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8036" y="1686373"/>
            <a:ext cx="48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4017" y="2145759"/>
            <a:ext cx="52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৯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7947" y="2130924"/>
            <a:ext cx="43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১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0451" y="3065699"/>
            <a:ext cx="49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০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60302" y="3053507"/>
            <a:ext cx="49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০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6470" y="3064395"/>
            <a:ext cx="54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৯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66621" y="3101059"/>
            <a:ext cx="469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৪</a:t>
            </a:r>
            <a:endParaRPr lang="en-US" sz="4800" dirty="0"/>
          </a:p>
        </p:txBody>
      </p:sp>
      <p:sp>
        <p:nvSpPr>
          <p:cNvPr id="25" name="Rectangle 24"/>
          <p:cNvSpPr/>
          <p:nvPr/>
        </p:nvSpPr>
        <p:spPr>
          <a:xfrm>
            <a:off x="4435702" y="3479893"/>
            <a:ext cx="5844746" cy="20230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8" grpId="0"/>
      <p:bldP spid="2" grpId="0"/>
      <p:bldP spid="4" grpId="0"/>
      <p:bldP spid="5" grpId="0"/>
      <p:bldP spid="7" grpId="0"/>
      <p:bldP spid="6" grpId="0"/>
      <p:bldP spid="9" grpId="0"/>
      <p:bldP spid="12" grpId="0"/>
      <p:bldP spid="16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079454" y="869841"/>
            <a:ext cx="4346957" cy="12060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2810" y="2483708"/>
            <a:ext cx="5733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করঃ   (১) 3.2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1.24 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(২) 4.3৭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6.8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(৩) 0.35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২.9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(৪) 4.1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0.73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415636"/>
            <a:ext cx="8811491" cy="70103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77492" y="1856510"/>
            <a:ext cx="5444836" cy="381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8337" y="707828"/>
            <a:ext cx="6020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928" y="3202717"/>
            <a:ext cx="8896602" cy="34497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শিক্ষক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হামিরাবাগ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লাকসাম,কুমিল্লা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harishrabeya@gmail.com </a:t>
            </a:r>
            <a:endParaRPr lang="bn-IN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88" y="290381"/>
            <a:ext cx="2192912" cy="28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25311" y="529094"/>
            <a:ext cx="4936653" cy="15378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25311" y="2323818"/>
            <a:ext cx="5174097" cy="33245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35" y="620608"/>
            <a:ext cx="3982896" cy="529251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6259" y="4275438"/>
            <a:ext cx="4695568" cy="1853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৭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24333" y="284205"/>
            <a:ext cx="8485785" cy="421811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bn-BD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53514" y="1309816"/>
            <a:ext cx="8625016" cy="119860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পাঠের</a:t>
            </a:r>
            <a:r>
              <a:rPr lang="en-US" sz="5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আলোচনার</a:t>
            </a:r>
            <a:r>
              <a:rPr lang="en-US" sz="5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বিষয়</a:t>
            </a:r>
            <a:endParaRPr lang="en-US" sz="54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239" y="3113904"/>
            <a:ext cx="9094572" cy="24589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১। দশমিক ভগ্নাংশকে পূর্ণ সংখ্যা দ্বারা ভাগ।         ২। </a:t>
            </a:r>
            <a:r>
              <a:rPr lang="bn-BD" sz="4800" dirty="0">
                <a:solidFill>
                  <a:srgbClr val="FF0000"/>
                </a:solidFill>
              </a:rPr>
              <a:t>দশমিক ভগ্নাংশকে </a:t>
            </a:r>
            <a:r>
              <a:rPr lang="bn-BD" sz="4800" dirty="0" smtClean="0">
                <a:solidFill>
                  <a:srgbClr val="FF0000"/>
                </a:solidFill>
              </a:rPr>
              <a:t>১০ এবং ১০০ </a:t>
            </a:r>
            <a:r>
              <a:rPr lang="bn-BD" sz="4800" dirty="0">
                <a:solidFill>
                  <a:srgbClr val="FF0000"/>
                </a:solidFill>
              </a:rPr>
              <a:t>দ্বারা ভাগ</a:t>
            </a:r>
            <a:r>
              <a:rPr lang="bn-BD" sz="4800" dirty="0" smtClean="0">
                <a:solidFill>
                  <a:srgbClr val="FF0000"/>
                </a:solidFill>
              </a:rPr>
              <a:t>।</a:t>
            </a:r>
            <a:endParaRPr lang="bn-BD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2" action="ppaction://hlinkfile"/>
          </p:cNvPr>
          <p:cNvSpPr/>
          <p:nvPr/>
        </p:nvSpPr>
        <p:spPr>
          <a:xfrm>
            <a:off x="889683" y="0"/>
            <a:ext cx="9749485" cy="459671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০.৬ লিটার দুধকে ৩ জন শিক্ষার্থীর মধ্যে সমানভাবে ভাগ করতে চাই।প্রত্যেক শিক্ষার্থী কত লিটার দুধ পাবে।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0645" y="4114802"/>
            <a:ext cx="7203989" cy="2001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সমস্যাটি আমরা চিত্রের মাধ্যমে সমাধান করার চেষ্ঠা করি।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92222"/>
              </p:ext>
            </p:extLst>
          </p:nvPr>
        </p:nvGraphicFramePr>
        <p:xfrm>
          <a:off x="3860800" y="383061"/>
          <a:ext cx="2811850" cy="23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925"/>
                <a:gridCol w="1405925"/>
              </a:tblGrid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01029"/>
              </p:ext>
            </p:extLst>
          </p:nvPr>
        </p:nvGraphicFramePr>
        <p:xfrm>
          <a:off x="665205" y="3209580"/>
          <a:ext cx="2811850" cy="23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925"/>
                <a:gridCol w="1405925"/>
              </a:tblGrid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80754"/>
              </p:ext>
            </p:extLst>
          </p:nvPr>
        </p:nvGraphicFramePr>
        <p:xfrm>
          <a:off x="4030361" y="3188984"/>
          <a:ext cx="2811850" cy="23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925"/>
                <a:gridCol w="1405925"/>
              </a:tblGrid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84253"/>
              </p:ext>
            </p:extLst>
          </p:nvPr>
        </p:nvGraphicFramePr>
        <p:xfrm>
          <a:off x="7309022" y="3180746"/>
          <a:ext cx="2811850" cy="23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925"/>
                <a:gridCol w="1405925"/>
              </a:tblGrid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7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76338" y="1297456"/>
            <a:ext cx="1383956" cy="481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3547" y="1309816"/>
            <a:ext cx="1383956" cy="481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80453" y="1779369"/>
            <a:ext cx="1383956" cy="481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71783" y="1785549"/>
            <a:ext cx="1383956" cy="481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3547" y="2273642"/>
            <a:ext cx="1383956" cy="481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72217" y="2273642"/>
            <a:ext cx="1383956" cy="481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Callout 12"/>
          <p:cNvSpPr/>
          <p:nvPr/>
        </p:nvSpPr>
        <p:spPr>
          <a:xfrm>
            <a:off x="6697359" y="1050319"/>
            <a:ext cx="2174789" cy="145809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০.৬ লিটার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1841156" y="5721178"/>
            <a:ext cx="7117489" cy="70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প্রত্যেকে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পাবে</a:t>
            </a:r>
            <a:r>
              <a:rPr lang="en-US" sz="4800" dirty="0" smtClean="0"/>
              <a:t> ০</a:t>
            </a:r>
            <a:r>
              <a:rPr lang="bn-BD" sz="4800" dirty="0" smtClean="0"/>
              <a:t>.</a:t>
            </a:r>
            <a:r>
              <a:rPr lang="en-US" sz="4800" dirty="0" smtClean="0"/>
              <a:t>২ </a:t>
            </a:r>
            <a:r>
              <a:rPr lang="en-US" sz="4800" dirty="0" err="1" smtClean="0"/>
              <a:t>লিটার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দুধ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9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9308" y="617837"/>
            <a:ext cx="747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সমস্যাটি সমাধান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1032" y="1278135"/>
            <a:ext cx="583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582561" y="3043169"/>
            <a:ext cx="421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০.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২ 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3773" y="2292168"/>
            <a:ext cx="748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0.৬÷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/>
          </a:p>
        </p:txBody>
      </p:sp>
      <p:sp>
        <p:nvSpPr>
          <p:cNvPr id="6" name="Right Arrow 5"/>
          <p:cNvSpPr/>
          <p:nvPr/>
        </p:nvSpPr>
        <p:spPr>
          <a:xfrm>
            <a:off x="3313154" y="1534167"/>
            <a:ext cx="917489" cy="322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04038" y="2586508"/>
            <a:ext cx="917489" cy="322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0142" y="3874166"/>
            <a:ext cx="4287792" cy="593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= ০.১×২ বা ০.২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2561" y="4831492"/>
            <a:ext cx="4349580" cy="61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0.৬÷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=০.২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00552" y="3123165"/>
            <a:ext cx="3447534" cy="2916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প্রত্যেক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শিক্ষার্থী</a:t>
            </a:r>
            <a:r>
              <a:rPr lang="en-US" sz="4400" dirty="0" smtClean="0">
                <a:solidFill>
                  <a:schemeClr val="tx1"/>
                </a:solidFill>
              </a:rPr>
              <a:t> ০.২ </a:t>
            </a:r>
            <a:r>
              <a:rPr lang="en-US" sz="4400" dirty="0" err="1" smtClean="0">
                <a:solidFill>
                  <a:schemeClr val="tx1"/>
                </a:solidFill>
              </a:rPr>
              <a:t>লিটার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দুধ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পেল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hlinkClick r:id="rId2" action="ppaction://hlinkfile"/>
          </p:cNvPr>
          <p:cNvSpPr/>
          <p:nvPr/>
        </p:nvSpPr>
        <p:spPr>
          <a:xfrm>
            <a:off x="1062680" y="395416"/>
            <a:ext cx="10008974" cy="310154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মিটার লোহার দণ্ডের ওজন ২.৩ কেজি।দণ্ডটির দৈর্ঘ্য ১.৪ মিটার হলে এর ওজন কত?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6507" y="3496962"/>
            <a:ext cx="7599406" cy="2953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দণ্ডটির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(২.৩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১.৪)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345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Agency FB</vt:lpstr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HAMIRABAG GPS</cp:lastModifiedBy>
  <cp:revision>247</cp:revision>
  <dcterms:created xsi:type="dcterms:W3CDTF">2018-05-22T03:56:03Z</dcterms:created>
  <dcterms:modified xsi:type="dcterms:W3CDTF">2021-08-16T17:19:43Z</dcterms:modified>
</cp:coreProperties>
</file>