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449" r:id="rId2"/>
    <p:sldId id="460" r:id="rId3"/>
    <p:sldId id="257" r:id="rId4"/>
    <p:sldId id="463" r:id="rId5"/>
    <p:sldId id="261" r:id="rId6"/>
    <p:sldId id="451" r:id="rId7"/>
    <p:sldId id="263" r:id="rId8"/>
    <p:sldId id="432" r:id="rId9"/>
    <p:sldId id="464" r:id="rId10"/>
    <p:sldId id="434" r:id="rId11"/>
    <p:sldId id="459" r:id="rId12"/>
    <p:sldId id="365" r:id="rId13"/>
    <p:sldId id="436" r:id="rId14"/>
    <p:sldId id="439" r:id="rId15"/>
    <p:sldId id="440" r:id="rId16"/>
    <p:sldId id="450" r:id="rId17"/>
    <p:sldId id="359" r:id="rId18"/>
    <p:sldId id="455" r:id="rId19"/>
    <p:sldId id="462" r:id="rId20"/>
    <p:sldId id="298" r:id="rId21"/>
    <p:sldId id="300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0" autoAdjust="0"/>
    <p:restoredTop sz="94712" autoAdjust="0"/>
  </p:normalViewPr>
  <p:slideViewPr>
    <p:cSldViewPr snapToGrid="0">
      <p:cViewPr varScale="1">
        <p:scale>
          <a:sx n="66" d="100"/>
          <a:sy n="66" d="100"/>
        </p:scale>
        <p:origin x="108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D778-2AD6-46BC-8700-48917D0E8D6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D0347-2BE8-4C0B-A00F-77263F129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6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Teacher(ICT), Gul-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High School &amp; College,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36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কাজের অগ্রগতি দেখবেন ও প্রয়োজনীয় সহায়তা প্রদান করবেন।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9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65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90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8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77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  <a:r>
              <a:rPr lang="bn-IN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মুজিবের</a:t>
            </a:r>
            <a:r>
              <a:rPr lang="bn-IN" sz="1200" b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সাথে বাংলাদেশের সম্পর্ক</a:t>
            </a:r>
            <a:r>
              <a:rPr lang="bn-IN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ব্যাখ্যা করবে (সময়-১০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36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93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6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বাড়ির</a:t>
            </a:r>
            <a:r>
              <a:rPr lang="bn-IN" baseline="0" dirty="0" smtClean="0"/>
              <a:t> কাজ শিক্ষার্থীরা খাতায় লিখছে কী-না শিক্ষক খেয়াল রাখবেন।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86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থাকলে</a:t>
            </a:r>
            <a:r>
              <a:rPr lang="bn-IN" baseline="0" dirty="0" smtClean="0"/>
              <a:t> ১টী নীতিবাক্য বলে শিক্ষক ক্লাস শেষ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8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ভিডিও দেখে বিভিন্ন উত্তর দিতে পারে। শিক্ষক বিভিন্ন প্রশ্নের মাধ্যমে  পাঠ শিরোনাম 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 একটি মুজিবরের থেকে </a:t>
            </a:r>
            <a:r>
              <a:rPr lang="bn-IN" sz="1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NikoshBAN" pitchFamily="2" charset="0"/>
              </a:rPr>
              <a:t>” বের করবেন।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i="0" u="none" strike="noStrike" kern="1200" cap="none" spc="50" baseline="0" dirty="0" smtClean="0">
                <a:uFillTx/>
                <a:latin typeface="NikoshBAN" pitchFamily="2"/>
                <a:cs typeface="NikoshBAN" pitchFamily="2"/>
              </a:rPr>
              <a:t>” </a:t>
            </a:r>
          </a:p>
          <a:p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বের করবেন।(প্রয়োজনে শিক্ষক আরও ভিডিও দেখিয়ে পাঠ শিরোনাম বের করতে পারেন)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07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16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মাইন্ড</a:t>
            </a:r>
            <a:r>
              <a:rPr lang="bn-IN" sz="3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ম্যাপের মাধ্যমে শিক্ষক ও শিক্ষার্থীরা কবি পরিচিতি বের করবেন।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খাতায়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লিখবে ও শিক্ষক ঘুরে ঘুরে দেখবেন (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50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 “শোন একটি মুজিবরের থেকে” আবৃত্তি করবেন ও শিক্ষার্থীরা মনোযোগ দিয়ে শুনবে।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21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 “শোন একটি মুজিবরের থেকে” আবৃত্তি করবেন ও শিক্ষার্থীরা মনোযোগ দিয়ে শুনবে।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1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20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9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929811" y="621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3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5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4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6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0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3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7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isratmimmu1974@gmail.com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8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0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1"/>
            <a:ext cx="11430000" cy="6858001"/>
            <a:chOff x="1" y="0"/>
            <a:chExt cx="11430000" cy="6400801"/>
          </a:xfrm>
        </p:grpSpPr>
        <p:sp>
          <p:nvSpPr>
            <p:cNvPr id="8" name="Frame 7"/>
            <p:cNvSpPr/>
            <p:nvPr userDrawn="1"/>
          </p:nvSpPr>
          <p:spPr>
            <a:xfrm>
              <a:off x="1" y="0"/>
              <a:ext cx="11430000" cy="6400800"/>
            </a:xfrm>
            <a:prstGeom prst="frame">
              <a:avLst>
                <a:gd name="adj1" fmla="val 3674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>
              <a:off x="1" y="1"/>
              <a:ext cx="990063" cy="709196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 userDrawn="1"/>
          </p:nvSpPr>
          <p:spPr>
            <a:xfrm rot="16200000">
              <a:off x="-58517" y="5629919"/>
              <a:ext cx="829400" cy="712363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 userDrawn="1"/>
          </p:nvSpPr>
          <p:spPr>
            <a:xfrm rot="10800000">
              <a:off x="10439938" y="5691604"/>
              <a:ext cx="990063" cy="709196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 userDrawn="1"/>
          </p:nvSpPr>
          <p:spPr>
            <a:xfrm rot="5400000">
              <a:off x="10659120" y="58520"/>
              <a:ext cx="829400" cy="712363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83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6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0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11" Type="http://schemas.openxmlformats.org/officeDocument/2006/relationships/image" Target="../media/image2.png"/><Relationship Id="rId5" Type="http://schemas.openxmlformats.org/officeDocument/2006/relationships/image" Target="../media/image39.jpg"/><Relationship Id="rId10" Type="http://schemas.openxmlformats.org/officeDocument/2006/relationships/image" Target="../media/image5.pn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10" Type="http://schemas.openxmlformats.org/officeDocument/2006/relationships/image" Target="../media/image10.png"/><Relationship Id="rId4" Type="http://schemas.openxmlformats.org/officeDocument/2006/relationships/image" Target="../media/image8.gif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5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5976" y="422614"/>
            <a:ext cx="9043988" cy="5682383"/>
            <a:chOff x="1103924" y="279963"/>
            <a:chExt cx="9043988" cy="5682383"/>
          </a:xfrm>
        </p:grpSpPr>
        <p:sp>
          <p:nvSpPr>
            <p:cNvPr id="4" name="Rectangle 3"/>
            <p:cNvSpPr/>
            <p:nvPr/>
          </p:nvSpPr>
          <p:spPr>
            <a:xfrm>
              <a:off x="1103924" y="279963"/>
              <a:ext cx="9043988" cy="1200329"/>
            </a:xfrm>
            <a:prstGeom prst="rec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7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 </a:t>
              </a:r>
              <a:r>
                <a:rPr lang="bn-IN" sz="7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7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স্বাগত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DA81ECC-8413-417B-87C1-301D3498F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88" y="1278757"/>
              <a:ext cx="3941551" cy="468358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4" y="422614"/>
            <a:ext cx="1335088" cy="663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727" y="450529"/>
            <a:ext cx="950569" cy="635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2" y="6003092"/>
            <a:ext cx="1132181" cy="539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46" y="6003091"/>
            <a:ext cx="1276350" cy="519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52" y="1421407"/>
            <a:ext cx="3608230" cy="468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07524" y="340484"/>
            <a:ext cx="87856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আজকের পাঠের নতুন শব্দের অর্থ জেনে নেই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 descr="images (3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561" y="1174849"/>
            <a:ext cx="2418702" cy="1525489"/>
          </a:xfrm>
          <a:prstGeom prst="rect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2" name="Rectangle 41"/>
          <p:cNvSpPr/>
          <p:nvPr/>
        </p:nvSpPr>
        <p:spPr>
          <a:xfrm>
            <a:off x="7339870" y="1643063"/>
            <a:ext cx="2981324" cy="723629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“একজন মুজিব”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73932" y="1669858"/>
            <a:ext cx="2286000" cy="731520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“একটি মুজিবর”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412843" y="3486150"/>
            <a:ext cx="1630392" cy="7913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রণি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764094" y="3328989"/>
            <a:ext cx="1920240" cy="668661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বেজে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ওঠা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345DDD0-4767-4077-AED6-36BD80142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361" y="3020596"/>
            <a:ext cx="2426902" cy="15085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images (8).jpeg">
            <a:extLst>
              <a:ext uri="{FF2B5EF4-FFF2-40B4-BE49-F238E27FC236}">
                <a16:creationId xmlns:a16="http://schemas.microsoft.com/office/drawing/2014/main" id="{D94B6D25-97F8-4FC3-96B0-ACC0D67E2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740" y="4921637"/>
            <a:ext cx="2417100" cy="1475361"/>
          </a:xfrm>
          <a:prstGeom prst="rect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FEF582-626E-46A8-9046-505128BCF0CC}"/>
              </a:ext>
            </a:extLst>
          </p:cNvPr>
          <p:cNvSpPr/>
          <p:nvPr/>
        </p:nvSpPr>
        <p:spPr>
          <a:xfrm>
            <a:off x="7339870" y="4959946"/>
            <a:ext cx="3679118" cy="1437051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বিশ্বকবি </a:t>
            </a:r>
            <a:r>
              <a:rPr lang="bn-IN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</a:t>
            </a:r>
            <a:r>
              <a:rPr lang="bn-IN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 এই দেশকে “সোনার বাংলা” বলে অবিহিত করেছেন । 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DC4EEE-D975-4EF1-8D20-69C04FA1AFBB}"/>
              </a:ext>
            </a:extLst>
          </p:cNvPr>
          <p:cNvSpPr/>
          <p:nvPr/>
        </p:nvSpPr>
        <p:spPr>
          <a:xfrm>
            <a:off x="1114423" y="5125917"/>
            <a:ext cx="2419310" cy="1066800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বিশ্বকবির 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IN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 </a:t>
            </a:r>
            <a:r>
              <a:rPr lang="bn-IN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বাংলা”  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47" y="6369977"/>
            <a:ext cx="1276350" cy="3295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1011835" cy="6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07524" y="340484"/>
            <a:ext cx="87856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আজকের পাঠের নতুন শব্দের অর্থ জেনে নেই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95911" y="1832341"/>
            <a:ext cx="2733454" cy="82296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মেঠোপথ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843841" y="1860050"/>
            <a:ext cx="3108960" cy="82296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862796" y="4486278"/>
            <a:ext cx="2856724" cy="82041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74998" y="4572004"/>
            <a:ext cx="2752075" cy="84855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দিনম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50" y="4086221"/>
            <a:ext cx="2628864" cy="1747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64" y="1385882"/>
            <a:ext cx="2619375" cy="1743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461" y="5994400"/>
            <a:ext cx="1276350" cy="534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1011835" cy="6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655" y="369728"/>
            <a:ext cx="1371600" cy="1400175"/>
          </a:xfrm>
          <a:prstGeom prst="rect">
            <a:avLst/>
          </a:prstGeom>
        </p:spPr>
      </p:pic>
      <p:sp>
        <p:nvSpPr>
          <p:cNvPr id="3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3237451" y="509451"/>
            <a:ext cx="5212080" cy="1120728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কাজ-০৭ মিনিট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7591" y="1813498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01341" y="2628901"/>
            <a:ext cx="9691956" cy="3356770"/>
            <a:chOff x="801341" y="2628901"/>
            <a:chExt cx="9691956" cy="3356770"/>
          </a:xfrm>
        </p:grpSpPr>
        <p:sp>
          <p:nvSpPr>
            <p:cNvPr id="8" name="Rounded Rectangle 7"/>
            <p:cNvSpPr/>
            <p:nvPr/>
          </p:nvSpPr>
          <p:spPr>
            <a:xfrm>
              <a:off x="801341" y="3777426"/>
              <a:ext cx="9691956" cy="22082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রণি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মেঠোপথ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দিনমণি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দু’টি করে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বাক্য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365" y="2628901"/>
              <a:ext cx="1824048" cy="161989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636"/>
            <a:stretch/>
          </p:blipFill>
          <p:spPr>
            <a:xfrm>
              <a:off x="4543413" y="2628901"/>
              <a:ext cx="1824092" cy="161989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809" y="2628901"/>
              <a:ext cx="1809744" cy="161989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46" y="5985671"/>
            <a:ext cx="1276350" cy="5365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1011835" cy="6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0432" y="4435370"/>
            <a:ext cx="8777656" cy="209287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buNone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মুজিবরের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endParaRPr lang="en-US" sz="32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মুজিবরের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কন্ঠস্বরের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ধ্বনি-প্রতিধ্বনি</a:t>
            </a:r>
            <a:endParaRPr lang="en-US" sz="32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</a:t>
            </a:r>
            <a:r>
              <a:rPr lang="bn-IN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রণি</a:t>
            </a:r>
            <a:endParaRPr lang="en-US" sz="32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বাংলাদেশ,আমার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94" y="404125"/>
            <a:ext cx="2975418" cy="1920240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45" y="404125"/>
            <a:ext cx="2955169" cy="1920240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65" y="2466978"/>
            <a:ext cx="2971947" cy="1920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45" y="2434035"/>
            <a:ext cx="2971951" cy="1920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46" y="5826631"/>
            <a:ext cx="1276350" cy="6956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1011835" cy="6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13416" y="3476819"/>
            <a:ext cx="8777656" cy="258531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সবুজের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চেরা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মেঠোপথে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ফিরে,আমার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হারানো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বাংলাকে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পাব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শিল্পে-কাব্যে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হায়রে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খনি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8" y="1077496"/>
            <a:ext cx="2928943" cy="1920240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59" y="1096452"/>
            <a:ext cx="2901807" cy="1920240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90" y="1077496"/>
            <a:ext cx="2883646" cy="192024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46" y="5826631"/>
            <a:ext cx="1276350" cy="695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1011835" cy="6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627585" y="4606724"/>
            <a:ext cx="8777656" cy="209287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buNone/>
            </a:pP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</a:p>
          <a:p>
            <a:pPr algn="ctr">
              <a:buNone/>
            </a:pP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নজরুলের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</a:p>
          <a:p>
            <a:pPr algn="ctr">
              <a:buNone/>
            </a:pP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জীবনানন্দের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রূপসী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</a:p>
          <a:p>
            <a:pPr algn="ctr">
              <a:buNone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শেষ,বাংলাদেশ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57387" y="544530"/>
            <a:ext cx="2481271" cy="1920240"/>
            <a:chOff x="1233477" y="2000244"/>
            <a:chExt cx="2481271" cy="16287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477" y="2000244"/>
              <a:ext cx="2481271" cy="162878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083" y="2000619"/>
              <a:ext cx="781378" cy="822960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8" name="Group 7"/>
          <p:cNvGrpSpPr/>
          <p:nvPr/>
        </p:nvGrpSpPr>
        <p:grpSpPr>
          <a:xfrm>
            <a:off x="3133726" y="2573358"/>
            <a:ext cx="2538422" cy="1920240"/>
            <a:chOff x="1214439" y="1957377"/>
            <a:chExt cx="2500309" cy="16716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39" y="1966260"/>
              <a:ext cx="2500309" cy="166277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605" y="1957377"/>
              <a:ext cx="805512" cy="822960"/>
            </a:xfrm>
            <a:prstGeom prst="ellipse">
              <a:avLst/>
            </a:prstGeom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13" name="Group 12"/>
          <p:cNvGrpSpPr/>
          <p:nvPr/>
        </p:nvGrpSpPr>
        <p:grpSpPr>
          <a:xfrm>
            <a:off x="3128973" y="598292"/>
            <a:ext cx="2543175" cy="1838619"/>
            <a:chOff x="3486158" y="876002"/>
            <a:chExt cx="2543175" cy="18386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158" y="890583"/>
              <a:ext cx="2543175" cy="182403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058" y="876002"/>
              <a:ext cx="817865" cy="914400"/>
            </a:xfrm>
            <a:prstGeom prst="ellipse">
              <a:avLst/>
            </a:prstGeom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r="6272"/>
          <a:stretch/>
        </p:blipFill>
        <p:spPr>
          <a:xfrm>
            <a:off x="5885959" y="2577896"/>
            <a:ext cx="2460403" cy="19157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032" y="5950856"/>
            <a:ext cx="1276350" cy="5859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1011835" cy="6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70433" y="4206669"/>
            <a:ext cx="8777656" cy="258531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মনরে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এখনো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ভাব,আমার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হারানো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বাংলাকে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পাব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অন্ধকারে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পুব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উঠবে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দিনমণি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1376" t="10647" r="5249" b="46443"/>
          <a:stretch/>
        </p:blipFill>
        <p:spPr>
          <a:xfrm>
            <a:off x="2928932" y="314314"/>
            <a:ext cx="2656497" cy="1920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79" y="309543"/>
            <a:ext cx="2650580" cy="1920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392" y="2295517"/>
            <a:ext cx="2676037" cy="1920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7" t="31644" r="27342"/>
          <a:stretch/>
        </p:blipFill>
        <p:spPr>
          <a:xfrm>
            <a:off x="5896328" y="2306257"/>
            <a:ext cx="2640536" cy="192024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517" y="5965372"/>
            <a:ext cx="1276350" cy="571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1011835" cy="6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3072698" y="269853"/>
            <a:ext cx="5212080" cy="115589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কাজ-১০ মিনিট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430" y="269853"/>
            <a:ext cx="1503517" cy="15323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0439" y="1628775"/>
            <a:ext cx="10591800" cy="793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04701" y="2514614"/>
            <a:ext cx="9493978" cy="3046988"/>
            <a:chOff x="761837" y="2278198"/>
            <a:chExt cx="9493978" cy="2891681"/>
          </a:xfrm>
        </p:grpSpPr>
        <p:sp>
          <p:nvSpPr>
            <p:cNvPr id="12" name="TextBox 11"/>
            <p:cNvSpPr txBox="1"/>
            <p:nvPr/>
          </p:nvSpPr>
          <p:spPr>
            <a:xfrm>
              <a:off x="3678446" y="2278198"/>
              <a:ext cx="6577369" cy="2891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মুক্তিযোদ্ধা সামাদ মিয়া তাঁর নাতিকে মুক্তিযুদ্ধের কথা বলতে গিয়ে শেখ মুজিব নাম নিতেই কেঁদে ফেললেন ও বললেন “মুজিবের সাথে বাংলাদেশের এক অবিছিন্ন সম্পর্ক রয়েছে।”সামাদ মিয়ার কথার সাথে কী তুমি একমত</a:t>
              </a:r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? “শোন একটি মুজিবরের থেকে” কবিতার আলোকে ব্যাখ্যা করো।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37" y="2278198"/>
              <a:ext cx="2634729" cy="289168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46" y="5826631"/>
            <a:ext cx="1276350" cy="69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1011835" cy="6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89750" y="300299"/>
            <a:ext cx="3046065" cy="1069957"/>
            <a:chOff x="4324820" y="273068"/>
            <a:chExt cx="3046065" cy="10699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9119"/>
            <a:stretch/>
          </p:blipFill>
          <p:spPr>
            <a:xfrm>
              <a:off x="4324820" y="273068"/>
              <a:ext cx="1200150" cy="1069957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5540188" y="492850"/>
              <a:ext cx="1830697" cy="66941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5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9228" y="1364461"/>
            <a:ext cx="10591618" cy="12618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“শোন একটি মুজিবরের থেকে” কী ধরণের রচনা?  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গান       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নাটক                ঘ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28" y="2627021"/>
            <a:ext cx="10591618" cy="39087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নমিতারা ভাইবোন মিলে অবসর সময়ে বাক্য গঠনের খেলা খেলে।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নমিতাদের তৈরি কোন বাক্যটি সঠিক ?  </a:t>
            </a:r>
          </a:p>
          <a:p>
            <a:pPr marL="571500" indent="-571500" algn="just">
              <a:buFontTx/>
              <a:buAutoNum type="romanLcPeriod"/>
            </a:pP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মেঠোপথে বর্ষাকালে কাদা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দেখা যায়।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নিত্য আকাশে উড়ে ।  </a:t>
            </a:r>
          </a:p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 নামের দিনমণি আজও বাংলা আলোকিত করে আছে।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     খ.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    গ.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ও iii     ঘ.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,ii ও iii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27086" y="2113465"/>
            <a:ext cx="388882" cy="3918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83347" y="6008510"/>
            <a:ext cx="388882" cy="3918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46" y="5826631"/>
            <a:ext cx="1276350" cy="69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1011835" cy="6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6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55671" y="270647"/>
            <a:ext cx="10776785" cy="243143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বাংলাদেশকে সোনার খনি বলার কারণ হিসেবে কোনটি চিহ্নিত করা যায় ?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সোনা খনি এ দেশে আছে                            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অধিকার ফিরে পাওয়া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শিক্ষার হার কমে যাওয়া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শিল্প ও সাহিত্যে সমৃদ্ধ দেশ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5671" y="2702082"/>
            <a:ext cx="10776785" cy="390876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“শোন একটি মুজিবরের থেকে” কবিতায় যে বিষয়বস্তু প্রতিফলিত হয়েছে-    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বঙ্গবন্ধুর সাথে বাংলাদেশের সম্পর্ক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অপরূপ সৌন্দর্য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চেতনা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     খ.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    গ.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ও iii     ঘ.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,ii ও iii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618515" y="2176339"/>
            <a:ext cx="388882" cy="3918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965373" y="6052455"/>
            <a:ext cx="388882" cy="3918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46" y="5826631"/>
            <a:ext cx="1276350" cy="695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1" y="321277"/>
            <a:ext cx="1011835" cy="6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0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B1F7B4-7EB0-46D5-8412-C5779419184D}"/>
              </a:ext>
            </a:extLst>
          </p:cNvPr>
          <p:cNvSpPr txBox="1"/>
          <p:nvPr/>
        </p:nvSpPr>
        <p:spPr>
          <a:xfrm>
            <a:off x="627689" y="2951002"/>
            <a:ext cx="52437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গুল-গোফুর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মহাবিদ্যালয়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SG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মোবাইল: ০১৭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৬৮৯২৭৩৮০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ই-মেইল: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mamunggghsc10@gmail.com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F0FD1-16C4-4993-BAE5-3E197A62C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9405" y="3906514"/>
            <a:ext cx="3291106" cy="891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E7DEE2-F231-4728-9062-394C9F542E96}"/>
              </a:ext>
            </a:extLst>
          </p:cNvPr>
          <p:cNvSpPr txBox="1"/>
          <p:nvPr/>
        </p:nvSpPr>
        <p:spPr>
          <a:xfrm>
            <a:off x="4023796" y="571891"/>
            <a:ext cx="31991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SG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6477000"/>
            <a:ext cx="8991600" cy="3810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580" y="395512"/>
            <a:ext cx="950569" cy="76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9" y="6071635"/>
            <a:ext cx="1276350" cy="478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2" y="395512"/>
            <a:ext cx="1335088" cy="7685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2" y="6003092"/>
            <a:ext cx="1132181" cy="5392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503" y="528946"/>
            <a:ext cx="2277710" cy="24302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10" y="571891"/>
            <a:ext cx="2171700" cy="2379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DBC0F2-D3C7-4139-BC53-2580A7E68CBB}"/>
              </a:ext>
            </a:extLst>
          </p:cNvPr>
          <p:cNvSpPr txBox="1"/>
          <p:nvPr/>
        </p:nvSpPr>
        <p:spPr>
          <a:xfrm>
            <a:off x="6135766" y="3176601"/>
            <a:ext cx="49703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সপ্তবর্ণা ( বাংলা প্রথম পত্র-কবিতা )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শোন একটি মুজিবরের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 মজুমদার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১৬/০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/২০২১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6000">
        <p14:rippl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02128" y="242888"/>
            <a:ext cx="6081812" cy="1940252"/>
            <a:chOff x="1510515" y="231820"/>
            <a:chExt cx="6487266" cy="1957232"/>
          </a:xfrm>
        </p:grpSpPr>
        <p:sp>
          <p:nvSpPr>
            <p:cNvPr id="5" name="TextBox 4"/>
            <p:cNvSpPr txBox="1"/>
            <p:nvPr/>
          </p:nvSpPr>
          <p:spPr>
            <a:xfrm>
              <a:off x="3928057" y="528037"/>
              <a:ext cx="4069724" cy="1021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25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5625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625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625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0515" y="231820"/>
              <a:ext cx="2926080" cy="195723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08000" y="2571749"/>
            <a:ext cx="10221906" cy="3416321"/>
            <a:chOff x="914401" y="2688899"/>
            <a:chExt cx="9829792" cy="3282822"/>
          </a:xfrm>
        </p:grpSpPr>
        <p:sp>
          <p:nvSpPr>
            <p:cNvPr id="9" name="TextBox 8"/>
            <p:cNvSpPr txBox="1"/>
            <p:nvPr/>
          </p:nvSpPr>
          <p:spPr>
            <a:xfrm>
              <a:off x="3335744" y="2688900"/>
              <a:ext cx="7408449" cy="32828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Wingdings" panose="05000000000000000000" pitchFamily="2" charset="2"/>
                <a:buChar char="q"/>
              </a:pP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“শোন একটি মুজিবরের থেকে” কবিতাটির শিক্ষা তুমি কীভাবে তোমার দেশের উন্নয়নে কাজে লাগাবে? কবিতার চরণগুলোর আলোকে বিশ্লেষণ 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কর।</a:t>
              </a:r>
            </a:p>
            <a:p>
              <a:pPr marL="571500" indent="-571500" algn="just">
                <a:buFont typeface="Wingdings" panose="05000000000000000000" pitchFamily="2" charset="2"/>
                <a:buChar char="q"/>
              </a:pP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“টুঙ্গীপাড়ার মিয়া ভাই” চলচিত্রটি দেখে শিক্ষনীয় দিকগুলো লিখে নিয়ে আসবে।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1" y="2688899"/>
              <a:ext cx="2421345" cy="328282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46" y="5988069"/>
            <a:ext cx="1276350" cy="534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1011835" cy="6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785" y="597127"/>
            <a:ext cx="8986838" cy="1177315"/>
          </a:xfrm>
          <a:prstGeom prst="rect">
            <a:avLst/>
          </a:prstGeom>
          <a:noFill/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36" y="1938513"/>
            <a:ext cx="6553200" cy="43187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46" y="5965371"/>
            <a:ext cx="1276350" cy="556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1011835" cy="6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2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600" y="4965700"/>
            <a:ext cx="6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0748" y="389951"/>
            <a:ext cx="7790432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1284" y="5015361"/>
            <a:ext cx="6309360" cy="5486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 কার জয়গান করা হয়েছে?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3785" y="5765919"/>
            <a:ext cx="6446948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 নায়ক বঙ্গবন্ধু শেখ  মুজিবুর রহমান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vlc-record-2020-08-11-22h49m05s-বঙ্গবন্ধু শেখ মুজিবুরকে নিয়ে অসাধারন দেশের গান -- Sheikh Suad -- AMC Center (1).webm-~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70204" y="1671650"/>
            <a:ext cx="5364480" cy="3058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0" y="401683"/>
            <a:ext cx="1335088" cy="745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23" y="389951"/>
            <a:ext cx="950569" cy="635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2" y="6003092"/>
            <a:ext cx="1132181" cy="539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9" y="6003091"/>
            <a:ext cx="1276350" cy="54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1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7000"/>
                    </a14:imgEffect>
                    <a14:imgEffect>
                      <a14:brightnessContrast bright="10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70" y="812324"/>
            <a:ext cx="7858871" cy="5334000"/>
          </a:xfrm>
          <a:prstGeom prst="rect">
            <a:avLst/>
          </a:prstGeom>
          <a:effectLst>
            <a:outerShdw dist="25400" sx="3000" sy="3000" algn="ctr" rotWithShape="0">
              <a:srgbClr val="000000"/>
            </a:outerShdw>
          </a:effectLst>
        </p:spPr>
      </p:pic>
      <p:sp>
        <p:nvSpPr>
          <p:cNvPr id="6" name="Horizontal Scroll 5"/>
          <p:cNvSpPr/>
          <p:nvPr/>
        </p:nvSpPr>
        <p:spPr>
          <a:xfrm>
            <a:off x="4037260" y="855949"/>
            <a:ext cx="3048000" cy="771068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49" y="282905"/>
            <a:ext cx="1183822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48" y="6021433"/>
            <a:ext cx="1183821" cy="495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9" y="282906"/>
            <a:ext cx="1335088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9" y="5999480"/>
            <a:ext cx="1132181" cy="53920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85157" y="1627017"/>
            <a:ext cx="6091296" cy="2273329"/>
            <a:chOff x="1971667" y="928694"/>
            <a:chExt cx="7719940" cy="478990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09"/>
            <a:stretch/>
          </p:blipFill>
          <p:spPr>
            <a:xfrm>
              <a:off x="1971667" y="928694"/>
              <a:ext cx="7719940" cy="475773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5634282" y="4486479"/>
              <a:ext cx="3531841" cy="1232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গৌরীপ্রসন্ন মজুমদার</a:t>
              </a:r>
              <a:endPara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49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14:rippl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9683C-9530-40DC-8873-A2892D997796}"/>
              </a:ext>
            </a:extLst>
          </p:cNvPr>
          <p:cNvSpPr txBox="1"/>
          <p:nvPr/>
        </p:nvSpPr>
        <p:spPr>
          <a:xfrm>
            <a:off x="4331898" y="487950"/>
            <a:ext cx="276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16AC2A-6FCB-4D14-AFBA-7820A131F422}"/>
              </a:ext>
            </a:extLst>
          </p:cNvPr>
          <p:cNvSpPr txBox="1"/>
          <p:nvPr/>
        </p:nvSpPr>
        <p:spPr>
          <a:xfrm>
            <a:off x="909613" y="1905000"/>
            <a:ext cx="60787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spc="14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bn-IN" sz="4400" spc="14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505" y="1465513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8017" y="1801146"/>
            <a:ext cx="102962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600" b="1" dirty="0">
                <a:latin typeface="NikoshBAN" pitchFamily="2"/>
                <a:cs typeface="NikoshBAN" pitchFamily="2"/>
              </a:rPr>
              <a:t>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n-IN" sz="3600" b="1" dirty="0">
              <a:latin typeface="NikoshBAN" pitchFamily="2"/>
              <a:cs typeface="NikoshBAN" pitchFamily="2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পড়তে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 অর্থসহ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গঠন করতে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মুজিবের সাথে বাংলাদেশের সম্পর্ক 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 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n-IN" sz="3600" b="1" dirty="0">
              <a:latin typeface="NikoshBAN" pitchFamily="2"/>
              <a:cs typeface="NikoshBAN" pitchFamily="2"/>
            </a:endParaRP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1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5" y="270586"/>
            <a:ext cx="1335088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368" y="341594"/>
            <a:ext cx="950569" cy="52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9" y="5999480"/>
            <a:ext cx="1132181" cy="539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48" y="6021433"/>
            <a:ext cx="1183821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48629" y="575558"/>
            <a:ext cx="2688067" cy="769441"/>
          </a:xfrm>
          <a:prstGeom prst="rect">
            <a:avLst/>
          </a:prstGeom>
          <a:scene3d>
            <a:camera prst="isometricOffAxis2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86196" y="328590"/>
            <a:ext cx="2814647" cy="1554480"/>
            <a:chOff x="4486267" y="471471"/>
            <a:chExt cx="2341090" cy="1718377"/>
          </a:xfrm>
        </p:grpSpPr>
        <p:sp>
          <p:nvSpPr>
            <p:cNvPr id="25" name="Rounded Rectangle 24"/>
            <p:cNvSpPr/>
            <p:nvPr/>
          </p:nvSpPr>
          <p:spPr>
            <a:xfrm>
              <a:off x="4486267" y="557203"/>
              <a:ext cx="2341090" cy="163264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95869" y="471471"/>
              <a:ext cx="1016625" cy="85056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44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জন্ম-</a:t>
              </a:r>
              <a:endParaRPr lang="en-US" sz="44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048109" y="90961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১৯২৪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পাবনা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জেলা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391479" y="3900485"/>
            <a:ext cx="2341090" cy="1776414"/>
            <a:chOff x="1976421" y="4079629"/>
            <a:chExt cx="2341090" cy="1611596"/>
          </a:xfrm>
        </p:grpSpPr>
        <p:sp>
          <p:nvSpPr>
            <p:cNvPr id="32" name="Rounded Rectangle 31"/>
            <p:cNvSpPr/>
            <p:nvPr/>
          </p:nvSpPr>
          <p:spPr>
            <a:xfrm>
              <a:off x="1976421" y="4100519"/>
              <a:ext cx="2341090" cy="159070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62188" y="4079629"/>
              <a:ext cx="1497525" cy="6422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স্বীকৃতি-</a:t>
              </a:r>
              <a:endParaRPr lang="en-US" sz="40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55231" y="4556122"/>
            <a:ext cx="218808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‘মুক্তিযুদ্ধ মৈত্রী সম্মাননা’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271482" y="4643440"/>
            <a:ext cx="2341090" cy="1820229"/>
            <a:chOff x="4685810" y="4900614"/>
            <a:chExt cx="2341090" cy="1619250"/>
          </a:xfrm>
        </p:grpSpPr>
        <p:sp>
          <p:nvSpPr>
            <p:cNvPr id="35" name="Rounded Rectangle 34"/>
            <p:cNvSpPr/>
            <p:nvPr/>
          </p:nvSpPr>
          <p:spPr>
            <a:xfrm>
              <a:off x="4685810" y="4900614"/>
              <a:ext cx="2341090" cy="161925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05943" y="4991104"/>
              <a:ext cx="1717138" cy="71870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4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পেশা-</a:t>
              </a:r>
              <a:endParaRPr lang="en-US" sz="44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843697" y="3186113"/>
            <a:ext cx="3914784" cy="2751761"/>
            <a:chOff x="7558091" y="3629015"/>
            <a:chExt cx="2804933" cy="1947862"/>
          </a:xfrm>
        </p:grpSpPr>
        <p:sp>
          <p:nvSpPr>
            <p:cNvPr id="37" name="Rounded Rectangle 36"/>
            <p:cNvSpPr/>
            <p:nvPr/>
          </p:nvSpPr>
          <p:spPr>
            <a:xfrm>
              <a:off x="7558091" y="3629015"/>
              <a:ext cx="2804933" cy="194786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74393" y="3695685"/>
              <a:ext cx="2288417" cy="5010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রচিত গান</a:t>
              </a:r>
              <a:r>
                <a:rPr lang="bn-BD" sz="40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endParaRPr lang="en-US" sz="40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058022" y="3938556"/>
            <a:ext cx="3624826" cy="19202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কফি হাউসের সেই আড্ডাটা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‘ও নদীরে’, ‘নিশিরাত বাঁকা চাঁদ’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মঙ্গল দীপ জ্বেলে’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 একটি মুজিবরের থেকে’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095349" y="1828799"/>
            <a:ext cx="2341090" cy="1733558"/>
            <a:chOff x="1595417" y="1930783"/>
            <a:chExt cx="2341090" cy="1631577"/>
          </a:xfrm>
        </p:grpSpPr>
        <p:sp>
          <p:nvSpPr>
            <p:cNvPr id="39" name="Rounded Rectangle 38"/>
            <p:cNvSpPr/>
            <p:nvPr/>
          </p:nvSpPr>
          <p:spPr>
            <a:xfrm>
              <a:off x="1595417" y="1962160"/>
              <a:ext cx="2341090" cy="1600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05017" y="1930783"/>
              <a:ext cx="1083951" cy="7241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44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মৃত্যু-</a:t>
              </a:r>
              <a:endParaRPr lang="en-US" sz="44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104877" y="2495560"/>
            <a:ext cx="2286000" cy="7315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৬ খ্রিস্টাব্দে</a:t>
            </a:r>
            <a:endParaRPr lang="bn-BD" sz="28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00918" y="1285871"/>
            <a:ext cx="3090046" cy="1554480"/>
            <a:chOff x="7500918" y="1657335"/>
            <a:chExt cx="3090046" cy="1576387"/>
          </a:xfrm>
        </p:grpSpPr>
        <p:sp>
          <p:nvSpPr>
            <p:cNvPr id="42" name="Rounded Rectangle 41"/>
            <p:cNvSpPr/>
            <p:nvPr/>
          </p:nvSpPr>
          <p:spPr>
            <a:xfrm>
              <a:off x="7500918" y="1657335"/>
              <a:ext cx="2971819" cy="157638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98228" y="1670799"/>
              <a:ext cx="2992736" cy="5881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4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পিতা</a:t>
              </a:r>
              <a:r>
                <a:rPr lang="en-US" sz="4400" b="1" dirty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400" b="1" dirty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endParaRPr lang="en-US" sz="44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634268" y="2019275"/>
            <a:ext cx="2703801" cy="640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গিরিজাপ্রসন্ন মজুমদার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91056" y="5605467"/>
            <a:ext cx="19202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গীতিকার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62396" y="4002416"/>
            <a:ext cx="273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 মজুমদার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17" y="2038056"/>
            <a:ext cx="1828975" cy="1828800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62" y="6045524"/>
            <a:ext cx="1276350" cy="49020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4" y="321464"/>
            <a:ext cx="1011835" cy="6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31" grpId="0"/>
      <p:bldP spid="41" grpId="0"/>
      <p:bldP spid="29" grpId="0"/>
      <p:bldP spid="43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3426810" y="620021"/>
            <a:ext cx="4695080" cy="76834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-০৫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452" y="2022578"/>
            <a:ext cx="10591796" cy="157852"/>
          </a:xfrm>
          <a:prstGeom prst="rect">
            <a:avLst/>
          </a:prstGeom>
          <a:solidFill>
            <a:srgbClr val="A6A6A6"/>
          </a:solidFill>
          <a:ln w="12701" cap="flat">
            <a:solidFill>
              <a:srgbClr val="7F7F7F"/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16358" y="2814641"/>
            <a:ext cx="6400800" cy="2544302"/>
            <a:chOff x="2616358" y="2744098"/>
            <a:chExt cx="6400800" cy="2457679"/>
          </a:xfrm>
        </p:grpSpPr>
        <p:sp>
          <p:nvSpPr>
            <p:cNvPr id="9" name="Rectangle 8"/>
            <p:cNvSpPr/>
            <p:nvPr/>
          </p:nvSpPr>
          <p:spPr>
            <a:xfrm>
              <a:off x="2616358" y="4617002"/>
              <a:ext cx="6400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 </a:t>
              </a:r>
              <a:r>
                <a:rPr lang="bn-BD" sz="3200" b="1" dirty="0" smtClean="0">
                  <a:ln w="11430">
                    <a:solidFill>
                      <a:srgbClr val="18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bn-IN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গৌরীপ্রসন্ন </a:t>
              </a:r>
              <a:r>
                <a:rPr lang="bn-IN" sz="32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মজুমদার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’</a:t>
              </a:r>
              <a:r>
                <a:rPr lang="bn-BD" sz="3200" b="1" dirty="0" smtClean="0">
                  <a:ln w="11430">
                    <a:solidFill>
                      <a:srgbClr val="18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3200" b="1" dirty="0" smtClean="0">
                  <a:ln w="11430">
                    <a:solidFill>
                      <a:srgbClr val="180000"/>
                    </a:solidFill>
                  </a:ln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bn-BD" sz="3200" b="1" dirty="0" smtClean="0">
                  <a:ln w="11430">
                    <a:solidFill>
                      <a:srgbClr val="18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 পরিচয়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লেখ </a:t>
              </a:r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964" y="2744098"/>
              <a:ext cx="2122772" cy="1822088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61353" y="348342"/>
            <a:ext cx="1226551" cy="1677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802" y="5994400"/>
            <a:ext cx="1276350" cy="542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1011835" cy="6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5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5806" y="205160"/>
            <a:ext cx="2971800" cy="9527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625" t="11117" r="29875" b="5755"/>
          <a:stretch/>
        </p:blipFill>
        <p:spPr>
          <a:xfrm>
            <a:off x="3120858" y="943428"/>
            <a:ext cx="5239371" cy="55589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003" y="5945506"/>
            <a:ext cx="1276350" cy="556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1011835" cy="6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876" y="1201498"/>
            <a:ext cx="4876637" cy="5025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4713595" y="432057"/>
            <a:ext cx="19812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46" y="5979885"/>
            <a:ext cx="1276350" cy="542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1" y="341141"/>
            <a:ext cx="1011835" cy="6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7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13792</TotalTime>
  <Words>899</Words>
  <Application>Microsoft Office PowerPoint</Application>
  <PresentationFormat>Custom</PresentationFormat>
  <Paragraphs>144</Paragraphs>
  <Slides>21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Instructor</cp:lastModifiedBy>
  <cp:revision>2124</cp:revision>
  <dcterms:created xsi:type="dcterms:W3CDTF">2020-05-12T16:44:20Z</dcterms:created>
  <dcterms:modified xsi:type="dcterms:W3CDTF">2021-08-17T05:56:26Z</dcterms:modified>
</cp:coreProperties>
</file>