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2" r:id="rId7"/>
    <p:sldId id="287" r:id="rId8"/>
    <p:sldId id="269" r:id="rId9"/>
    <p:sldId id="282" r:id="rId10"/>
    <p:sldId id="283" r:id="rId11"/>
    <p:sldId id="261" r:id="rId12"/>
    <p:sldId id="268" r:id="rId13"/>
    <p:sldId id="263" r:id="rId14"/>
    <p:sldId id="270" r:id="rId15"/>
    <p:sldId id="267" r:id="rId16"/>
    <p:sldId id="286" r:id="rId17"/>
    <p:sldId id="260" r:id="rId18"/>
    <p:sldId id="266" r:id="rId19"/>
    <p:sldId id="284" r:id="rId20"/>
    <p:sldId id="281" r:id="rId21"/>
    <p:sldId id="280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3300"/>
    <a:srgbClr val="000099"/>
    <a:srgbClr val="CC0000"/>
    <a:srgbClr val="800000"/>
    <a:srgbClr val="CC00FF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0E85-286D-4B7B-9E8C-D55E95467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F3D3A-FA55-487B-BED7-C690520FA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CE45C-352C-46CC-AEF7-EF3CD84D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073C3-552A-496C-9E90-220A4EDB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FA0C6-8CA2-488F-8A9C-E8BBC2A2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40B5-AAE9-412C-A985-94551C15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F9F0D-DF03-4AA9-AB9E-EA431350C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86F44-1EA7-41B4-AA9C-05E286A8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7E1B-5AD0-4091-9231-F2D1310B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F1322-FBBE-43EA-A8F0-53C502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7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E1CED8-DF08-4579-BF16-7442C3DCE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3724F-CB12-4870-B40C-A263FE836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5F8C7-7314-47D1-BE61-863E2016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AA052-BF2F-42B0-9810-B929376B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7540A-3D95-487B-A69B-EC58DB99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FC34-FA87-4E9A-B1FD-A05533CC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6B24C-62F1-4842-88B7-F44F236C6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30A6-1224-4410-AF59-A021AC3B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FB7AF-E47B-4440-A9C2-789598D8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B4B3-9ACF-4491-8244-6550ACC8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3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532B-F81C-4D0E-B27D-9B836A22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62A5F-6F0B-410D-B265-1CABF585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73FF2-909C-40D6-99C6-849912F4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25E10-6113-4E6E-AC59-20BD8239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7BE94-8E46-488D-AB91-FFEB944B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AAA0-5251-4F78-8F21-961ACCE7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E171-CEB7-43C2-8FE0-49D2A2918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FC801-9295-438D-8E8F-753D7EB49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8D6C-B21D-4EB8-8844-D63F0C34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D1EF8-AEEE-4E73-B605-F4D35DB8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B7DFE-C143-477C-89E0-6491F754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0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5B91-C52B-4F5E-AE80-DC73B0A7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5F4C6-9EB7-4138-85F7-628368C6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E9335-586B-4270-AD0F-2FE58A46D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49041-8A07-49D7-BCD5-1F4B61873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33D40-865F-4083-9279-DC6CC065D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5B8E1-30B1-4727-A97F-88A03483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93C2C7-6506-4F7D-817A-DDC264C2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1F47C-1107-4142-891C-F1A1C2DE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4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370A-9FB1-493F-A3F0-5B4DDBD8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BCAF1-3996-49F8-8626-40F63C2D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C1314-79A5-4FB2-ADBF-480971C2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FD37F-87C0-48BC-8C9D-339BA059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2B896-5F3F-4683-AA38-55674C6D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0D5D8-9F34-44D6-BAD0-F173582B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232BE-BE12-4682-BFD2-5163AE5A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1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7E76-2202-45D9-85E8-96D98545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8F2D8-6249-42E8-9931-B60BECD1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B735A-2D00-48F8-A267-B915D38E2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602CF-3A1E-4B88-9DD8-A518A39B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0A2BD-F6AD-4170-A0A1-D019E189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D0CC6-9C45-415B-AD23-410B9B36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DE9E-DFDE-4C98-8B1B-1D6879FB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6C3B01-C3C3-4806-8315-BF40D1BE7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C8B36-5E09-4DFD-9CB7-79D5E2365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7A7C3-5B75-4953-99CF-E1620CE3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51AE3-7110-445F-A8F9-5E676761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802B6-048B-4E33-83F3-7D599B9E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0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9D101-D829-44FC-A80E-712B2C6F3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C72B8-FFCA-4F45-93C9-02458BB75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6057-A3CB-443C-A7FB-19DC5260B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4B52-2B90-423E-B852-CC412DCB972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FD0EF-4CFC-4ACC-9CB8-3750CC766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E4C7-4FA7-4856-ACE1-843B0AF68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8A7B0-A6E6-49CC-84CF-7BB80F4C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2.m4a"/><Relationship Id="rId7" Type="http://schemas.openxmlformats.org/officeDocument/2006/relationships/image" Target="../media/image14.png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12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3.png"/><Relationship Id="rId2" Type="http://schemas.microsoft.com/office/2007/relationships/media" Target="../media/media14.m4a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5.m4a"/><Relationship Id="rId7" Type="http://schemas.openxmlformats.org/officeDocument/2006/relationships/image" Target="../media/image17.png"/><Relationship Id="rId2" Type="http://schemas.microsoft.com/office/2007/relationships/media" Target="../media/media15.m4a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7" Type="http://schemas.openxmlformats.org/officeDocument/2006/relationships/image" Target="../media/image3.png"/><Relationship Id="rId2" Type="http://schemas.microsoft.com/office/2007/relationships/media" Target="../media/media16.m4a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7" Type="http://schemas.openxmlformats.org/officeDocument/2006/relationships/image" Target="../media/image3.png"/><Relationship Id="rId2" Type="http://schemas.microsoft.com/office/2007/relationships/media" Target="../media/media17.m4a"/><Relationship Id="rId1" Type="http://schemas.openxmlformats.org/officeDocument/2006/relationships/tags" Target="../tags/tag17.xml"/><Relationship Id="rId6" Type="http://schemas.openxmlformats.org/officeDocument/2006/relationships/image" Target="../media/image20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7" Type="http://schemas.openxmlformats.org/officeDocument/2006/relationships/image" Target="../media/image3.png"/><Relationship Id="rId2" Type="http://schemas.microsoft.com/office/2007/relationships/media" Target="../media/media18.m4a"/><Relationship Id="rId1" Type="http://schemas.openxmlformats.org/officeDocument/2006/relationships/tags" Target="../tags/tag18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media6.m4a"/><Relationship Id="rId7" Type="http://schemas.openxmlformats.org/officeDocument/2006/relationships/image" Target="../media/image10.jp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9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9FB098-A4F6-4CF4-8B78-F2A0B64DF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3CB7E-51BB-4EAF-92FF-9AEBA3DD6E44}"/>
              </a:ext>
            </a:extLst>
          </p:cNvPr>
          <p:cNvSpPr txBox="1"/>
          <p:nvPr/>
        </p:nvSpPr>
        <p:spPr>
          <a:xfrm>
            <a:off x="2186609" y="967409"/>
            <a:ext cx="7792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800000"/>
                </a:solidFill>
              </a:rPr>
              <a:t>   CLASS NO -30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A1BDA-290F-4DE2-A30A-22E22627D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79" y="1669774"/>
            <a:ext cx="6477000" cy="3465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D89528-73C5-4F98-B41E-E0C3F213CE12}"/>
              </a:ext>
            </a:extLst>
          </p:cNvPr>
          <p:cNvSpPr txBox="1"/>
          <p:nvPr/>
        </p:nvSpPr>
        <p:spPr>
          <a:xfrm>
            <a:off x="2107096" y="4638261"/>
            <a:ext cx="8613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C0000"/>
                </a:solidFill>
              </a:rPr>
              <a:t>JANGAIL GOVT. ONLINE PRIMARY SCHOOL,SADAR,SYLHET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DFF3819-3645-494D-B47E-D731E12CF2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9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086">
        <p14:doors dir="vert"/>
      </p:transition>
    </mc:Choice>
    <mc:Fallback xmlns="">
      <p:transition spd="slow" advTm="130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6DEE9D-398D-4C38-B64F-7F60F07D6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AD3039-E468-409B-8799-6323F7925B41}"/>
              </a:ext>
            </a:extLst>
          </p:cNvPr>
          <p:cNvSpPr txBox="1"/>
          <p:nvPr/>
        </p:nvSpPr>
        <p:spPr>
          <a:xfrm>
            <a:off x="1961322" y="914400"/>
            <a:ext cx="90247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3300"/>
                </a:solidFill>
              </a:rPr>
              <a:t>আমাদের</a:t>
            </a:r>
            <a:r>
              <a:rPr lang="en-US" sz="5400" dirty="0">
                <a:solidFill>
                  <a:srgbClr val="003300"/>
                </a:solidFill>
              </a:rPr>
              <a:t> </a:t>
            </a:r>
            <a:r>
              <a:rPr lang="en-US" sz="5400" dirty="0" err="1">
                <a:solidFill>
                  <a:srgbClr val="003300"/>
                </a:solidFill>
              </a:rPr>
              <a:t>কেন</a:t>
            </a:r>
            <a:r>
              <a:rPr lang="en-US" sz="5400" dirty="0">
                <a:solidFill>
                  <a:srgbClr val="003300"/>
                </a:solidFill>
              </a:rPr>
              <a:t> </a:t>
            </a:r>
            <a:r>
              <a:rPr lang="en-US" sz="5400" dirty="0" err="1">
                <a:solidFill>
                  <a:srgbClr val="003300"/>
                </a:solidFill>
              </a:rPr>
              <a:t>সুষম</a:t>
            </a:r>
            <a:r>
              <a:rPr lang="en-US" sz="5400" dirty="0">
                <a:solidFill>
                  <a:srgbClr val="003300"/>
                </a:solidFill>
              </a:rPr>
              <a:t> </a:t>
            </a:r>
            <a:r>
              <a:rPr lang="en-US" sz="5400" dirty="0" err="1">
                <a:solidFill>
                  <a:srgbClr val="003300"/>
                </a:solidFill>
              </a:rPr>
              <a:t>খাদ্য</a:t>
            </a:r>
            <a:r>
              <a:rPr lang="en-US" sz="5400" dirty="0">
                <a:solidFill>
                  <a:srgbClr val="003300"/>
                </a:solidFill>
              </a:rPr>
              <a:t> </a:t>
            </a:r>
            <a:r>
              <a:rPr lang="en-US" sz="5400" dirty="0" err="1">
                <a:solidFill>
                  <a:srgbClr val="003300"/>
                </a:solidFill>
              </a:rPr>
              <a:t>প্রয়োজনঃ</a:t>
            </a:r>
            <a:endParaRPr lang="en-US" sz="5400" dirty="0">
              <a:solidFill>
                <a:srgbClr val="00330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002060"/>
                </a:solidFill>
              </a:rPr>
              <a:t>দেহ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সুস্থ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সবল</a:t>
            </a:r>
            <a:r>
              <a:rPr lang="en-US" sz="4000" dirty="0">
                <a:solidFill>
                  <a:srgbClr val="002060"/>
                </a:solidFill>
              </a:rPr>
              <a:t> ও </a:t>
            </a:r>
            <a:r>
              <a:rPr lang="en-US" sz="4000" dirty="0" err="1">
                <a:solidFill>
                  <a:srgbClr val="002060"/>
                </a:solidFill>
              </a:rPr>
              <a:t>কার্যক্ষম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রাখার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জন্য</a:t>
            </a:r>
            <a:r>
              <a:rPr lang="en-US" sz="4000" dirty="0">
                <a:solidFill>
                  <a:srgbClr val="002060"/>
                </a:solidFill>
              </a:rPr>
              <a:t>।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002060"/>
                </a:solidFill>
              </a:rPr>
              <a:t>দেহের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বৃদ্ধি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সাধন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ক্ষয়পূরণ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তাপশক্তি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যোগান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দেয়ার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জন্য</a:t>
            </a:r>
            <a:r>
              <a:rPr lang="en-US" sz="4000" dirty="0"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C86B4E4-4521-4C77-8977-A8994E12E0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25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9268">
        <p15:prstTrans prst="origami"/>
      </p:transition>
    </mc:Choice>
    <mc:Fallback xmlns="">
      <p:transition spd="slow" advTm="92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3222E-480D-4A1C-AE74-703AE096C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4E964-DBF8-44B7-91CF-0290D16C63DB}"/>
              </a:ext>
            </a:extLst>
          </p:cNvPr>
          <p:cNvSpPr txBox="1"/>
          <p:nvPr/>
        </p:nvSpPr>
        <p:spPr>
          <a:xfrm>
            <a:off x="1272208" y="1484243"/>
            <a:ext cx="9581321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66"/>
                </a:solidFill>
              </a:rPr>
              <a:t>আজকে</a:t>
            </a:r>
            <a:r>
              <a:rPr lang="en-US" sz="5400" dirty="0">
                <a:solidFill>
                  <a:srgbClr val="FF0066"/>
                </a:solidFill>
              </a:rPr>
              <a:t> </a:t>
            </a:r>
            <a:r>
              <a:rPr lang="en-US" sz="5400" dirty="0" err="1">
                <a:solidFill>
                  <a:srgbClr val="FF0066"/>
                </a:solidFill>
              </a:rPr>
              <a:t>আমরা</a:t>
            </a:r>
            <a:r>
              <a:rPr lang="en-US" sz="5400" dirty="0">
                <a:solidFill>
                  <a:srgbClr val="FF0066"/>
                </a:solidFill>
              </a:rPr>
              <a:t> </a:t>
            </a:r>
            <a:r>
              <a:rPr lang="en-US" sz="5400" dirty="0" err="1">
                <a:solidFill>
                  <a:srgbClr val="FF0066"/>
                </a:solidFill>
              </a:rPr>
              <a:t>সুষম</a:t>
            </a:r>
            <a:r>
              <a:rPr lang="en-US" sz="5400" dirty="0">
                <a:solidFill>
                  <a:srgbClr val="FF0066"/>
                </a:solidFill>
              </a:rPr>
              <a:t> </a:t>
            </a:r>
            <a:r>
              <a:rPr lang="en-US" sz="5400" dirty="0" err="1">
                <a:solidFill>
                  <a:srgbClr val="FF0066"/>
                </a:solidFill>
              </a:rPr>
              <a:t>খাদ্যের</a:t>
            </a:r>
            <a:r>
              <a:rPr lang="en-US" sz="5400" dirty="0">
                <a:solidFill>
                  <a:srgbClr val="FF0066"/>
                </a:solidFill>
              </a:rPr>
              <a:t> </a:t>
            </a:r>
            <a:r>
              <a:rPr lang="en-US" sz="5400" dirty="0" err="1">
                <a:solidFill>
                  <a:srgbClr val="FF0066"/>
                </a:solidFill>
              </a:rPr>
              <a:t>প্রয়োজনীয়তা</a:t>
            </a:r>
            <a:r>
              <a:rPr lang="en-US" sz="5400" dirty="0">
                <a:solidFill>
                  <a:srgbClr val="FF0066"/>
                </a:solidFill>
              </a:rPr>
              <a:t> ও </a:t>
            </a:r>
            <a:r>
              <a:rPr lang="en-US" sz="5400" dirty="0" err="1">
                <a:solidFill>
                  <a:srgbClr val="FF0066"/>
                </a:solidFill>
              </a:rPr>
              <a:t>খাদ্যের</a:t>
            </a:r>
            <a:r>
              <a:rPr lang="en-US" sz="5400" dirty="0">
                <a:solidFill>
                  <a:srgbClr val="FF0066"/>
                </a:solidFill>
              </a:rPr>
              <a:t> </a:t>
            </a:r>
            <a:r>
              <a:rPr lang="en-US" sz="5400" dirty="0" err="1">
                <a:solidFill>
                  <a:srgbClr val="FF0066"/>
                </a:solidFill>
              </a:rPr>
              <a:t>পরিমান</a:t>
            </a:r>
            <a:r>
              <a:rPr lang="en-US" sz="5400" dirty="0">
                <a:solidFill>
                  <a:srgbClr val="FF0066"/>
                </a:solidFill>
              </a:rPr>
              <a:t> </a:t>
            </a:r>
            <a:r>
              <a:rPr lang="en-US" sz="5400" dirty="0" err="1">
                <a:solidFill>
                  <a:srgbClr val="FF0066"/>
                </a:solidFill>
              </a:rPr>
              <a:t>নিয়ে</a:t>
            </a:r>
            <a:r>
              <a:rPr lang="en-US" sz="5400" dirty="0">
                <a:solidFill>
                  <a:srgbClr val="FF0066"/>
                </a:solidFill>
              </a:rPr>
              <a:t> </a:t>
            </a:r>
            <a:r>
              <a:rPr lang="en-US" sz="5400" dirty="0" err="1">
                <a:solidFill>
                  <a:srgbClr val="FF0066"/>
                </a:solidFill>
              </a:rPr>
              <a:t>আলোচনা</a:t>
            </a:r>
            <a:r>
              <a:rPr lang="en-US" sz="5400" dirty="0">
                <a:solidFill>
                  <a:srgbClr val="FF0066"/>
                </a:solidFill>
              </a:rPr>
              <a:t> </a:t>
            </a:r>
            <a:r>
              <a:rPr lang="en-US" sz="5400" dirty="0" err="1">
                <a:solidFill>
                  <a:srgbClr val="FF0066"/>
                </a:solidFill>
              </a:rPr>
              <a:t>করব</a:t>
            </a:r>
            <a:r>
              <a:rPr lang="en-US" sz="4000" dirty="0">
                <a:solidFill>
                  <a:srgbClr val="FF0066"/>
                </a:solidFill>
              </a:rPr>
              <a:t>।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5A6A078-A3FC-44FB-8B9E-39A3E6D3706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325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077">
        <p15:prstTrans prst="origami"/>
      </p:transition>
    </mc:Choice>
    <mc:Fallback xmlns="">
      <p:transition spd="slow" advTm="4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D8182-01F5-4724-8668-C46D8B737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C6A274-8CA7-4269-B736-5C3A5315B5A2}"/>
              </a:ext>
            </a:extLst>
          </p:cNvPr>
          <p:cNvSpPr txBox="1"/>
          <p:nvPr/>
        </p:nvSpPr>
        <p:spPr>
          <a:xfrm>
            <a:off x="1510748" y="1020417"/>
            <a:ext cx="939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rgbClr val="002060"/>
                </a:solidFill>
              </a:rPr>
              <a:t>সুষম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খাদ্য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গ্রহন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করা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কেন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গুরুত্ব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পূর্ণ</a:t>
            </a:r>
            <a:r>
              <a:rPr lang="en-US" sz="3600" dirty="0">
                <a:solidFill>
                  <a:srgbClr val="002060"/>
                </a:solidFill>
              </a:rPr>
              <a:t> 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8E9D5-8418-4276-86CD-B6EB3B33CC55}"/>
              </a:ext>
            </a:extLst>
          </p:cNvPr>
          <p:cNvSpPr txBox="1"/>
          <p:nvPr/>
        </p:nvSpPr>
        <p:spPr>
          <a:xfrm>
            <a:off x="2160104" y="1961322"/>
            <a:ext cx="80573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3300"/>
                </a:solidFill>
                <a:latin typeface="Algerian" panose="04020705040A02060702" pitchFamily="82" charset="0"/>
              </a:rPr>
              <a:t>সুষম</a:t>
            </a:r>
            <a:r>
              <a:rPr lang="en-US" sz="3600" dirty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lgerian" panose="04020705040A02060702" pitchFamily="82" charset="0"/>
              </a:rPr>
              <a:t>খাদ্য</a:t>
            </a:r>
            <a:r>
              <a:rPr lang="en-US" sz="3600" dirty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lgerian" panose="04020705040A02060702" pitchFamily="82" charset="0"/>
              </a:rPr>
              <a:t>গ্রহণ</a:t>
            </a:r>
            <a:r>
              <a:rPr lang="en-US" sz="3600" dirty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lgerian" panose="04020705040A02060702" pitchFamily="82" charset="0"/>
              </a:rPr>
              <a:t>করা</a:t>
            </a:r>
            <a:r>
              <a:rPr lang="en-US" sz="3600" dirty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lgerian" panose="04020705040A02060702" pitchFamily="82" charset="0"/>
              </a:rPr>
              <a:t>দেহের</a:t>
            </a:r>
            <a:r>
              <a:rPr lang="en-US" sz="3600" dirty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lgerian" panose="04020705040A02060702" pitchFamily="82" charset="0"/>
              </a:rPr>
              <a:t>জন্য</a:t>
            </a:r>
            <a:r>
              <a:rPr lang="en-US" sz="3600" dirty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lgerian" panose="04020705040A02060702" pitchFamily="82" charset="0"/>
              </a:rPr>
              <a:t>গুরুত্বপূর্ণঃ</a:t>
            </a:r>
            <a:endParaRPr lang="en-US" sz="3600" dirty="0">
              <a:solidFill>
                <a:srgbClr val="003300"/>
              </a:solidFill>
              <a:latin typeface="Algerian" panose="04020705040A020607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সুস্থ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ও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সবল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থাকার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জন্য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সঠিক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পরিমান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পুষ্টি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উপাদান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প্রয়োজন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প্রয়োজনীয়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পুষ্টির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অভাবে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শরীর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দূর্বল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হয়ে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পড়ে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এবং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সহজেই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রোগে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আক্রান্ত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হয়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শরীরের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কার্যক্ষমতা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হ্রাস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পায়,শিশুর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সবাভাবিকবৃদ্ধি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ওবিকাশ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বাধাগ্রস্থ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হয়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আবার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অতিরিক্ত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খাদ্য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গ্রহণের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ফলে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ওজন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জনিত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সমস্যা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Algerian" panose="04020705040A02060702" pitchFamily="82" charset="0"/>
              </a:rPr>
              <a:t>হয়</a:t>
            </a:r>
            <a:r>
              <a:rPr lang="en-US" sz="2400" dirty="0">
                <a:solidFill>
                  <a:srgbClr val="CC0099"/>
                </a:solidFill>
                <a:latin typeface="Algerian" panose="04020705040A02060702" pitchFamily="82" charset="0"/>
              </a:rPr>
              <a:t>।  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EB076C8-B617-49A6-8999-0C737329CD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936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910">
        <p15:prstTrans prst="prestige"/>
      </p:transition>
    </mc:Choice>
    <mc:Fallback xmlns="">
      <p:transition spd="slow" advTm="149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43BB6-E9A0-4CDC-BA1A-978B065F3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73DAED-0D4C-4648-84F6-7AA90F1C8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6" y="2809461"/>
            <a:ext cx="3485322" cy="2711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72A92-3D79-4547-A405-DD6CAE8CE5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62" y="1802296"/>
            <a:ext cx="3767703" cy="353833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4573532-38B6-40B6-A81A-2D1DAB8EED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645E8-0F68-4253-B198-B735432429DC}"/>
              </a:ext>
            </a:extLst>
          </p:cNvPr>
          <p:cNvSpPr txBox="1"/>
          <p:nvPr/>
        </p:nvSpPr>
        <p:spPr>
          <a:xfrm>
            <a:off x="1736035" y="874643"/>
            <a:ext cx="4041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</a:rPr>
              <a:t>খাদ্য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কম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খেলে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অপুষ্টিজনিত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কারণে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শিশুর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স্বাভাবিক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বৃদ্ধি</a:t>
            </a:r>
            <a:r>
              <a:rPr lang="en-US" sz="2800" dirty="0">
                <a:solidFill>
                  <a:srgbClr val="000099"/>
                </a:solidFill>
              </a:rPr>
              <a:t> ও </a:t>
            </a:r>
            <a:r>
              <a:rPr lang="en-US" sz="2800" dirty="0" err="1">
                <a:solidFill>
                  <a:srgbClr val="000099"/>
                </a:solidFill>
              </a:rPr>
              <a:t>বিকাশ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বাধাগ্রস্থ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হয়</a:t>
            </a:r>
            <a:r>
              <a:rPr lang="en-US" sz="2800" dirty="0">
                <a:solidFill>
                  <a:srgbClr val="000099"/>
                </a:solidFill>
              </a:rPr>
              <a:t>।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16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115">
        <p15:prstTrans prst="peelOff"/>
      </p:transition>
    </mc:Choice>
    <mc:Fallback xmlns="">
      <p:transition spd="slow" advTm="91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3D75D8-A0FA-4000-971E-52ADDE84D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98782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031D0-673C-4522-B215-AA2F3C9158F6}"/>
              </a:ext>
            </a:extLst>
          </p:cNvPr>
          <p:cNvSpPr txBox="1"/>
          <p:nvPr/>
        </p:nvSpPr>
        <p:spPr>
          <a:xfrm>
            <a:off x="1510748" y="980660"/>
            <a:ext cx="9819861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000" dirty="0" err="1">
                <a:solidFill>
                  <a:srgbClr val="CC0099"/>
                </a:solidFill>
              </a:rPr>
              <a:t>আমাদের</a:t>
            </a:r>
            <a:r>
              <a:rPr lang="en-US" sz="6000" dirty="0">
                <a:solidFill>
                  <a:srgbClr val="CC0099"/>
                </a:solidFill>
              </a:rPr>
              <a:t> </a:t>
            </a:r>
            <a:r>
              <a:rPr lang="en-US" sz="6000" dirty="0" err="1">
                <a:solidFill>
                  <a:srgbClr val="CC0099"/>
                </a:solidFill>
              </a:rPr>
              <a:t>শরীরের</a:t>
            </a:r>
            <a:r>
              <a:rPr lang="en-US" sz="6000" dirty="0">
                <a:solidFill>
                  <a:srgbClr val="CC0099"/>
                </a:solidFill>
              </a:rPr>
              <a:t> </a:t>
            </a:r>
            <a:r>
              <a:rPr lang="en-US" sz="6000" dirty="0" err="1">
                <a:solidFill>
                  <a:srgbClr val="CC0099"/>
                </a:solidFill>
              </a:rPr>
              <a:t>জন্য</a:t>
            </a:r>
            <a:r>
              <a:rPr lang="en-US" sz="6000" dirty="0">
                <a:solidFill>
                  <a:srgbClr val="CC0099"/>
                </a:solidFill>
              </a:rPr>
              <a:t> </a:t>
            </a:r>
            <a:r>
              <a:rPr lang="en-US" sz="6000" dirty="0" err="1">
                <a:solidFill>
                  <a:srgbClr val="CC0099"/>
                </a:solidFill>
              </a:rPr>
              <a:t>কতটুকু</a:t>
            </a:r>
            <a:r>
              <a:rPr lang="en-US" sz="6000" dirty="0">
                <a:solidFill>
                  <a:srgbClr val="CC0099"/>
                </a:solidFill>
              </a:rPr>
              <a:t> </a:t>
            </a:r>
            <a:r>
              <a:rPr lang="en-US" sz="6000" dirty="0" err="1">
                <a:solidFill>
                  <a:srgbClr val="CC0099"/>
                </a:solidFill>
              </a:rPr>
              <a:t>পুষ্টি</a:t>
            </a:r>
            <a:r>
              <a:rPr lang="en-US" sz="6000" dirty="0">
                <a:solidFill>
                  <a:srgbClr val="CC0099"/>
                </a:solidFill>
              </a:rPr>
              <a:t>  </a:t>
            </a:r>
            <a:r>
              <a:rPr lang="en-US" sz="6000" dirty="0" err="1">
                <a:solidFill>
                  <a:srgbClr val="CC0099"/>
                </a:solidFill>
              </a:rPr>
              <a:t>প্রয়োজন</a:t>
            </a:r>
            <a:r>
              <a:rPr lang="en-US" sz="6000" dirty="0">
                <a:solidFill>
                  <a:srgbClr val="CC0099"/>
                </a:solidFill>
              </a:rPr>
              <a:t> 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BC714-6CE7-4BB5-9723-59FA64E101C3}"/>
              </a:ext>
            </a:extLst>
          </p:cNvPr>
          <p:cNvSpPr txBox="1"/>
          <p:nvPr/>
        </p:nvSpPr>
        <p:spPr>
          <a:xfrm>
            <a:off x="1722783" y="3140765"/>
            <a:ext cx="948855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800000"/>
                </a:solidFill>
              </a:rPr>
              <a:t>আমাদের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বয়স</a:t>
            </a:r>
            <a:r>
              <a:rPr lang="en-US" sz="3600" dirty="0">
                <a:solidFill>
                  <a:srgbClr val="800000"/>
                </a:solidFill>
              </a:rPr>
              <a:t> ও </a:t>
            </a:r>
            <a:r>
              <a:rPr lang="en-US" sz="3600" dirty="0" err="1">
                <a:solidFill>
                  <a:srgbClr val="800000"/>
                </a:solidFill>
              </a:rPr>
              <a:t>কাজের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ধরণ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অনুযায়ী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সঠিক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পরিমাণে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সুষম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খাদ্য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গ্রহণ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করতে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হয়</a:t>
            </a:r>
            <a:r>
              <a:rPr lang="en-US" sz="3600" dirty="0">
                <a:solidFill>
                  <a:srgbClr val="800000"/>
                </a:solidFill>
              </a:rPr>
              <a:t>।</a:t>
            </a:r>
          </a:p>
          <a:p>
            <a:r>
              <a:rPr lang="en-US" sz="3600" dirty="0" err="1">
                <a:solidFill>
                  <a:srgbClr val="800000"/>
                </a:solidFill>
              </a:rPr>
              <a:t>যারা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শারীরিক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পরিশ্রমের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কাজ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বেশি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করে,তাদের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বেশি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খাদ্যের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err="1">
                <a:solidFill>
                  <a:srgbClr val="800000"/>
                </a:solidFill>
              </a:rPr>
              <a:t>প্রয়োজন</a:t>
            </a:r>
            <a:r>
              <a:rPr lang="en-US" sz="3600" dirty="0">
                <a:solidFill>
                  <a:srgbClr val="800000"/>
                </a:solidFill>
              </a:rPr>
              <a:t>। 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34EB2B5-5345-4743-9696-25079F4BA8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02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560">
        <p15:prstTrans prst="prestige"/>
      </p:transition>
    </mc:Choice>
    <mc:Fallback xmlns="">
      <p:transition spd="slow" advTm="75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08866-6ABA-4CC1-BC02-D2784DCA7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212035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AA78DD-C9B6-4B23-85C4-3F455BD39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2080589"/>
            <a:ext cx="9647583" cy="4227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795916-60FA-460F-9E0A-33D34A63A68E}"/>
              </a:ext>
            </a:extLst>
          </p:cNvPr>
          <p:cNvSpPr txBox="1"/>
          <p:nvPr/>
        </p:nvSpPr>
        <p:spPr>
          <a:xfrm>
            <a:off x="3220279" y="940905"/>
            <a:ext cx="5989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C00FF"/>
                </a:solidFill>
              </a:rPr>
              <a:t>    </a:t>
            </a:r>
            <a:r>
              <a:rPr lang="en-US" sz="6000" dirty="0" err="1">
                <a:solidFill>
                  <a:srgbClr val="CC00FF"/>
                </a:solidFill>
              </a:rPr>
              <a:t>একক</a:t>
            </a:r>
            <a:r>
              <a:rPr lang="en-US" sz="6000" dirty="0">
                <a:solidFill>
                  <a:srgbClr val="CC00FF"/>
                </a:solidFill>
              </a:rPr>
              <a:t> </a:t>
            </a:r>
            <a:r>
              <a:rPr lang="en-US" sz="6000" dirty="0" err="1">
                <a:solidFill>
                  <a:srgbClr val="CC00FF"/>
                </a:solidFill>
              </a:rPr>
              <a:t>কাজ</a:t>
            </a:r>
            <a:r>
              <a:rPr lang="en-US" sz="6000" dirty="0">
                <a:solidFill>
                  <a:srgbClr val="CC00FF"/>
                </a:solidFill>
              </a:rPr>
              <a:t>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4A845FD-1549-4826-BAA9-AE3C3B89E2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37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979">
        <p15:prstTrans prst="peelOff"/>
      </p:transition>
    </mc:Choice>
    <mc:Fallback xmlns="">
      <p:transition spd="slow" advTm="69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3D75D8-A0FA-4000-971E-52ADDE84D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EEC74-8511-410A-9A69-3323B04A3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9" y="1484244"/>
            <a:ext cx="3367031" cy="4005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6EE9F8-6E9D-4A1E-B743-BB95A7CF5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44" y="1444485"/>
            <a:ext cx="3608776" cy="4015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34C765-361C-4D98-86A4-5CBD38BFD5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23" y="1484243"/>
            <a:ext cx="3053777" cy="394914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DF2E0C5-C57C-406C-9170-128CF1BAEB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613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118">
        <p15:prstTrans prst="wind"/>
      </p:transition>
    </mc:Choice>
    <mc:Fallback xmlns="">
      <p:transition spd="slow" advTm="71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A02FE0-A8AF-4347-BAE7-FD36A41D3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DFD65-7F95-421B-8C77-787710424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18" y="1821770"/>
            <a:ext cx="7368208" cy="423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B3CE78-06E1-4BA0-ABC1-B62C9F62B0AF}"/>
              </a:ext>
            </a:extLst>
          </p:cNvPr>
          <p:cNvSpPr txBox="1"/>
          <p:nvPr/>
        </p:nvSpPr>
        <p:spPr>
          <a:xfrm>
            <a:off x="3617843" y="728870"/>
            <a:ext cx="416118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দলীয়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কাজ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0EA1C39-C8FC-4421-93BC-42F11ECBBC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01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354">
        <p15:prstTrans prst="fracture"/>
      </p:transition>
    </mc:Choice>
    <mc:Fallback xmlns="">
      <p:transition spd="slow" advTm="5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E6CBE-9E61-4599-AD2E-44CAD40D7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225287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3D2BBE-0657-49F9-859E-6CC028772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2" y="2027583"/>
            <a:ext cx="8110330" cy="4280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518F9-DAC7-4BFB-977B-62A73DE7BB0F}"/>
              </a:ext>
            </a:extLst>
          </p:cNvPr>
          <p:cNvSpPr txBox="1"/>
          <p:nvPr/>
        </p:nvSpPr>
        <p:spPr>
          <a:xfrm>
            <a:off x="2014330" y="1007165"/>
            <a:ext cx="767300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C00FF"/>
                </a:solidFill>
              </a:rPr>
              <a:t>বইয়ের</a:t>
            </a:r>
            <a:r>
              <a:rPr lang="en-US" sz="3600" dirty="0">
                <a:solidFill>
                  <a:srgbClr val="CC00FF"/>
                </a:solidFill>
              </a:rPr>
              <a:t> ৪১ ও ৪২ </a:t>
            </a:r>
            <a:r>
              <a:rPr lang="en-US" sz="3600" dirty="0" err="1">
                <a:solidFill>
                  <a:srgbClr val="CC00FF"/>
                </a:solidFill>
              </a:rPr>
              <a:t>পৃষ্ঠা</a:t>
            </a:r>
            <a:r>
              <a:rPr lang="en-US" sz="3600" dirty="0">
                <a:solidFill>
                  <a:srgbClr val="CC00FF"/>
                </a:solidFill>
              </a:rPr>
              <a:t> </a:t>
            </a:r>
            <a:r>
              <a:rPr lang="en-US" sz="3600" dirty="0" err="1">
                <a:solidFill>
                  <a:srgbClr val="CC00FF"/>
                </a:solidFill>
              </a:rPr>
              <a:t>বের</a:t>
            </a:r>
            <a:r>
              <a:rPr lang="en-US" sz="3600" dirty="0">
                <a:solidFill>
                  <a:srgbClr val="CC00FF"/>
                </a:solidFill>
              </a:rPr>
              <a:t> </a:t>
            </a:r>
            <a:r>
              <a:rPr lang="en-US" sz="3600" dirty="0" err="1">
                <a:solidFill>
                  <a:srgbClr val="CC00FF"/>
                </a:solidFill>
              </a:rPr>
              <a:t>কর</a:t>
            </a:r>
            <a:r>
              <a:rPr lang="en-US" sz="3600" dirty="0">
                <a:solidFill>
                  <a:srgbClr val="CC00FF"/>
                </a:solidFill>
              </a:rPr>
              <a:t> </a:t>
            </a:r>
            <a:r>
              <a:rPr lang="en-US" sz="3600" dirty="0" err="1">
                <a:solidFill>
                  <a:srgbClr val="CC00FF"/>
                </a:solidFill>
              </a:rPr>
              <a:t>এবং</a:t>
            </a:r>
            <a:r>
              <a:rPr lang="en-US" sz="3600" dirty="0">
                <a:solidFill>
                  <a:srgbClr val="CC00FF"/>
                </a:solidFill>
              </a:rPr>
              <a:t> </a:t>
            </a:r>
            <a:r>
              <a:rPr lang="en-US" sz="3600" dirty="0" err="1">
                <a:solidFill>
                  <a:srgbClr val="CC00FF"/>
                </a:solidFill>
              </a:rPr>
              <a:t>নিরবে</a:t>
            </a:r>
            <a:r>
              <a:rPr lang="en-US" sz="3600" dirty="0">
                <a:solidFill>
                  <a:srgbClr val="CC00FF"/>
                </a:solidFill>
              </a:rPr>
              <a:t> </a:t>
            </a:r>
            <a:r>
              <a:rPr lang="en-US" sz="3600" dirty="0" err="1">
                <a:solidFill>
                  <a:srgbClr val="CC00FF"/>
                </a:solidFill>
              </a:rPr>
              <a:t>পড়</a:t>
            </a:r>
            <a:r>
              <a:rPr lang="en-US" sz="3600" dirty="0">
                <a:solidFill>
                  <a:srgbClr val="CC00FF"/>
                </a:solidFill>
              </a:rPr>
              <a:t>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A2AAD5D-C16F-410B-A1CC-A0B6034FAC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022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911">
        <p15:prstTrans prst="fracture"/>
      </p:transition>
    </mc:Choice>
    <mc:Fallback xmlns="">
      <p:transition spd="slow" advTm="59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757203-15E1-4C87-8F52-1B914DDD9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3EE0EE-B98D-4742-AC73-6E1983C66D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8" t="15632" r="32717" b="27736"/>
          <a:stretch/>
        </p:blipFill>
        <p:spPr>
          <a:xfrm>
            <a:off x="1630017" y="795130"/>
            <a:ext cx="8759687" cy="531412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9677982-45D4-40D7-87A0-96729E27E0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453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375">
        <p15:prstTrans prst="peelOff"/>
      </p:transition>
    </mc:Choice>
    <mc:Fallback xmlns="">
      <p:transition spd="slow" advTm="63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2E985B-836C-46C9-B7AD-D33E44E0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C1F106-728B-4C06-8DE4-C4DD0A4F0561}"/>
              </a:ext>
            </a:extLst>
          </p:cNvPr>
          <p:cNvSpPr txBox="1"/>
          <p:nvPr/>
        </p:nvSpPr>
        <p:spPr>
          <a:xfrm>
            <a:off x="848139" y="291548"/>
            <a:ext cx="108535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3300"/>
                </a:solidFill>
                <a:latin typeface="Algerian" panose="04020705040A02060702" pitchFamily="82" charset="0"/>
              </a:rPr>
              <a:t>আজকের</a:t>
            </a:r>
            <a:r>
              <a:rPr lang="en-US" sz="8000" b="1" dirty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8000" b="1" dirty="0" err="1">
                <a:solidFill>
                  <a:srgbClr val="003300"/>
                </a:solidFill>
                <a:latin typeface="Algerian" panose="04020705040A02060702" pitchFamily="82" charset="0"/>
              </a:rPr>
              <a:t>অনলাইন</a:t>
            </a:r>
            <a:r>
              <a:rPr lang="en-US" sz="8000" b="1" dirty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8000" b="1" dirty="0" err="1">
                <a:solidFill>
                  <a:srgbClr val="003300"/>
                </a:solidFill>
                <a:latin typeface="Algerian" panose="04020705040A02060702" pitchFamily="82" charset="0"/>
              </a:rPr>
              <a:t>ক্লাসে</a:t>
            </a:r>
            <a:r>
              <a:rPr lang="en-US" sz="8000" b="1" dirty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8000" b="1" dirty="0" err="1">
                <a:solidFill>
                  <a:srgbClr val="003300"/>
                </a:solidFill>
                <a:latin typeface="Algerian" panose="04020705040A02060702" pitchFamily="82" charset="0"/>
              </a:rPr>
              <a:t>সবাইকে</a:t>
            </a:r>
            <a:r>
              <a:rPr lang="en-US" sz="8000" b="1" dirty="0">
                <a:solidFill>
                  <a:srgbClr val="003300"/>
                </a:solidFill>
                <a:latin typeface="Algerian" panose="04020705040A02060702" pitchFamily="82" charset="0"/>
              </a:rPr>
              <a:t> </a:t>
            </a:r>
            <a:r>
              <a:rPr lang="en-US" sz="8000" b="1" dirty="0" err="1">
                <a:solidFill>
                  <a:srgbClr val="003300"/>
                </a:solidFill>
                <a:latin typeface="Algerian" panose="04020705040A02060702" pitchFamily="82" charset="0"/>
              </a:rPr>
              <a:t>শুভেচ্ছা</a:t>
            </a:r>
            <a:r>
              <a:rPr lang="en-US" sz="8000" b="1" dirty="0">
                <a:solidFill>
                  <a:srgbClr val="003300"/>
                </a:solidFill>
                <a:latin typeface="Algerian" panose="04020705040A02060702" pitchFamily="82" charset="0"/>
              </a:rPr>
              <a:t> ও </a:t>
            </a:r>
            <a:r>
              <a:rPr lang="en-US" sz="8000" b="1" dirty="0" err="1">
                <a:solidFill>
                  <a:srgbClr val="003300"/>
                </a:solidFill>
                <a:latin typeface="Algerian" panose="04020705040A02060702" pitchFamily="82" charset="0"/>
              </a:rPr>
              <a:t>স্বাগত</a:t>
            </a:r>
            <a:r>
              <a:rPr lang="en-US" sz="8000" b="1" dirty="0">
                <a:solidFill>
                  <a:srgbClr val="003300"/>
                </a:solidFill>
                <a:latin typeface="Algerian" panose="04020705040A02060702" pitchFamily="82" charset="0"/>
              </a:rPr>
              <a:t> 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B6BB06D-616F-4453-BAFD-2E1F5CE032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86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217">
        <p15:prstTrans prst="curtains"/>
      </p:transition>
    </mc:Choice>
    <mc:Fallback xmlns="">
      <p:transition spd="slow" advTm="3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1CF92-13CF-4245-8732-071099DC2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F5C66-2A30-447C-BD87-075E19189F11}"/>
              </a:ext>
            </a:extLst>
          </p:cNvPr>
          <p:cNvSpPr txBox="1"/>
          <p:nvPr/>
        </p:nvSpPr>
        <p:spPr>
          <a:xfrm>
            <a:off x="2769704" y="742122"/>
            <a:ext cx="6109253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/>
              <a:t>    </a:t>
            </a:r>
            <a:r>
              <a:rPr lang="en-US" sz="8000" dirty="0" err="1"/>
              <a:t>মূল্যায়ন</a:t>
            </a:r>
            <a:r>
              <a:rPr lang="en-US" sz="8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62530-8522-4F9D-9E7A-291A6847DD9B}"/>
              </a:ext>
            </a:extLst>
          </p:cNvPr>
          <p:cNvSpPr txBox="1"/>
          <p:nvPr/>
        </p:nvSpPr>
        <p:spPr>
          <a:xfrm>
            <a:off x="1510748" y="2160104"/>
            <a:ext cx="9621077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800000"/>
                </a:solidFill>
              </a:rPr>
              <a:t>সুষম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খাদ্য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গ্রহন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না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করলে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কী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ক্ষতি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হয়</a:t>
            </a:r>
            <a:r>
              <a:rPr lang="en-US" sz="4000" dirty="0">
                <a:solidFill>
                  <a:srgbClr val="800000"/>
                </a:solidFill>
              </a:rPr>
              <a:t>? </a:t>
            </a:r>
          </a:p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800000"/>
                </a:solidFill>
              </a:rPr>
              <a:t>সুষম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খাদ্যগ্রহন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বলতে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কি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বোঝায়</a:t>
            </a:r>
            <a:r>
              <a:rPr lang="en-US" sz="4000" dirty="0">
                <a:solidFill>
                  <a:srgbClr val="800000"/>
                </a:solidFill>
              </a:rPr>
              <a:t>?</a:t>
            </a:r>
          </a:p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800000"/>
                </a:solidFill>
              </a:rPr>
              <a:t>আমাদের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কতটুকু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পুষ্টি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গ্রহন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করা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প্রয়োজন</a:t>
            </a:r>
            <a:r>
              <a:rPr lang="en-US" sz="4000" dirty="0">
                <a:solidFill>
                  <a:srgbClr val="800000"/>
                </a:solidFill>
              </a:rPr>
              <a:t>?</a:t>
            </a:r>
          </a:p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800000"/>
                </a:solidFill>
              </a:rPr>
              <a:t>সুষম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খাবার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খাওয়া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কেন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প্রয়োজন</a:t>
            </a:r>
            <a:r>
              <a:rPr lang="en-US" sz="4000" dirty="0">
                <a:solidFill>
                  <a:srgbClr val="800000"/>
                </a:solidFill>
              </a:rPr>
              <a:t>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9C467B5-DA1B-4DBE-AE7F-96783B3EE1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070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87">
        <p15:prstTrans prst="prestige"/>
      </p:transition>
    </mc:Choice>
    <mc:Fallback xmlns="">
      <p:transition spd="slow" advTm="12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1CF92-13CF-4245-8732-071099DC2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F973A6-28EC-47D4-99BC-2620667A5D3F}"/>
              </a:ext>
            </a:extLst>
          </p:cNvPr>
          <p:cNvSpPr txBox="1"/>
          <p:nvPr/>
        </p:nvSpPr>
        <p:spPr>
          <a:xfrm>
            <a:off x="3405808" y="954156"/>
            <a:ext cx="621527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66"/>
                </a:solidFill>
              </a:rPr>
              <a:t>   </a:t>
            </a:r>
            <a:r>
              <a:rPr lang="en-US" sz="7200" dirty="0" err="1">
                <a:solidFill>
                  <a:srgbClr val="FF0066"/>
                </a:solidFill>
              </a:rPr>
              <a:t>বাড়ির</a:t>
            </a:r>
            <a:r>
              <a:rPr lang="en-US" sz="7200" dirty="0">
                <a:solidFill>
                  <a:srgbClr val="FF0066"/>
                </a:solidFill>
              </a:rPr>
              <a:t> </a:t>
            </a:r>
            <a:r>
              <a:rPr lang="en-US" sz="7200" dirty="0" err="1">
                <a:solidFill>
                  <a:srgbClr val="FF0066"/>
                </a:solidFill>
              </a:rPr>
              <a:t>কাজ</a:t>
            </a:r>
            <a:r>
              <a:rPr lang="en-US" sz="7200" dirty="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321B5F5-1FAA-402B-A63C-D0BD339E25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64396-28D0-4EC7-9180-54C808FB8EDF}"/>
              </a:ext>
            </a:extLst>
          </p:cNvPr>
          <p:cNvSpPr txBox="1"/>
          <p:nvPr/>
        </p:nvSpPr>
        <p:spPr>
          <a:xfrm>
            <a:off x="1444488" y="2676939"/>
            <a:ext cx="9581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/>
              <a:t>সুষম</a:t>
            </a:r>
            <a:r>
              <a:rPr lang="en-US" sz="4400" b="1" dirty="0"/>
              <a:t> </a:t>
            </a:r>
            <a:r>
              <a:rPr lang="en-US" sz="4400" b="1" dirty="0" err="1"/>
              <a:t>খাদ্য</a:t>
            </a:r>
            <a:r>
              <a:rPr lang="en-US" sz="4400" b="1" dirty="0"/>
              <a:t> </a:t>
            </a:r>
            <a:r>
              <a:rPr lang="en-US" sz="4400" b="1" dirty="0" err="1"/>
              <a:t>গ্রহণ</a:t>
            </a:r>
            <a:r>
              <a:rPr lang="en-US" sz="4400" b="1" dirty="0"/>
              <a:t> </a:t>
            </a:r>
            <a:r>
              <a:rPr lang="en-US" sz="4400" b="1" dirty="0" err="1"/>
              <a:t>করা</a:t>
            </a:r>
            <a:r>
              <a:rPr lang="en-US" sz="4400" b="1" dirty="0"/>
              <a:t> </a:t>
            </a:r>
            <a:r>
              <a:rPr lang="en-US" sz="4400" b="1" dirty="0" err="1"/>
              <a:t>প্রয়োজন</a:t>
            </a:r>
            <a:r>
              <a:rPr lang="en-US" sz="4400" b="1" dirty="0"/>
              <a:t> </a:t>
            </a:r>
            <a:r>
              <a:rPr lang="en-US" sz="4400" b="1" dirty="0" err="1"/>
              <a:t>কেন</a:t>
            </a:r>
            <a:r>
              <a:rPr lang="en-US" sz="4400" b="1" dirty="0"/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/>
              <a:t>কীভাবে</a:t>
            </a:r>
            <a:r>
              <a:rPr lang="en-US" sz="4400" b="1" dirty="0"/>
              <a:t> </a:t>
            </a:r>
            <a:r>
              <a:rPr lang="en-US" sz="4400" b="1" dirty="0" err="1"/>
              <a:t>আমরা</a:t>
            </a:r>
            <a:r>
              <a:rPr lang="en-US" sz="4400" b="1" dirty="0"/>
              <a:t> </a:t>
            </a:r>
            <a:r>
              <a:rPr lang="en-US" sz="4400" b="1" dirty="0" err="1"/>
              <a:t>সুষম</a:t>
            </a:r>
            <a:r>
              <a:rPr lang="en-US" sz="4400" b="1" dirty="0"/>
              <a:t> </a:t>
            </a:r>
            <a:r>
              <a:rPr lang="en-US" sz="4400" b="1" dirty="0" err="1"/>
              <a:t>খাদ্য</a:t>
            </a:r>
            <a:r>
              <a:rPr lang="en-US" sz="4400" b="1" dirty="0"/>
              <a:t> </a:t>
            </a:r>
            <a:r>
              <a:rPr lang="en-US" sz="4400" b="1" dirty="0" err="1"/>
              <a:t>পেতে</a:t>
            </a:r>
            <a:r>
              <a:rPr lang="en-US" sz="4400" b="1" dirty="0"/>
              <a:t> </a:t>
            </a:r>
            <a:r>
              <a:rPr lang="en-US" sz="4400" b="1" dirty="0" err="1"/>
              <a:t>পারি</a:t>
            </a:r>
            <a:r>
              <a:rPr lang="en-US" sz="4400" b="1" dirty="0"/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01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933">
        <p15:prstTrans prst="origami"/>
      </p:transition>
    </mc:Choice>
    <mc:Fallback xmlns="">
      <p:transition spd="slow" advTm="6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2967B-C1B6-40D6-957B-368089239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80562"/>
            <a:ext cx="11635408" cy="65449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7C7DE-594E-4F65-9D00-148CF92F0D8F}"/>
              </a:ext>
            </a:extLst>
          </p:cNvPr>
          <p:cNvSpPr txBox="1"/>
          <p:nvPr/>
        </p:nvSpPr>
        <p:spPr>
          <a:xfrm>
            <a:off x="2120348" y="1762539"/>
            <a:ext cx="83356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CC0066"/>
                </a:solidFill>
              </a:rPr>
              <a:t>ধন্যবাদ</a:t>
            </a:r>
            <a:r>
              <a:rPr lang="en-US" sz="8000" b="1" dirty="0">
                <a:solidFill>
                  <a:srgbClr val="CC0066"/>
                </a:solidFill>
              </a:rPr>
              <a:t> </a:t>
            </a:r>
            <a:r>
              <a:rPr lang="en-US" sz="8000" b="1" dirty="0" err="1">
                <a:solidFill>
                  <a:srgbClr val="CC0066"/>
                </a:solidFill>
              </a:rPr>
              <a:t>সবাইকে</a:t>
            </a:r>
            <a:r>
              <a:rPr lang="en-US" sz="8000" b="1" dirty="0">
                <a:solidFill>
                  <a:srgbClr val="CC0066"/>
                </a:solidFill>
              </a:rPr>
              <a:t> </a:t>
            </a:r>
            <a:r>
              <a:rPr lang="en-US" sz="8000" b="1" dirty="0" err="1">
                <a:solidFill>
                  <a:srgbClr val="CC0066"/>
                </a:solidFill>
              </a:rPr>
              <a:t>আবার</a:t>
            </a:r>
            <a:r>
              <a:rPr lang="en-US" sz="8000" b="1" dirty="0">
                <a:solidFill>
                  <a:srgbClr val="CC0066"/>
                </a:solidFill>
              </a:rPr>
              <a:t> </a:t>
            </a:r>
            <a:r>
              <a:rPr lang="en-US" sz="8000" b="1" dirty="0" err="1">
                <a:solidFill>
                  <a:srgbClr val="CC0066"/>
                </a:solidFill>
              </a:rPr>
              <a:t>দেখা</a:t>
            </a:r>
            <a:r>
              <a:rPr lang="en-US" sz="8000" b="1" dirty="0">
                <a:solidFill>
                  <a:srgbClr val="CC0066"/>
                </a:solidFill>
              </a:rPr>
              <a:t> </a:t>
            </a:r>
            <a:r>
              <a:rPr lang="en-US" sz="8000" b="1" dirty="0" err="1">
                <a:solidFill>
                  <a:srgbClr val="CC0066"/>
                </a:solidFill>
              </a:rPr>
              <a:t>হবে</a:t>
            </a:r>
            <a:r>
              <a:rPr lang="en-US" sz="8000" b="1" dirty="0">
                <a:solidFill>
                  <a:srgbClr val="CC0066"/>
                </a:solidFill>
              </a:rPr>
              <a:t>।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C9874A7-B2EA-4684-8D1C-712EE3535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709">
        <p14:switch dir="r"/>
      </p:transition>
    </mc:Choice>
    <mc:Fallback xmlns="">
      <p:transition spd="slow" advTm="67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4802B-D608-4909-92C5-C2B58413B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47E672-53BF-4727-BD69-A329B8C2D201}"/>
              </a:ext>
            </a:extLst>
          </p:cNvPr>
          <p:cNvSpPr txBox="1"/>
          <p:nvPr/>
        </p:nvSpPr>
        <p:spPr>
          <a:xfrm>
            <a:off x="2610678" y="116619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Arial Rounded MT Bold" panose="020F0704030504030204" pitchFamily="34" charset="0"/>
              </a:rPr>
              <a:t>শিক্ষক</a:t>
            </a:r>
            <a:r>
              <a:rPr lang="en-US" sz="8000" b="1" dirty="0">
                <a:latin typeface="Arial Rounded MT Bold" panose="020F0704030504030204" pitchFamily="34" charset="0"/>
              </a:rPr>
              <a:t> </a:t>
            </a:r>
            <a:r>
              <a:rPr lang="en-US" sz="8000" b="1" dirty="0" err="1">
                <a:latin typeface="Arial Rounded MT Bold" panose="020F0704030504030204" pitchFamily="34" charset="0"/>
              </a:rPr>
              <a:t>পরিচিতি</a:t>
            </a:r>
            <a:r>
              <a:rPr lang="en-US" sz="8000" b="1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AB5EF-B38A-4D87-BC93-7FD1FDBAC440}"/>
              </a:ext>
            </a:extLst>
          </p:cNvPr>
          <p:cNvSpPr txBox="1"/>
          <p:nvPr/>
        </p:nvSpPr>
        <p:spPr>
          <a:xfrm>
            <a:off x="2239619" y="2968487"/>
            <a:ext cx="4810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রোকসানা</a:t>
            </a:r>
            <a:r>
              <a:rPr lang="en-US" sz="2400" dirty="0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বেগম</a:t>
            </a:r>
            <a:endParaRPr lang="en-US" sz="2400" dirty="0">
              <a:solidFill>
                <a:srgbClr val="000099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সহকারি</a:t>
            </a:r>
            <a:r>
              <a:rPr lang="en-US" sz="2400" dirty="0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শিক্ষক</a:t>
            </a:r>
            <a:endParaRPr lang="en-US" sz="2400" dirty="0">
              <a:solidFill>
                <a:srgbClr val="000099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জাঙ্গাইল</a:t>
            </a:r>
            <a:r>
              <a:rPr lang="en-US" sz="2400" dirty="0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সরকারি</a:t>
            </a:r>
            <a:r>
              <a:rPr lang="en-US" sz="2400" dirty="0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প্রাথমিক</a:t>
            </a:r>
            <a:r>
              <a:rPr lang="en-US" sz="2400" dirty="0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বিদ্যালয়</a:t>
            </a:r>
            <a:endParaRPr lang="en-US" sz="2400" dirty="0">
              <a:solidFill>
                <a:srgbClr val="000099"/>
              </a:solidFill>
              <a:latin typeface="Andika New Basic" panose="02000000000000000000" pitchFamily="2" charset="0"/>
              <a:cs typeface="Andika New Basic" panose="02000000000000000000" pitchFamily="2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সদর,সিলেট</a:t>
            </a:r>
            <a:r>
              <a:rPr lang="en-US" sz="2400" dirty="0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0099"/>
                </a:solidFill>
                <a:latin typeface="Andika New Basic" panose="02000000000000000000" pitchFamily="2" charset="0"/>
                <a:cs typeface="Andika New Basic" panose="02000000000000000000" pitchFamily="2" charset="0"/>
              </a:rPr>
              <a:t>Gmail-adnanjani008@gmail.com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31804-165C-497F-8D23-DE66369CC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3" y="2716695"/>
            <a:ext cx="2941983" cy="264380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987CF5-3EC2-4D17-B8FF-D618903C9F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232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484">
        <p15:prstTrans prst="wind"/>
      </p:transition>
    </mc:Choice>
    <mc:Fallback xmlns="">
      <p:transition spd="slow" advTm="44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1DE224-76DE-4997-9192-E49FF1234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71A88-7D3C-4A29-9CE3-6DD2D3281C3A}"/>
              </a:ext>
            </a:extLst>
          </p:cNvPr>
          <p:cNvSpPr txBox="1"/>
          <p:nvPr/>
        </p:nvSpPr>
        <p:spPr>
          <a:xfrm>
            <a:off x="2252870" y="967409"/>
            <a:ext cx="6970643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66"/>
                </a:solidFill>
              </a:rPr>
              <a:t>পাঠ</a:t>
            </a:r>
            <a:r>
              <a:rPr lang="en-US" sz="8000" b="1" dirty="0">
                <a:solidFill>
                  <a:srgbClr val="FF0066"/>
                </a:solidFill>
              </a:rPr>
              <a:t> </a:t>
            </a:r>
            <a:r>
              <a:rPr lang="en-US" sz="8000" b="1" dirty="0" err="1">
                <a:solidFill>
                  <a:srgbClr val="FF0066"/>
                </a:solidFill>
              </a:rPr>
              <a:t>পরিচিতি</a:t>
            </a:r>
            <a:r>
              <a:rPr lang="en-US" sz="8000" b="1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6DB98-8B07-4BA9-9BC9-7A017D9B5F47}"/>
              </a:ext>
            </a:extLst>
          </p:cNvPr>
          <p:cNvSpPr txBox="1"/>
          <p:nvPr/>
        </p:nvSpPr>
        <p:spPr>
          <a:xfrm>
            <a:off x="1391479" y="2915478"/>
            <a:ext cx="6414052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00"/>
                </a:solidFill>
                <a:latin typeface="Arial Black" panose="020B0A04020102020204" pitchFamily="34" charset="0"/>
              </a:rPr>
              <a:t>শ্রেণিঃ৫ম</a:t>
            </a:r>
          </a:p>
          <a:p>
            <a:r>
              <a:rPr lang="en-US" sz="2800" dirty="0" err="1">
                <a:solidFill>
                  <a:srgbClr val="003300"/>
                </a:solidFill>
                <a:latin typeface="Arial Black" panose="020B0A04020102020204" pitchFamily="34" charset="0"/>
              </a:rPr>
              <a:t>বিষয়ঃবিজ্ঞান</a:t>
            </a:r>
            <a:endParaRPr lang="en-US" sz="2800" dirty="0">
              <a:solidFill>
                <a:srgbClr val="003300"/>
              </a:solidFill>
              <a:latin typeface="Arial Black" panose="020B0A04020102020204" pitchFamily="34" charset="0"/>
            </a:endParaRPr>
          </a:p>
          <a:p>
            <a:r>
              <a:rPr lang="en-US" sz="2800" dirty="0" err="1">
                <a:solidFill>
                  <a:srgbClr val="003300"/>
                </a:solidFill>
                <a:latin typeface="Arial Black" panose="020B0A04020102020204" pitchFamily="34" charset="0"/>
              </a:rPr>
              <a:t>পাঠঃঅধ্যায়</a:t>
            </a:r>
            <a:r>
              <a:rPr lang="en-US" sz="2800" dirty="0">
                <a:solidFill>
                  <a:srgbClr val="003300"/>
                </a:solidFill>
                <a:latin typeface="Arial Black" panose="020B0A04020102020204" pitchFamily="34" charset="0"/>
              </a:rPr>
              <a:t> ৬ষ্ঠ </a:t>
            </a:r>
            <a:r>
              <a:rPr lang="en-US" sz="2800" dirty="0" err="1">
                <a:solidFill>
                  <a:srgbClr val="003300"/>
                </a:solidFill>
                <a:latin typeface="Arial Black" panose="020B0A04020102020204" pitchFamily="34" charset="0"/>
              </a:rPr>
              <a:t>সুস্থ</a:t>
            </a:r>
            <a:r>
              <a:rPr lang="en-US" sz="2800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Arial Black" panose="020B0A04020102020204" pitchFamily="34" charset="0"/>
              </a:rPr>
              <a:t>জীবনের</a:t>
            </a:r>
            <a:r>
              <a:rPr lang="en-US" sz="2800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Arial Black" panose="020B0A04020102020204" pitchFamily="34" charset="0"/>
              </a:rPr>
              <a:t>জন্য</a:t>
            </a:r>
            <a:r>
              <a:rPr lang="en-US" sz="2800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Arial Black" panose="020B0A04020102020204" pitchFamily="34" charset="0"/>
              </a:rPr>
              <a:t>খাদ্য</a:t>
            </a:r>
            <a:r>
              <a:rPr lang="en-US" sz="2800" dirty="0">
                <a:solidFill>
                  <a:srgbClr val="003300"/>
                </a:solidFill>
                <a:latin typeface="Arial Black" panose="020B0A04020102020204" pitchFamily="34" charset="0"/>
              </a:rPr>
              <a:t>  </a:t>
            </a:r>
          </a:p>
          <a:p>
            <a:r>
              <a:rPr lang="en-US" sz="2800" dirty="0" err="1">
                <a:solidFill>
                  <a:srgbClr val="003300"/>
                </a:solidFill>
                <a:latin typeface="Arial Black" panose="020B0A04020102020204" pitchFamily="34" charset="0"/>
              </a:rPr>
              <a:t>বিশেষ</a:t>
            </a:r>
            <a:r>
              <a:rPr lang="en-US" sz="2800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Arial Black" panose="020B0A04020102020204" pitchFamily="34" charset="0"/>
              </a:rPr>
              <a:t>পাঠঃসুষম</a:t>
            </a:r>
            <a:r>
              <a:rPr lang="en-US" sz="2800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Arial Black" panose="020B0A04020102020204" pitchFamily="34" charset="0"/>
              </a:rPr>
              <a:t>খাদ্য</a:t>
            </a:r>
            <a:r>
              <a:rPr lang="en-US" sz="2800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003300"/>
                </a:solidFill>
                <a:latin typeface="Arial Black" panose="020B0A04020102020204" pitchFamily="34" charset="0"/>
              </a:rPr>
              <a:t>সময়ঃ৪০মিনিট</a:t>
            </a:r>
          </a:p>
          <a:p>
            <a:r>
              <a:rPr lang="en-US" sz="2800" dirty="0">
                <a:solidFill>
                  <a:srgbClr val="003300"/>
                </a:solidFill>
                <a:latin typeface="Arial Black" panose="020B0A04020102020204" pitchFamily="34" charset="0"/>
              </a:rPr>
              <a:t>তারিখঃ০৫/০৮/২১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7388D7-FF20-4852-98E7-4B92F8E9A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8" y="2915479"/>
            <a:ext cx="2756452" cy="266368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D20A96-3A3E-47EF-B936-3D84ABF9F6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6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07">
        <p14:flip dir="r"/>
      </p:transition>
    </mc:Choice>
    <mc:Fallback xmlns="">
      <p:transition spd="slow" advTm="5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1122E-02FD-4523-8528-4C01E7DF6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822DD-38DF-4D88-B980-BF24A58C0215}"/>
              </a:ext>
            </a:extLst>
          </p:cNvPr>
          <p:cNvSpPr txBox="1"/>
          <p:nvPr/>
        </p:nvSpPr>
        <p:spPr>
          <a:xfrm>
            <a:off x="2849217" y="795130"/>
            <a:ext cx="653332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0099"/>
                </a:solidFill>
                <a:latin typeface="Algerian" panose="04020705040A02060702" pitchFamily="82" charset="0"/>
              </a:rPr>
              <a:t>    </a:t>
            </a:r>
            <a:r>
              <a:rPr lang="en-US" sz="7200" b="1" dirty="0" err="1">
                <a:solidFill>
                  <a:srgbClr val="000099"/>
                </a:solidFill>
                <a:latin typeface="Algerian" panose="04020705040A02060702" pitchFamily="82" charset="0"/>
              </a:rPr>
              <a:t>শিখনফল</a:t>
            </a:r>
            <a:r>
              <a:rPr lang="en-US" sz="7200" b="1" dirty="0">
                <a:solidFill>
                  <a:srgbClr val="000099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5CA44-6277-4241-BADD-C9CFB82B8B93}"/>
              </a:ext>
            </a:extLst>
          </p:cNvPr>
          <p:cNvSpPr txBox="1"/>
          <p:nvPr/>
        </p:nvSpPr>
        <p:spPr>
          <a:xfrm>
            <a:off x="2199861" y="2425148"/>
            <a:ext cx="8282609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বয়স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ও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কাজ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অনুযায়ী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পরিমিত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খাদ্য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গ্রহণের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গুরুত্ব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বলতে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পারবে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প্রয়োজনের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কম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বা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বেশি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খাওয়ার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ক্ষতিকর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দিক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সম্পর্কে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বলতে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পারবে</a:t>
            </a:r>
            <a:r>
              <a:rPr lang="en-US" sz="4800" dirty="0">
                <a:solidFill>
                  <a:srgbClr val="00B05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।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86B9EF8-9826-4563-83E6-4E1B2B19324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57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18">
        <p15:prstTrans prst="wind"/>
      </p:transition>
    </mc:Choice>
    <mc:Fallback xmlns="">
      <p:transition spd="slow" advTm="66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CD7289-6AA6-486C-8855-D1C4FBFF5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DD9756-8CEC-4B97-A9DC-6B51C149D6F1}"/>
              </a:ext>
            </a:extLst>
          </p:cNvPr>
          <p:cNvSpPr txBox="1"/>
          <p:nvPr/>
        </p:nvSpPr>
        <p:spPr>
          <a:xfrm>
            <a:off x="1722783" y="848139"/>
            <a:ext cx="886570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0099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7200" dirty="0" err="1">
                <a:solidFill>
                  <a:srgbClr val="000099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ছবিগুলো</a:t>
            </a:r>
            <a:r>
              <a:rPr lang="en-US" sz="7200" dirty="0">
                <a:solidFill>
                  <a:srgbClr val="000099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7200" dirty="0" err="1">
                <a:solidFill>
                  <a:srgbClr val="000099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মনযোগ</a:t>
            </a:r>
            <a:r>
              <a:rPr lang="en-US" sz="7200" dirty="0">
                <a:solidFill>
                  <a:srgbClr val="000099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7200" dirty="0" err="1">
                <a:solidFill>
                  <a:srgbClr val="000099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দিয়ে</a:t>
            </a:r>
            <a:r>
              <a:rPr lang="en-US" sz="7200" dirty="0">
                <a:solidFill>
                  <a:srgbClr val="000099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en-US" sz="7200" dirty="0" err="1">
                <a:solidFill>
                  <a:srgbClr val="000099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দেখ</a:t>
            </a:r>
            <a:r>
              <a:rPr lang="en-US" sz="7200" dirty="0">
                <a:solidFill>
                  <a:srgbClr val="000099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1C3BE-8E53-401F-9B90-29F5F8C76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39" y="2387669"/>
            <a:ext cx="2948609" cy="2966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CCB19-7471-431C-A3D1-51C999EDB5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05" y="2425150"/>
            <a:ext cx="2852324" cy="29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4A81E-9E62-4E56-83B1-2F8C236AAF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70" y="2425147"/>
            <a:ext cx="2922104" cy="302149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B90C014-844D-4AC4-A1C9-FD685E23E9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64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649">
        <p15:prstTrans prst="peelOff"/>
      </p:transition>
    </mc:Choice>
    <mc:Fallback xmlns="">
      <p:transition spd="slow" advTm="96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AD35A-D635-45D8-AB5F-CD01AECEC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899420-CA9F-4175-A044-48BCE0A91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4" y="2584174"/>
            <a:ext cx="3485322" cy="2711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4249D8-0F1F-4EC4-BDC8-BA13D10C8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04" y="2597426"/>
            <a:ext cx="2619375" cy="26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4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FFC6B4-4C41-4E7A-BDA4-8514B00C3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88F5CB-1E1A-4C42-9D95-706A600298AB}"/>
              </a:ext>
            </a:extLst>
          </p:cNvPr>
          <p:cNvSpPr txBox="1"/>
          <p:nvPr/>
        </p:nvSpPr>
        <p:spPr>
          <a:xfrm>
            <a:off x="1325217" y="2464904"/>
            <a:ext cx="94222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003300"/>
                </a:solidFill>
              </a:rPr>
              <a:t>সুষম</a:t>
            </a:r>
            <a:r>
              <a:rPr lang="en-US" sz="4400" dirty="0">
                <a:solidFill>
                  <a:srgbClr val="003300"/>
                </a:solidFill>
              </a:rPr>
              <a:t> </a:t>
            </a:r>
            <a:r>
              <a:rPr lang="en-US" sz="4400" dirty="0" err="1">
                <a:solidFill>
                  <a:srgbClr val="003300"/>
                </a:solidFill>
              </a:rPr>
              <a:t>খাদ্য</a:t>
            </a:r>
            <a:r>
              <a:rPr lang="en-US" sz="4400" dirty="0">
                <a:solidFill>
                  <a:srgbClr val="003300"/>
                </a:solidFill>
              </a:rPr>
              <a:t> </a:t>
            </a:r>
            <a:r>
              <a:rPr lang="en-US" sz="4400" dirty="0" err="1">
                <a:solidFill>
                  <a:srgbClr val="003300"/>
                </a:solidFill>
              </a:rPr>
              <a:t>বলতে</a:t>
            </a:r>
            <a:r>
              <a:rPr lang="en-US" sz="4400" dirty="0">
                <a:solidFill>
                  <a:srgbClr val="003300"/>
                </a:solidFill>
              </a:rPr>
              <a:t> </a:t>
            </a:r>
            <a:r>
              <a:rPr lang="en-US" sz="4400" dirty="0" err="1">
                <a:solidFill>
                  <a:srgbClr val="003300"/>
                </a:solidFill>
              </a:rPr>
              <a:t>কী</a:t>
            </a:r>
            <a:r>
              <a:rPr lang="en-US" sz="4400" dirty="0">
                <a:solidFill>
                  <a:srgbClr val="003300"/>
                </a:solidFill>
              </a:rPr>
              <a:t> </a:t>
            </a:r>
            <a:r>
              <a:rPr lang="en-US" sz="4400" dirty="0" err="1">
                <a:solidFill>
                  <a:srgbClr val="003300"/>
                </a:solidFill>
              </a:rPr>
              <a:t>বোঝায়</a:t>
            </a:r>
            <a:r>
              <a:rPr lang="en-US" sz="4400" dirty="0">
                <a:solidFill>
                  <a:srgbClr val="003300"/>
                </a:solidFill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400" dirty="0">
              <a:solidFill>
                <a:srgbClr val="0033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003300"/>
                </a:solidFill>
              </a:rPr>
              <a:t>সুষম</a:t>
            </a:r>
            <a:r>
              <a:rPr lang="en-US" sz="4400" dirty="0">
                <a:solidFill>
                  <a:srgbClr val="003300"/>
                </a:solidFill>
              </a:rPr>
              <a:t> </a:t>
            </a:r>
            <a:r>
              <a:rPr lang="en-US" sz="4400" dirty="0" err="1">
                <a:solidFill>
                  <a:srgbClr val="003300"/>
                </a:solidFill>
              </a:rPr>
              <a:t>খাদ্য</a:t>
            </a:r>
            <a:r>
              <a:rPr lang="en-US" sz="4400" dirty="0">
                <a:solidFill>
                  <a:srgbClr val="003300"/>
                </a:solidFill>
              </a:rPr>
              <a:t> </a:t>
            </a:r>
            <a:r>
              <a:rPr lang="en-US" sz="4400" dirty="0" err="1">
                <a:solidFill>
                  <a:srgbClr val="003300"/>
                </a:solidFill>
              </a:rPr>
              <a:t>আমাদের</a:t>
            </a:r>
            <a:r>
              <a:rPr lang="en-US" sz="4400" dirty="0">
                <a:solidFill>
                  <a:srgbClr val="003300"/>
                </a:solidFill>
              </a:rPr>
              <a:t> </a:t>
            </a:r>
            <a:r>
              <a:rPr lang="en-US" sz="4400" dirty="0" err="1">
                <a:solidFill>
                  <a:srgbClr val="003300"/>
                </a:solidFill>
              </a:rPr>
              <a:t>কেন</a:t>
            </a:r>
            <a:r>
              <a:rPr lang="en-US" sz="4400" dirty="0">
                <a:solidFill>
                  <a:srgbClr val="003300"/>
                </a:solidFill>
              </a:rPr>
              <a:t> </a:t>
            </a:r>
            <a:r>
              <a:rPr lang="en-US" sz="4400" dirty="0" err="1">
                <a:solidFill>
                  <a:srgbClr val="003300"/>
                </a:solidFill>
              </a:rPr>
              <a:t>প্রয়োজন</a:t>
            </a:r>
            <a:r>
              <a:rPr lang="en-US" sz="4000" dirty="0">
                <a:solidFill>
                  <a:srgbClr val="003300"/>
                </a:solidFill>
              </a:rPr>
              <a:t>?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C6CC92A-1295-4143-A8B3-0AD95A2C09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55A07-1516-46A2-B953-DBB83110E959}"/>
              </a:ext>
            </a:extLst>
          </p:cNvPr>
          <p:cNvSpPr txBox="1"/>
          <p:nvPr/>
        </p:nvSpPr>
        <p:spPr>
          <a:xfrm>
            <a:off x="2782957" y="808383"/>
            <a:ext cx="6652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CC0066"/>
                </a:solidFill>
              </a:rPr>
              <a:t>পূর্ব</a:t>
            </a:r>
            <a:r>
              <a:rPr lang="en-US" sz="6600" b="1" dirty="0">
                <a:solidFill>
                  <a:srgbClr val="CC0066"/>
                </a:solidFill>
              </a:rPr>
              <a:t> </a:t>
            </a:r>
            <a:r>
              <a:rPr lang="en-US" sz="6600" b="1" dirty="0" err="1">
                <a:solidFill>
                  <a:srgbClr val="CC0066"/>
                </a:solidFill>
              </a:rPr>
              <a:t>জ্ঞান</a:t>
            </a:r>
            <a:r>
              <a:rPr lang="en-US" sz="6600" b="1" dirty="0">
                <a:solidFill>
                  <a:srgbClr val="CC0066"/>
                </a:solidFill>
              </a:rPr>
              <a:t> </a:t>
            </a:r>
            <a:r>
              <a:rPr lang="en-US" sz="6600" b="1" dirty="0" err="1">
                <a:solidFill>
                  <a:srgbClr val="CC0066"/>
                </a:solidFill>
              </a:rPr>
              <a:t>যাচাই</a:t>
            </a:r>
            <a:r>
              <a:rPr lang="en-US" sz="6600" b="1" dirty="0">
                <a:solidFill>
                  <a:srgbClr val="CC0066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530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769">
        <p15:prstTrans prst="prestige"/>
      </p:transition>
    </mc:Choice>
    <mc:Fallback xmlns="">
      <p:transition spd="slow" advTm="77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1CF92-13CF-4245-8732-071099DC2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5F5ADC-0DD5-4294-8ED6-DC369FC77FD2}"/>
              </a:ext>
            </a:extLst>
          </p:cNvPr>
          <p:cNvSpPr txBox="1"/>
          <p:nvPr/>
        </p:nvSpPr>
        <p:spPr>
          <a:xfrm>
            <a:off x="1470991" y="967409"/>
            <a:ext cx="9382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66"/>
                </a:solidFill>
              </a:rPr>
              <a:t>সুষম</a:t>
            </a:r>
            <a:r>
              <a:rPr lang="en-US" sz="6600" dirty="0">
                <a:solidFill>
                  <a:srgbClr val="FF0066"/>
                </a:solidFill>
              </a:rPr>
              <a:t> </a:t>
            </a:r>
            <a:r>
              <a:rPr lang="en-US" sz="6600" dirty="0" err="1">
                <a:solidFill>
                  <a:srgbClr val="FF0066"/>
                </a:solidFill>
              </a:rPr>
              <a:t>খাদ্য</a:t>
            </a:r>
            <a:r>
              <a:rPr lang="en-US" sz="6600" dirty="0">
                <a:solidFill>
                  <a:srgbClr val="FF0066"/>
                </a:solidFill>
              </a:rPr>
              <a:t> </a:t>
            </a:r>
          </a:p>
          <a:p>
            <a:endParaRPr lang="en-US" dirty="0"/>
          </a:p>
          <a:p>
            <a:r>
              <a:rPr lang="en-US" sz="3200" dirty="0" err="1">
                <a:solidFill>
                  <a:srgbClr val="800000"/>
                </a:solidFill>
              </a:rPr>
              <a:t>যে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সকল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খাদ্যে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সবকটি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খাদ্য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উপাদান</a:t>
            </a:r>
            <a:r>
              <a:rPr lang="en-US" sz="3200" dirty="0">
                <a:solidFill>
                  <a:srgbClr val="800000"/>
                </a:solidFill>
              </a:rPr>
              <a:t> (</a:t>
            </a:r>
            <a:r>
              <a:rPr lang="en-US" sz="3200" dirty="0" err="1">
                <a:solidFill>
                  <a:srgbClr val="800000"/>
                </a:solidFill>
              </a:rPr>
              <a:t>শর্করা</a:t>
            </a:r>
            <a:r>
              <a:rPr lang="en-US" sz="3200" dirty="0">
                <a:solidFill>
                  <a:srgbClr val="800000"/>
                </a:solidFill>
              </a:rPr>
              <a:t>, </a:t>
            </a:r>
            <a:r>
              <a:rPr lang="en-US" sz="3200" dirty="0" err="1">
                <a:solidFill>
                  <a:srgbClr val="800000"/>
                </a:solidFill>
              </a:rPr>
              <a:t>আমিষ</a:t>
            </a:r>
            <a:r>
              <a:rPr lang="en-US" sz="3200" dirty="0">
                <a:solidFill>
                  <a:srgbClr val="800000"/>
                </a:solidFill>
              </a:rPr>
              <a:t>, </a:t>
            </a:r>
            <a:r>
              <a:rPr lang="en-US" sz="3200" dirty="0" err="1">
                <a:solidFill>
                  <a:srgbClr val="800000"/>
                </a:solidFill>
              </a:rPr>
              <a:t>স্নেহ</a:t>
            </a:r>
            <a:r>
              <a:rPr lang="en-US" sz="3200" dirty="0">
                <a:solidFill>
                  <a:srgbClr val="800000"/>
                </a:solidFill>
              </a:rPr>
              <a:t>, </a:t>
            </a:r>
            <a:r>
              <a:rPr lang="en-US" sz="3200" dirty="0" err="1">
                <a:solidFill>
                  <a:srgbClr val="800000"/>
                </a:solidFill>
              </a:rPr>
              <a:t>ভিটামিন</a:t>
            </a:r>
            <a:r>
              <a:rPr lang="en-US" sz="3200" dirty="0">
                <a:solidFill>
                  <a:srgbClr val="800000"/>
                </a:solidFill>
              </a:rPr>
              <a:t>, </a:t>
            </a:r>
            <a:r>
              <a:rPr lang="en-US" sz="3200" dirty="0" err="1">
                <a:solidFill>
                  <a:srgbClr val="800000"/>
                </a:solidFill>
              </a:rPr>
              <a:t>খনিজ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লবন</a:t>
            </a:r>
            <a:r>
              <a:rPr lang="en-US" sz="3200" dirty="0">
                <a:solidFill>
                  <a:srgbClr val="800000"/>
                </a:solidFill>
              </a:rPr>
              <a:t> ও </a:t>
            </a:r>
            <a:r>
              <a:rPr lang="en-US" sz="3200" dirty="0" err="1">
                <a:solidFill>
                  <a:srgbClr val="800000"/>
                </a:solidFill>
              </a:rPr>
              <a:t>পানি</a:t>
            </a:r>
            <a:r>
              <a:rPr lang="en-US" sz="3200" dirty="0">
                <a:solidFill>
                  <a:srgbClr val="800000"/>
                </a:solidFill>
              </a:rPr>
              <a:t>) </a:t>
            </a:r>
            <a:r>
              <a:rPr lang="en-US" sz="3200" dirty="0" err="1">
                <a:solidFill>
                  <a:srgbClr val="800000"/>
                </a:solidFill>
              </a:rPr>
              <a:t>সঠিক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অনুপাতে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থাকে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তাকে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সুষম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খাদ্য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err="1">
                <a:solidFill>
                  <a:srgbClr val="800000"/>
                </a:solidFill>
              </a:rPr>
              <a:t>বলে</a:t>
            </a:r>
            <a:r>
              <a:rPr lang="en-US" sz="3200" dirty="0">
                <a:solidFill>
                  <a:srgbClr val="800000"/>
                </a:solidFill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75A71-FAAE-478B-BB0E-B380C29B1D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39" y="3332242"/>
            <a:ext cx="4167809" cy="251631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1FDCC5F-EB3B-4045-BF67-9EA1AB96E8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34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21">
        <p15:prstTrans prst="wind"/>
      </p:transition>
    </mc:Choice>
    <mc:Fallback xmlns="">
      <p:transition spd="slow" advTm="8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8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5|1.4|1.4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4|1.4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1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342</Words>
  <Application>Microsoft Office PowerPoint</Application>
  <PresentationFormat>Widescreen</PresentationFormat>
  <Paragraphs>54</Paragraphs>
  <Slides>22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Algerian</vt:lpstr>
      <vt:lpstr>Andika New Basic</vt:lpstr>
      <vt:lpstr>ArhialkhanOMJ</vt:lpstr>
      <vt:lpstr>Arial</vt:lpstr>
      <vt:lpstr>Arial Black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2021-08-04T04:37:26Z</dcterms:created>
  <dcterms:modified xsi:type="dcterms:W3CDTF">2021-08-17T06:45:30Z</dcterms:modified>
</cp:coreProperties>
</file>