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6"/>
  </p:notesMasterIdLst>
  <p:sldIdLst>
    <p:sldId id="368" r:id="rId2"/>
    <p:sldId id="324" r:id="rId3"/>
    <p:sldId id="437" r:id="rId4"/>
    <p:sldId id="438" r:id="rId5"/>
    <p:sldId id="439" r:id="rId6"/>
    <p:sldId id="405" r:id="rId7"/>
    <p:sldId id="440" r:id="rId8"/>
    <p:sldId id="446" r:id="rId9"/>
    <p:sldId id="445" r:id="rId10"/>
    <p:sldId id="447" r:id="rId11"/>
    <p:sldId id="448" r:id="rId12"/>
    <p:sldId id="443" r:id="rId13"/>
    <p:sldId id="444" r:id="rId14"/>
    <p:sldId id="40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C3C87-427F-4F4D-A9C8-398076149CE9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E7864-A672-4D5E-BA22-2E4FE2865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53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64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74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657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56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13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69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645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31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462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7046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1002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5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6.jpeg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BE9FC75-72AB-994E-8745-04A721CCFB15}"/>
              </a:ext>
            </a:extLst>
          </p:cNvPr>
          <p:cNvSpPr txBox="1"/>
          <p:nvPr/>
        </p:nvSpPr>
        <p:spPr>
          <a:xfrm>
            <a:off x="5184074" y="2512126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4F2A99-639A-D748-8D27-E1822883C5E7}"/>
              </a:ext>
            </a:extLst>
          </p:cNvPr>
          <p:cNvSpPr txBox="1"/>
          <p:nvPr/>
        </p:nvSpPr>
        <p:spPr>
          <a:xfrm rot="10800000" flipV="1">
            <a:off x="3228605" y="946632"/>
            <a:ext cx="4502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 </a:t>
            </a: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A9EE5A-2BA8-2D4B-861D-44CDE893052D}"/>
              </a:ext>
            </a:extLst>
          </p:cNvPr>
          <p:cNvSpPr txBox="1"/>
          <p:nvPr/>
        </p:nvSpPr>
        <p:spPr>
          <a:xfrm rot="10800000" flipV="1">
            <a:off x="333994" y="946631"/>
            <a:ext cx="11499272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800" b="1" u="sng" dirty="0">
                <a:solidFill>
                  <a:srgbClr val="00B050"/>
                </a:solidFill>
                <a:latin typeface="NikoshBAN" pitchFamily="2" charset="0"/>
              </a:rPr>
              <a:t>স্বাগতম</a:t>
            </a:r>
            <a:r>
              <a:rPr lang="en-GB" b="1" u="sng" dirty="0">
                <a:solidFill>
                  <a:srgbClr val="00B050"/>
                </a:solidFill>
                <a:latin typeface="NikoshBAN" pitchFamily="2" charset="0"/>
              </a:rPr>
              <a:t> </a:t>
            </a:r>
            <a:endParaRPr lang="en-US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04271B0B-B666-A443-A154-DDE00F57C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34" y="1978748"/>
            <a:ext cx="11486902" cy="41147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6EFE974-36BC-4140-8189-F942E22650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620358"/>
              </p:ext>
            </p:extLst>
          </p:nvPr>
        </p:nvGraphicFramePr>
        <p:xfrm>
          <a:off x="596735" y="1419711"/>
          <a:ext cx="11289228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63076">
                  <a:extLst>
                    <a:ext uri="{9D8B030D-6E8A-4147-A177-3AD203B41FA5}">
                      <a16:colId xmlns:a16="http://schemas.microsoft.com/office/drawing/2014/main" val="364865393"/>
                    </a:ext>
                  </a:extLst>
                </a:gridCol>
                <a:gridCol w="3763076">
                  <a:extLst>
                    <a:ext uri="{9D8B030D-6E8A-4147-A177-3AD203B41FA5}">
                      <a16:colId xmlns:a16="http://schemas.microsoft.com/office/drawing/2014/main" val="3360553465"/>
                    </a:ext>
                  </a:extLst>
                </a:gridCol>
                <a:gridCol w="3763076">
                  <a:extLst>
                    <a:ext uri="{9D8B030D-6E8A-4147-A177-3AD203B41FA5}">
                      <a16:colId xmlns:a16="http://schemas.microsoft.com/office/drawing/2014/main" val="1473017207"/>
                    </a:ext>
                  </a:extLst>
                </a:gridCol>
              </a:tblGrid>
              <a:tr h="1273391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rgbClr val="00B0F0"/>
                          </a:solidFill>
                          <a:latin typeface="NikoshBAN" pitchFamily="2" charset="0"/>
                        </a:rPr>
                        <a:t>বোতল</a:t>
                      </a:r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rgbClr val="00B0F0"/>
                          </a:solidFill>
                          <a:latin typeface="NikoshBAN" pitchFamily="2" charset="0"/>
                        </a:rPr>
                        <a:t>মোমবাতির কী পরিবর্তন হয়েছিল?</a:t>
                      </a:r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0B0F0"/>
                          </a:solidFill>
                          <a:latin typeface="NikoshBAN" pitchFamily="2" charset="0"/>
                        </a:rPr>
                        <a:t>আগরবাতির ধোঁয়া কোন দিকে যাচ্ছিল?</a:t>
                      </a:r>
                      <a:endParaRPr 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384655"/>
                  </a:ext>
                </a:extLst>
              </a:tr>
              <a:tr h="1273391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0B0F0"/>
                          </a:solidFill>
                          <a:latin typeface="NikoshBAN" pitchFamily="2" charset="0"/>
                        </a:rPr>
                        <a:t>১।</a:t>
                      </a:r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0B0F0"/>
                          </a:solidFill>
                          <a:latin typeface="NikoshBAN" pitchFamily="2" charset="0"/>
                        </a:rPr>
                        <a:t>মোমবাতিটি কিছুক্ষণ পরে নিভে গিয়েছিল।</a:t>
                      </a:r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0B0F0"/>
                          </a:solidFill>
                          <a:latin typeface="NikoshBAN" pitchFamily="2" charset="0"/>
                        </a:rPr>
                        <a:t>আগরবাতির ধোঁয়ার দিক পরিবর্তন হয়নি।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982526"/>
                  </a:ext>
                </a:extLst>
              </a:tr>
              <a:tr h="1273391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0B0F0"/>
                          </a:solidFill>
                          <a:latin typeface="NikoshBAN" pitchFamily="2" charset="0"/>
                        </a:rPr>
                        <a:t>২।</a:t>
                      </a:r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0B0F0"/>
                          </a:solidFill>
                          <a:latin typeface="NikoshBAN" pitchFamily="2" charset="0"/>
                        </a:rPr>
                        <a:t>মোমবাতিটি শেষ না হওয়া পর্যন্ত জ্বলছিল।</a:t>
                      </a:r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0B0F0"/>
                          </a:solidFill>
                          <a:latin typeface="NikoshBAN" pitchFamily="2" charset="0"/>
                        </a:rPr>
                        <a:t>আগরবাতির ধোঁয়া বোতলের ভিতর যাচ্ছিল।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95568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583D75C-281E-1C4A-A236-55CD82DA284B}"/>
              </a:ext>
            </a:extLst>
          </p:cNvPr>
          <p:cNvSpPr txBox="1"/>
          <p:nvPr/>
        </p:nvSpPr>
        <p:spPr>
          <a:xfrm>
            <a:off x="596735" y="494805"/>
            <a:ext cx="11289229" cy="707886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00B050"/>
                </a:solidFill>
                <a:latin typeface="NikoshBAN" pitchFamily="2" charset="0"/>
              </a:rPr>
              <a:t>উত্তর গুলো মিলিয়ে নিই</a:t>
            </a:r>
          </a:p>
        </p:txBody>
      </p:sp>
    </p:spTree>
    <p:extLst>
      <p:ext uri="{BB962C8B-B14F-4D97-AF65-F5344CB8AC3E}">
        <p14:creationId xmlns:p14="http://schemas.microsoft.com/office/powerpoint/2010/main" val="2941747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09DCD5-8712-E849-8088-81F2688D8E70}"/>
              </a:ext>
            </a:extLst>
          </p:cNvPr>
          <p:cNvSpPr txBox="1"/>
          <p:nvPr/>
        </p:nvSpPr>
        <p:spPr>
          <a:xfrm>
            <a:off x="853541" y="612844"/>
            <a:ext cx="1108363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  <a:latin typeface="NikoshBAN" pitchFamily="2" charset="0"/>
              </a:rPr>
              <a:t>মোমবাতি জ্বলার জন্য বায়ুর প্রয়োজন। বায়ুতে </a:t>
            </a:r>
            <a:r>
              <a:rPr lang="en-GB" sz="4000" b="1" dirty="0">
                <a:solidFill>
                  <a:srgbClr val="00B0F0"/>
                </a:solidFill>
                <a:latin typeface="NikoshBAN" pitchFamily="2" charset="0"/>
              </a:rPr>
              <a:t>অক্সিজেন</a:t>
            </a:r>
            <a:r>
              <a:rPr lang="en-GB" sz="4000" b="1" dirty="0">
                <a:solidFill>
                  <a:srgbClr val="002060"/>
                </a:solidFill>
                <a:latin typeface="NikoshBAN" pitchFamily="2" charset="0"/>
              </a:rPr>
              <a:t> থাকে যা আগুন জ্বলতে সাহায্য করে।মুখ খোলা বোতলের বায়ু প্রবেশ করতে পারছিল মোমবাতিটি তাই জ্বলছিল।আর মুখ বন্ধ বোতল এর ভিতর বায়ু যেতে না পারায় মোমবাতি নিভে গিয়েছিল।এছাড়া আগুন জ্বালতে থাকলে </a:t>
            </a:r>
            <a:r>
              <a:rPr lang="en-GB" sz="4000" b="1" dirty="0">
                <a:solidFill>
                  <a:srgbClr val="FF0000"/>
                </a:solidFill>
                <a:latin typeface="NikoshBAN" pitchFamily="2" charset="0"/>
              </a:rPr>
              <a:t>কার্বন</a:t>
            </a:r>
            <a:r>
              <a:rPr lang="en-GB" sz="4000" b="1" dirty="0">
                <a:solidFill>
                  <a:srgbClr val="002060"/>
                </a:solidFill>
                <a:latin typeface="NikoshBAN" pitchFamily="2" charset="0"/>
              </a:rPr>
              <a:t> </a:t>
            </a:r>
            <a:r>
              <a:rPr lang="en-GB" sz="4000" b="1" dirty="0">
                <a:solidFill>
                  <a:srgbClr val="FF0000"/>
                </a:solidFill>
                <a:latin typeface="NikoshBAN" pitchFamily="2" charset="0"/>
              </a:rPr>
              <a:t>ডাই অক্সাইড</a:t>
            </a:r>
            <a:r>
              <a:rPr lang="en-GB" sz="4000" b="1" dirty="0">
                <a:solidFill>
                  <a:srgbClr val="002060"/>
                </a:solidFill>
                <a:latin typeface="NikoshBAN" pitchFamily="2" charset="0"/>
              </a:rPr>
              <a:t> নামক আর এক ধরনের গ্যাস তৈরি হয় যা আগুন জ্বলতে সাহায্য করে না।এছাড়া বায়ুতে </a:t>
            </a:r>
            <a:r>
              <a:rPr lang="en-GB" sz="4000" b="1" dirty="0">
                <a:solidFill>
                  <a:srgbClr val="FFC000"/>
                </a:solidFill>
                <a:latin typeface="NikoshBAN" pitchFamily="2" charset="0"/>
              </a:rPr>
              <a:t>জলীয়বাষ্প</a:t>
            </a:r>
            <a:r>
              <a:rPr lang="en-GB" sz="4000" b="1" dirty="0">
                <a:solidFill>
                  <a:srgbClr val="002060"/>
                </a:solidFill>
                <a:latin typeface="NikoshBAN" pitchFamily="2" charset="0"/>
              </a:rPr>
              <a:t> ও </a:t>
            </a:r>
            <a:r>
              <a:rPr lang="en-GB" sz="4000" b="1" dirty="0">
                <a:solidFill>
                  <a:srgbClr val="7030A0"/>
                </a:solidFill>
                <a:latin typeface="NikoshBAN" pitchFamily="2" charset="0"/>
              </a:rPr>
              <a:t>নাইট্রোজেন</a:t>
            </a:r>
            <a:r>
              <a:rPr lang="en-GB" sz="4000" b="1" dirty="0">
                <a:solidFill>
                  <a:srgbClr val="002060"/>
                </a:solidFill>
                <a:latin typeface="NikoshBAN" pitchFamily="2" charset="0"/>
              </a:rPr>
              <a:t> থাকে।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328043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092079-06E2-3840-BAA4-B83E3BAD05A6}"/>
              </a:ext>
            </a:extLst>
          </p:cNvPr>
          <p:cNvSpPr txBox="1"/>
          <p:nvPr/>
        </p:nvSpPr>
        <p:spPr>
          <a:xfrm>
            <a:off x="1199902" y="1596633"/>
            <a:ext cx="1044039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srgbClr val="C00000"/>
                </a:solidFill>
                <a:latin typeface="NikoshBAN" pitchFamily="2" charset="0"/>
              </a:rPr>
              <a:t>পৃষ্ঠা নম্বর ৩৮ ও ৩৯ খুলে সবাই সরবে পড়</a:t>
            </a:r>
            <a:endParaRPr lang="en-US" sz="4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620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382652-999E-D84D-A06D-B8D2A8C33C48}"/>
              </a:ext>
            </a:extLst>
          </p:cNvPr>
          <p:cNvSpPr txBox="1"/>
          <p:nvPr/>
        </p:nvSpPr>
        <p:spPr>
          <a:xfrm rot="10800000" flipV="1">
            <a:off x="3467348" y="1279063"/>
            <a:ext cx="5257304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400" b="1" dirty="0">
                <a:solidFill>
                  <a:srgbClr val="00B050"/>
                </a:solidFill>
                <a:latin typeface="NikoshBAN" pitchFamily="2" charset="0"/>
              </a:rPr>
              <a:t>বাড়ির কাজ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1FE8A2-6CB5-FB4D-ACA9-30F3F36D19B4}"/>
              </a:ext>
            </a:extLst>
          </p:cNvPr>
          <p:cNvSpPr txBox="1"/>
          <p:nvPr/>
        </p:nvSpPr>
        <p:spPr>
          <a:xfrm>
            <a:off x="1125682" y="2367171"/>
            <a:ext cx="9685812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400" b="1" dirty="0">
                <a:solidFill>
                  <a:srgbClr val="00B0F0"/>
                </a:solidFill>
                <a:latin typeface="NikoshBAN" pitchFamily="2" charset="0"/>
              </a:rPr>
              <a:t>বায়ুর উপাদানগুলোর মধ্যে কোনটি গুরুত্ব সব থেকে বেশি বলে তুমি মনে কর এবং কেন?</a:t>
            </a:r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119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B9B9D4-89D5-5947-9C68-C4632F1371AA}"/>
              </a:ext>
            </a:extLst>
          </p:cNvPr>
          <p:cNvSpPr txBox="1"/>
          <p:nvPr/>
        </p:nvSpPr>
        <p:spPr>
          <a:xfrm>
            <a:off x="3170958" y="5360329"/>
            <a:ext cx="5850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NikoshBAN" pitchFamily="2" charset="0"/>
              </a:rPr>
              <a:t>সবাইকে ধন্যবাদ </a:t>
            </a:r>
            <a:endParaRPr lang="en-US" sz="4800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697699E5-B47C-B044-A542-30987FEB66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858" y="503108"/>
            <a:ext cx="7798281" cy="485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179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48542"/>
            <a:ext cx="10058400" cy="39319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5400" b="1" u="sng" dirty="0">
                <a:latin typeface="NikoshBAN" pitchFamily="2" charset="0"/>
                <a:cs typeface="SutonnyMJ" pitchFamily="2" charset="0"/>
              </a:rPr>
              <a:t>শিক্ষক পরিচিতি</a:t>
            </a:r>
            <a:r>
              <a:rPr lang="en-GB" sz="4000" b="1" u="sng" dirty="0">
                <a:latin typeface="NikoshBAN" pitchFamily="2" charset="0"/>
                <a:cs typeface="SutonnyMJ" pitchFamily="2" charset="0"/>
              </a:rPr>
              <a:t> </a:t>
            </a:r>
          </a:p>
          <a:p>
            <a:pPr algn="ctr">
              <a:buNone/>
            </a:pPr>
            <a:r>
              <a:rPr lang="en-GB" sz="6600" b="1" dirty="0">
                <a:solidFill>
                  <a:srgbClr val="00B050"/>
                </a:solidFill>
                <a:latin typeface="NikoshBAN" pitchFamily="2" charset="0"/>
                <a:cs typeface="SutonnyMJ" pitchFamily="2" charset="0"/>
              </a:rPr>
              <a:t>মোঃশাখাওয়াৎ হোসেন</a:t>
            </a:r>
          </a:p>
          <a:p>
            <a:pPr algn="ctr">
              <a:buNone/>
            </a:pPr>
            <a:r>
              <a:rPr lang="en-GB" sz="4000" b="1" dirty="0">
                <a:solidFill>
                  <a:srgbClr val="00B0F0"/>
                </a:solidFill>
                <a:latin typeface="NikoshBAN" pitchFamily="2" charset="0"/>
                <a:cs typeface="SutonnyMJ" pitchFamily="2" charset="0"/>
              </a:rPr>
              <a:t>সহকারী শিক্ষক</a:t>
            </a:r>
          </a:p>
          <a:p>
            <a:pPr algn="ctr">
              <a:buNone/>
            </a:pPr>
            <a:r>
              <a:rPr lang="en-GB" sz="4000" b="1" dirty="0">
                <a:solidFill>
                  <a:srgbClr val="FF0000"/>
                </a:solidFill>
                <a:latin typeface="NikoshBAN" pitchFamily="2" charset="0"/>
                <a:cs typeface="SutonnyMJ" pitchFamily="2" charset="0"/>
              </a:rPr>
              <a:t>বড়্গাংনী সরকারি প্রাথমিক বিদ্যালয় </a:t>
            </a:r>
          </a:p>
          <a:p>
            <a:pPr algn="ctr">
              <a:buNone/>
            </a:pPr>
            <a:r>
              <a:rPr lang="en-GB" sz="4000" b="1" dirty="0">
                <a:solidFill>
                  <a:srgbClr val="FF0000"/>
                </a:solidFill>
                <a:latin typeface="NikoshBAN" pitchFamily="2" charset="0"/>
                <a:cs typeface="SutonnyMJ" pitchFamily="2" charset="0"/>
              </a:rPr>
              <a:t>আলমডাঙ্গা,চুয়াডাঙ্গা। </a:t>
            </a:r>
            <a:endParaRPr lang="en-GB" sz="4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0664" y="457695"/>
            <a:ext cx="10930672" cy="59426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</a:p>
          <a:p>
            <a:r>
              <a:rPr lang="en-GB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শ্রেনিঃতৃতীয় </a:t>
            </a:r>
          </a:p>
          <a:p>
            <a:r>
              <a:rPr lang="en-GB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বিষয়ঃবিজ্ঞান</a:t>
            </a:r>
          </a:p>
          <a:p>
            <a:r>
              <a:rPr lang="en-GB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অধ্যায়ঃ৬</a:t>
            </a:r>
          </a:p>
          <a:p>
            <a:r>
              <a:rPr lang="en-GB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শিরোনামঃবায়ু </a:t>
            </a:r>
          </a:p>
          <a:p>
            <a:r>
              <a:rPr lang="en-GB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 বায়ুর উপাদান  (পাঠ-৩  এবং ৪)</a:t>
            </a:r>
          </a:p>
          <a:p>
            <a:r>
              <a:rPr lang="en-GB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(বায়ু কী কী……..কার্বন ডাই অক্সাইড এবং জলীয়বাষ্প ইত্যাদি থাকে।)</a:t>
            </a:r>
          </a:p>
          <a:p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343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217447-E3DE-7F49-BE5B-DCAD819CFD35}"/>
              </a:ext>
            </a:extLst>
          </p:cNvPr>
          <p:cNvSpPr txBox="1"/>
          <p:nvPr/>
        </p:nvSpPr>
        <p:spPr>
          <a:xfrm>
            <a:off x="5184074" y="2512126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6AE570-710B-F64A-89EC-6FE0F99402DB}"/>
              </a:ext>
            </a:extLst>
          </p:cNvPr>
          <p:cNvSpPr txBox="1"/>
          <p:nvPr/>
        </p:nvSpPr>
        <p:spPr>
          <a:xfrm>
            <a:off x="473776" y="2586600"/>
            <a:ext cx="10972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4000" b="1" u="sng" dirty="0">
              <a:latin typeface="NikoshBAN" pitchFamily="2" charset="0"/>
            </a:endParaRPr>
          </a:p>
          <a:p>
            <a:pPr algn="l"/>
            <a:r>
              <a:rPr lang="en-GB" sz="4000" b="1" dirty="0">
                <a:latin typeface="NikoshBAN" pitchFamily="2" charset="0"/>
              </a:rPr>
              <a:t>৫.২.১.বায়ুর প্রধান উপাদানগুলো কী কী তা বলতে  পারবে।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FE556F-1339-B64E-9FEC-E6899558F1D1}"/>
              </a:ext>
            </a:extLst>
          </p:cNvPr>
          <p:cNvSpPr txBox="1"/>
          <p:nvPr/>
        </p:nvSpPr>
        <p:spPr>
          <a:xfrm>
            <a:off x="473776" y="2327460"/>
            <a:ext cx="60984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b="1" u="sng" dirty="0">
                <a:latin typeface="NikoshBAN" pitchFamily="2" charset="0"/>
              </a:rPr>
              <a:t>শিখনফল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993421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84204E-BF4B-E64A-A0E0-3485B257DB2E}"/>
              </a:ext>
            </a:extLst>
          </p:cNvPr>
          <p:cNvSpPr txBox="1"/>
          <p:nvPr/>
        </p:nvSpPr>
        <p:spPr>
          <a:xfrm>
            <a:off x="609848" y="1720437"/>
            <a:ext cx="10972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1" dirty="0">
                <a:solidFill>
                  <a:srgbClr val="00B0F0"/>
                </a:solidFill>
                <a:latin typeface="NikoshBAN" pitchFamily="2" charset="0"/>
              </a:rPr>
              <a:t>১।মানুষ কীভাবে বায়ু ব্যাবহার করে?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732E81-F4F4-D74D-ADE4-239D929DAB68}"/>
              </a:ext>
            </a:extLst>
          </p:cNvPr>
          <p:cNvSpPr txBox="1"/>
          <p:nvPr/>
        </p:nvSpPr>
        <p:spPr>
          <a:xfrm>
            <a:off x="609848" y="2634523"/>
            <a:ext cx="10972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1" dirty="0">
                <a:solidFill>
                  <a:srgbClr val="7030A0"/>
                </a:solidFill>
                <a:latin typeface="NikoshBAN" pitchFamily="2" charset="0"/>
              </a:rPr>
              <a:t>২।আমরা অক্সিজেন কোথা থেকে নিই?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14B8A5-D4E7-A14E-A0D3-83956B2F3D19}"/>
              </a:ext>
            </a:extLst>
          </p:cNvPr>
          <p:cNvSpPr txBox="1"/>
          <p:nvPr/>
        </p:nvSpPr>
        <p:spPr>
          <a:xfrm>
            <a:off x="609848" y="3697052"/>
            <a:ext cx="10972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1" dirty="0">
                <a:solidFill>
                  <a:srgbClr val="92D050"/>
                </a:solidFill>
                <a:latin typeface="NikoshBAN" pitchFamily="2" charset="0"/>
              </a:rPr>
              <a:t>৩।উদ্ভিদ কোথা থেকে কার্বন ডাই অক্সাইড পাই?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C8EC8B-A17D-EE4D-9C92-EA0DFD4C01EB}"/>
              </a:ext>
            </a:extLst>
          </p:cNvPr>
          <p:cNvSpPr txBox="1"/>
          <p:nvPr/>
        </p:nvSpPr>
        <p:spPr>
          <a:xfrm>
            <a:off x="609848" y="4914585"/>
            <a:ext cx="10972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1" dirty="0">
                <a:solidFill>
                  <a:srgbClr val="002060"/>
                </a:solidFill>
                <a:latin typeface="NikoshBAN" pitchFamily="2" charset="0"/>
              </a:rPr>
              <a:t>৪।জলীয়বাষ্প অদৃশ্য হয়ে কোথায় মিশে যায়?</a:t>
            </a:r>
          </a:p>
        </p:txBody>
      </p:sp>
    </p:spTree>
    <p:extLst>
      <p:ext uri="{BB962C8B-B14F-4D97-AF65-F5344CB8AC3E}">
        <p14:creationId xmlns:p14="http://schemas.microsoft.com/office/powerpoint/2010/main" val="1837591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4F570C3-23B2-BA4A-99E2-9B595A3ED97A}"/>
              </a:ext>
            </a:extLst>
          </p:cNvPr>
          <p:cNvSpPr txBox="1"/>
          <p:nvPr/>
        </p:nvSpPr>
        <p:spPr>
          <a:xfrm>
            <a:off x="5184074" y="2512126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C63D84-B1EF-9542-9432-8CFBD3FE75CB}"/>
              </a:ext>
            </a:extLst>
          </p:cNvPr>
          <p:cNvSpPr txBox="1"/>
          <p:nvPr/>
        </p:nvSpPr>
        <p:spPr>
          <a:xfrm>
            <a:off x="2091541" y="2301834"/>
            <a:ext cx="74210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800" b="1" dirty="0">
              <a:latin typeface="NikoshBAN" pitchFamily="2" charset="0"/>
            </a:endParaRPr>
          </a:p>
          <a:p>
            <a:pPr algn="ctr"/>
            <a:r>
              <a:rPr lang="en-GB" sz="6000" b="1" u="sng" dirty="0">
                <a:solidFill>
                  <a:srgbClr val="00B050"/>
                </a:solidFill>
                <a:latin typeface="NikoshBAN" pitchFamily="2" charset="0"/>
              </a:rPr>
              <a:t>বায়ুর উপাদান</a:t>
            </a:r>
            <a:r>
              <a:rPr lang="en-GB" sz="4800" b="1" u="sng" dirty="0">
                <a:solidFill>
                  <a:srgbClr val="00B050"/>
                </a:solidFill>
                <a:latin typeface="NikoshBAN" pitchFamily="2" charset="0"/>
              </a:rPr>
              <a:t> </a:t>
            </a:r>
            <a:endParaRPr lang="en-GB" sz="4800" b="1" u="sng" dirty="0">
              <a:latin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6D67D5-3F8B-DA49-8CDC-AC9A03A2CB1B}"/>
              </a:ext>
            </a:extLst>
          </p:cNvPr>
          <p:cNvSpPr txBox="1"/>
          <p:nvPr/>
        </p:nvSpPr>
        <p:spPr>
          <a:xfrm>
            <a:off x="2900795" y="1470837"/>
            <a:ext cx="60984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NikoshBAN" pitchFamily="2" charset="0"/>
              </a:rPr>
              <a:t>আজকের পাঠ</a:t>
            </a:r>
            <a:endParaRPr lang="en-US" sz="4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276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5B2FBE-88D1-0145-9441-179F9A940AA7}"/>
              </a:ext>
            </a:extLst>
          </p:cNvPr>
          <p:cNvSpPr txBox="1"/>
          <p:nvPr/>
        </p:nvSpPr>
        <p:spPr>
          <a:xfrm>
            <a:off x="749878" y="472848"/>
            <a:ext cx="10972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1" dirty="0">
                <a:solidFill>
                  <a:srgbClr val="002060"/>
                </a:solidFill>
                <a:latin typeface="NikoshBAN" pitchFamily="2" charset="0"/>
              </a:rPr>
              <a:t>নীচের উপকরণ গুলো ব্যাবহার করে আমরা বায়ুতে কী কী উপাদান আছে তা পরীক্ষা করে দেখতে পারি।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FB9D91-ED1B-764F-8D69-4CFC533C8040}"/>
              </a:ext>
            </a:extLst>
          </p:cNvPr>
          <p:cNvSpPr txBox="1"/>
          <p:nvPr/>
        </p:nvSpPr>
        <p:spPr>
          <a:xfrm>
            <a:off x="1611457" y="5306785"/>
            <a:ext cx="9249145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000" b="1" dirty="0">
                <a:solidFill>
                  <a:srgbClr val="FFFF00"/>
                </a:solidFill>
                <a:latin typeface="NikoshBAN" pitchFamily="2" charset="0"/>
              </a:rPr>
              <a:t>মোমবাতি, আগরবাতি এবং কাচের বোতল 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476E4DC4-541A-5044-B5E7-A94DAED583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98" y="1899914"/>
            <a:ext cx="3750898" cy="3058172"/>
          </a:xfrm>
          <a:prstGeom prst="rect">
            <a:avLst/>
          </a:prstGeom>
        </p:spPr>
      </p:pic>
      <p:pic>
        <p:nvPicPr>
          <p:cNvPr id="4" name="Picture 7">
            <a:extLst>
              <a:ext uri="{FF2B5EF4-FFF2-40B4-BE49-F238E27FC236}">
                <a16:creationId xmlns:a16="http://schemas.microsoft.com/office/drawing/2014/main" id="{B30326CE-BBC7-4847-822A-22B7F4222A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671" y="1981321"/>
            <a:ext cx="2939662" cy="2895358"/>
          </a:xfrm>
          <a:prstGeom prst="rect">
            <a:avLst/>
          </a:prstGeom>
        </p:spPr>
      </p:pic>
      <p:pic>
        <p:nvPicPr>
          <p:cNvPr id="8" name="Picture 9">
            <a:extLst>
              <a:ext uri="{FF2B5EF4-FFF2-40B4-BE49-F238E27FC236}">
                <a16:creationId xmlns:a16="http://schemas.microsoft.com/office/drawing/2014/main" id="{682B15BD-E652-3B49-B0F5-2179EDD770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486" y="1915132"/>
            <a:ext cx="3454016" cy="304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677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CC1772-0906-954F-B15C-2541E597E639}"/>
              </a:ext>
            </a:extLst>
          </p:cNvPr>
          <p:cNvSpPr txBox="1"/>
          <p:nvPr/>
        </p:nvSpPr>
        <p:spPr>
          <a:xfrm>
            <a:off x="609103" y="358734"/>
            <a:ext cx="11174929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B0F0"/>
                </a:solidFill>
                <a:latin typeface="NikoshBAN" pitchFamily="2" charset="0"/>
              </a:rPr>
              <a:t>নীচের ছকের মত একটি করে ছক সবাই নিজ নিজ খাতায় একেঁ রাখ।পরীক্ষন পর্যবেক্ষণ করে প্রাপ্ত তথ্য দিয়ে ছকটি পূরণ করতে হবে।সব শেষে শ্রেণীতে উপস্থাপন করতে হবে।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B91DD35-A60C-594A-BCCD-C1C19C7C5F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630822"/>
              </p:ext>
            </p:extLst>
          </p:nvPr>
        </p:nvGraphicFramePr>
        <p:xfrm>
          <a:off x="609104" y="2215124"/>
          <a:ext cx="11174928" cy="4284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4976">
                  <a:extLst>
                    <a:ext uri="{9D8B030D-6E8A-4147-A177-3AD203B41FA5}">
                      <a16:colId xmlns:a16="http://schemas.microsoft.com/office/drawing/2014/main" val="364865393"/>
                    </a:ext>
                  </a:extLst>
                </a:gridCol>
                <a:gridCol w="3724976">
                  <a:extLst>
                    <a:ext uri="{9D8B030D-6E8A-4147-A177-3AD203B41FA5}">
                      <a16:colId xmlns:a16="http://schemas.microsoft.com/office/drawing/2014/main" val="3360553465"/>
                    </a:ext>
                  </a:extLst>
                </a:gridCol>
                <a:gridCol w="3724976">
                  <a:extLst>
                    <a:ext uri="{9D8B030D-6E8A-4147-A177-3AD203B41FA5}">
                      <a16:colId xmlns:a16="http://schemas.microsoft.com/office/drawing/2014/main" val="1473017207"/>
                    </a:ext>
                  </a:extLst>
                </a:gridCol>
              </a:tblGrid>
              <a:tr h="1273391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rgbClr val="00B0F0"/>
                          </a:solidFill>
                          <a:latin typeface="NikoshBAN" pitchFamily="2" charset="0"/>
                        </a:rPr>
                        <a:t>বোতল </a:t>
                      </a:r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rgbClr val="00B0F0"/>
                          </a:solidFill>
                          <a:latin typeface="NikoshBAN" pitchFamily="2" charset="0"/>
                        </a:rPr>
                        <a:t>মোমবাতির কী পরিবর্তন হয়েছিল?</a:t>
                      </a:r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0B0F0"/>
                          </a:solidFill>
                          <a:latin typeface="NikoshBAN" pitchFamily="2" charset="0"/>
                        </a:rPr>
                        <a:t>আগরবাতির ধোঁয়া কোন দিকে যাচ্ছিল?</a:t>
                      </a:r>
                      <a:endParaRPr 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384655"/>
                  </a:ext>
                </a:extLst>
              </a:tr>
              <a:tr h="1273391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0B0F0"/>
                          </a:solidFill>
                          <a:latin typeface="NikoshBAN" pitchFamily="2" charset="0"/>
                        </a:rPr>
                        <a:t>১।</a:t>
                      </a:r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982526"/>
                  </a:ext>
                </a:extLst>
              </a:tr>
              <a:tr h="1273391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0B0F0"/>
                          </a:solidFill>
                          <a:latin typeface="NikoshBAN" pitchFamily="2" charset="0"/>
                        </a:rPr>
                        <a:t>২।</a:t>
                      </a:r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955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94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8D0189-6F34-E64F-A7EE-C5DB4502C6A1}"/>
              </a:ext>
            </a:extLst>
          </p:cNvPr>
          <p:cNvSpPr txBox="1"/>
          <p:nvPr/>
        </p:nvSpPr>
        <p:spPr>
          <a:xfrm>
            <a:off x="609848" y="262908"/>
            <a:ext cx="10972304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NikoshBAN" pitchFamily="2" charset="0"/>
              </a:rPr>
              <a:t>কত গুলো দলে ভাগ হয়ে প্রত্যেক দল একসেট পরীক্ষন যন্ত্র নিয়ে নির্দেশনা অনুযায়ী নীচের কাজগুলো কর।অবশ্যই জলন্ত মোমবাতি ও গরম কাচের পাত্র হাত দ্বারা স্পর্শ করবে না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6A2E8D-F2F4-C949-9FFF-78DCB3A59314}"/>
              </a:ext>
            </a:extLst>
          </p:cNvPr>
          <p:cNvSpPr txBox="1"/>
          <p:nvPr/>
        </p:nvSpPr>
        <p:spPr>
          <a:xfrm>
            <a:off x="609848" y="2940563"/>
            <a:ext cx="10972304" cy="1754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NikoshBAN" pitchFamily="2" charset="0"/>
              </a:rPr>
              <a:t>বোতল  ১ এর ভিতর জ্বলন্ত মোমবাতি রেখে ঢাকনা বন্ধ করে দাও।এরপর সাবধানে একটি জ্বলন্ত আগরবাতি বোতলটির মুখের খুব কাছে ধর।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4D9028-2544-2049-A040-42A74EEF1640}"/>
              </a:ext>
            </a:extLst>
          </p:cNvPr>
          <p:cNvSpPr txBox="1"/>
          <p:nvPr/>
        </p:nvSpPr>
        <p:spPr>
          <a:xfrm>
            <a:off x="609848" y="4817999"/>
            <a:ext cx="10972304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B0F0"/>
                </a:solidFill>
                <a:latin typeface="NikoshBAN" pitchFamily="2" charset="0"/>
              </a:rPr>
              <a:t>বোতল ২ এর ভিতর মোমবাতি মোমবাতি রেখে তা জ্বালাও।এরপর ঢাকনা না লাগিয়ে সাবধানে একটি জ্বলন্ত আগরবাতি বোতল এর মুখের খুব কাছে ধর।</a:t>
            </a:r>
          </a:p>
        </p:txBody>
      </p:sp>
    </p:spTree>
    <p:extLst>
      <p:ext uri="{BB962C8B-B14F-4D97-AF65-F5344CB8AC3E}">
        <p14:creationId xmlns:p14="http://schemas.microsoft.com/office/powerpoint/2010/main" val="13874594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583</Words>
  <Application>Microsoft Office PowerPoint</Application>
  <PresentationFormat>Widescreen</PresentationFormat>
  <Paragraphs>137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Savon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 Uddin</dc:creator>
  <cp:lastModifiedBy>MD.SHAKHAWAT HOSSAIN</cp:lastModifiedBy>
  <cp:revision>120</cp:revision>
  <dcterms:created xsi:type="dcterms:W3CDTF">2020-05-04T11:26:11Z</dcterms:created>
  <dcterms:modified xsi:type="dcterms:W3CDTF">2021-08-17T02:55:59Z</dcterms:modified>
</cp:coreProperties>
</file>