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78" r:id="rId2"/>
    <p:sldId id="279" r:id="rId3"/>
    <p:sldId id="280" r:id="rId4"/>
    <p:sldId id="256" r:id="rId5"/>
    <p:sldId id="257" r:id="rId6"/>
    <p:sldId id="281" r:id="rId7"/>
    <p:sldId id="258" r:id="rId8"/>
    <p:sldId id="259" r:id="rId9"/>
    <p:sldId id="260" r:id="rId10"/>
    <p:sldId id="261" r:id="rId11"/>
    <p:sldId id="262" r:id="rId12"/>
    <p:sldId id="263" r:id="rId13"/>
    <p:sldId id="264" r:id="rId14"/>
    <p:sldId id="282" r:id="rId15"/>
    <p:sldId id="266" r:id="rId16"/>
    <p:sldId id="267" r:id="rId17"/>
    <p:sldId id="268" r:id="rId18"/>
    <p:sldId id="269" r:id="rId19"/>
    <p:sldId id="270" r:id="rId20"/>
    <p:sldId id="271" r:id="rId21"/>
    <p:sldId id="272" r:id="rId22"/>
    <p:sldId id="277"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28208-E22D-4421-86A0-5649A7321A55}" type="datetimeFigureOut">
              <a:rPr lang="en-US" smtClean="0"/>
              <a:t>18/8/21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ECD04-30CA-40AB-BC27-5D585CEE64BC}" type="slidenum">
              <a:rPr lang="en-US" smtClean="0"/>
              <a:t>‹#›</a:t>
            </a:fld>
            <a:endParaRPr lang="en-US"/>
          </a:p>
        </p:txBody>
      </p:sp>
    </p:spTree>
    <p:extLst>
      <p:ext uri="{BB962C8B-B14F-4D97-AF65-F5344CB8AC3E}">
        <p14:creationId xmlns:p14="http://schemas.microsoft.com/office/powerpoint/2010/main" val="370831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 </a:t>
            </a:r>
            <a:endParaRPr lang="en-US" dirty="0"/>
          </a:p>
        </p:txBody>
      </p:sp>
      <p:sp>
        <p:nvSpPr>
          <p:cNvPr id="4" name="Slide Number Placeholder 3"/>
          <p:cNvSpPr>
            <a:spLocks noGrp="1"/>
          </p:cNvSpPr>
          <p:nvPr>
            <p:ph type="sldNum" sz="quarter" idx="5"/>
          </p:nvPr>
        </p:nvSpPr>
        <p:spPr/>
        <p:txBody>
          <a:bodyPr/>
          <a:lstStyle/>
          <a:p>
            <a:fld id="{AF7ECD04-30CA-40AB-BC27-5D585CEE64BC}" type="slidenum">
              <a:rPr lang="en-US" smtClean="0"/>
              <a:t>5</a:t>
            </a:fld>
            <a:endParaRPr lang="en-US"/>
          </a:p>
        </p:txBody>
      </p:sp>
    </p:spTree>
    <p:extLst>
      <p:ext uri="{BB962C8B-B14F-4D97-AF65-F5344CB8AC3E}">
        <p14:creationId xmlns:p14="http://schemas.microsoft.com/office/powerpoint/2010/main" val="351143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43505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3B283B-09C9-45E9-801E-DBEBA4889EA8}" type="datetimeFigureOut">
              <a:rPr lang="en-US" smtClean="0"/>
              <a:t>18/8/21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68707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272308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200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04276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05888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79734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61832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0576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30719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424731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3B283B-09C9-45E9-801E-DBEBA4889EA8}" type="datetimeFigureOut">
              <a:rPr lang="en-US" smtClean="0"/>
              <a:t>18/8/21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217381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3B283B-09C9-45E9-801E-DBEBA4889EA8}" type="datetimeFigureOut">
              <a:rPr lang="en-US" smtClean="0"/>
              <a:t>18/8/21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83677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343069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3340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23B283B-09C9-45E9-801E-DBEBA4889EA8}" type="datetimeFigureOut">
              <a:rPr lang="en-US" smtClean="0"/>
              <a:t>18/8/21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193834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3B283B-09C9-45E9-801E-DBEBA4889EA8}" type="datetimeFigureOut">
              <a:rPr lang="en-US" smtClean="0"/>
              <a:t>18/8/21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E7DFB-A106-4D94-BECD-22A8BE29B436}" type="slidenum">
              <a:rPr lang="en-US" smtClean="0"/>
              <a:t>‹#›</a:t>
            </a:fld>
            <a:endParaRPr lang="en-US"/>
          </a:p>
        </p:txBody>
      </p:sp>
    </p:spTree>
    <p:extLst>
      <p:ext uri="{BB962C8B-B14F-4D97-AF65-F5344CB8AC3E}">
        <p14:creationId xmlns:p14="http://schemas.microsoft.com/office/powerpoint/2010/main" val="270095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3B283B-09C9-45E9-801E-DBEBA4889EA8}" type="datetimeFigureOut">
              <a:rPr lang="en-US" smtClean="0"/>
              <a:t>18/8/21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7BE7DFB-A106-4D94-BECD-22A8BE29B436}" type="slidenum">
              <a:rPr lang="en-US" smtClean="0"/>
              <a:t>‹#›</a:t>
            </a:fld>
            <a:endParaRPr lang="en-US"/>
          </a:p>
        </p:txBody>
      </p:sp>
    </p:spTree>
    <p:extLst>
      <p:ext uri="{BB962C8B-B14F-4D97-AF65-F5344CB8AC3E}">
        <p14:creationId xmlns:p14="http://schemas.microsoft.com/office/powerpoint/2010/main" val="18838547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Pink_rose_bloom_of_a_climbing_rose_at_Boreham,_Essex,_England_3.jpg"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Tuberose_BD.jpg"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open-book-on-book-159688/"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70BF57-19EA-4F1C-BDC3-E981FB3C9472}"/>
              </a:ext>
            </a:extLst>
          </p:cNvPr>
          <p:cNvSpPr/>
          <p:nvPr/>
        </p:nvSpPr>
        <p:spPr>
          <a:xfrm>
            <a:off x="977455" y="997859"/>
            <a:ext cx="10237098" cy="2400657"/>
          </a:xfrm>
          <a:prstGeom prst="rect">
            <a:avLst/>
          </a:prstGeom>
          <a:noFill/>
        </p:spPr>
        <p:txBody>
          <a:bodyPr wrap="none" lIns="91440" tIns="45720" rIns="91440" bIns="45720">
            <a:spAutoFit/>
          </a:bodyPr>
          <a:lstStyle/>
          <a:p>
            <a:pPr algn="ctr"/>
            <a:r>
              <a:rPr lang="bn-BD" sz="5400" dirty="0">
                <a:ln w="0"/>
                <a:gradFill>
                  <a:gsLst>
                    <a:gs pos="21000">
                      <a:srgbClr val="53575C"/>
                    </a:gs>
                    <a:gs pos="88000">
                      <a:srgbClr val="C5C7CA"/>
                    </a:gs>
                  </a:gsLst>
                  <a:lin ang="5400000"/>
                </a:gradFill>
              </a:rPr>
              <a:t>আমার আজকের প্রেজেন্টেশনে সবাইকে</a:t>
            </a:r>
            <a:endParaRPr lang="en-US" sz="5400" dirty="0">
              <a:ln w="0"/>
              <a:gradFill>
                <a:gsLst>
                  <a:gs pos="21000">
                    <a:srgbClr val="53575C"/>
                  </a:gs>
                  <a:gs pos="88000">
                    <a:srgbClr val="C5C7CA"/>
                  </a:gs>
                </a:gsLst>
                <a:lin ang="5400000"/>
              </a:gradFill>
            </a:endParaRPr>
          </a:p>
          <a:p>
            <a:pPr algn="ctr"/>
            <a:r>
              <a:rPr lang="bn-BD" sz="9600" b="0" cap="none" spc="0" dirty="0">
                <a:ln w="0"/>
                <a:gradFill>
                  <a:gsLst>
                    <a:gs pos="21000">
                      <a:srgbClr val="53575C"/>
                    </a:gs>
                    <a:gs pos="88000">
                      <a:srgbClr val="C5C7CA"/>
                    </a:gs>
                  </a:gsLst>
                  <a:lin ang="5400000"/>
                </a:gradFill>
                <a:effectLst/>
              </a:rPr>
              <a:t>স্বাগতম </a:t>
            </a:r>
            <a:endParaRPr lang="en-US" sz="9600" b="0" cap="none" spc="0" dirty="0">
              <a:ln w="0"/>
              <a:gradFill>
                <a:gsLst>
                  <a:gs pos="21000">
                    <a:srgbClr val="53575C"/>
                  </a:gs>
                  <a:gs pos="88000">
                    <a:srgbClr val="C5C7CA"/>
                  </a:gs>
                </a:gsLst>
                <a:lin ang="5400000"/>
              </a:gradFill>
              <a:effectLst/>
            </a:endParaRPr>
          </a:p>
        </p:txBody>
      </p:sp>
      <p:pic>
        <p:nvPicPr>
          <p:cNvPr id="8" name="Picture 7">
            <a:extLst>
              <a:ext uri="{FF2B5EF4-FFF2-40B4-BE49-F238E27FC236}">
                <a16:creationId xmlns:a16="http://schemas.microsoft.com/office/drawing/2014/main" id="{D2956819-4E09-45A0-A8CE-EA44EE5D03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10755" y="3045944"/>
            <a:ext cx="3776594" cy="3776594"/>
          </a:xfrm>
          <a:prstGeom prst="rect">
            <a:avLst/>
          </a:prstGeom>
        </p:spPr>
      </p:pic>
    </p:spTree>
    <p:extLst>
      <p:ext uri="{BB962C8B-B14F-4D97-AF65-F5344CB8AC3E}">
        <p14:creationId xmlns:p14="http://schemas.microsoft.com/office/powerpoint/2010/main" val="42996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6F64-D0E5-464E-BD84-E4890D003C9A}"/>
              </a:ext>
            </a:extLst>
          </p:cNvPr>
          <p:cNvSpPr>
            <a:spLocks noGrp="1"/>
          </p:cNvSpPr>
          <p:nvPr>
            <p:ph type="title"/>
          </p:nvPr>
        </p:nvSpPr>
        <p:spPr/>
        <p:txBody>
          <a:bodyPr/>
          <a:lstStyle/>
          <a:p>
            <a:r>
              <a:rPr lang="bn-BD" dirty="0"/>
              <a:t>         হাদিসের অনুবাদঃ </a:t>
            </a:r>
            <a:br>
              <a:rPr lang="bn-BD" dirty="0"/>
            </a:br>
            <a:br>
              <a:rPr lang="bn-BD" dirty="0"/>
            </a:br>
            <a:br>
              <a:rPr lang="bn-BD" dirty="0"/>
            </a:br>
            <a:r>
              <a:rPr lang="bn-BD" sz="2800" dirty="0"/>
              <a:t>হযরত আলী (রাঃ) হতে বর্ণিত। তিনি বলেন, রাসুলুল্লাহ </a:t>
            </a:r>
            <a:r>
              <a:rPr lang="en-US" sz="2800" dirty="0">
                <a:latin typeface="Calibri" panose="020F0502020204030204" pitchFamily="34" charset="0"/>
                <a:cs typeface="Calibri" panose="020F0502020204030204" pitchFamily="34" charset="0"/>
              </a:rPr>
              <a:t>ﷺ</a:t>
            </a:r>
            <a:r>
              <a:rPr lang="bn-IN" sz="2400" dirty="0">
                <a:latin typeface="Calibri" panose="020F0502020204030204" pitchFamily="34" charset="0"/>
                <a:cs typeface="Calibri" panose="020F0502020204030204" pitchFamily="34" charset="0"/>
              </a:rPr>
              <a:t>  এরশাদ করেছেন – যে ব্যক্তি এক চুল পরিমাণ স্থানও  গোসল ছাড়া রেখে দেয়  তাকে  ধৌত করেনি । এ কারণে তার সাথে এরুপ এরুপ আগুনের শাস্তি দেওয়া হবে। এ কথা শুনে হযরত আলী (রাঃ) বলেন- সেই সময় হতেই আমি আমার মাথার সাথে শত্রুতা  করছি।  সেই সময় হতেই আমি আমার মাথার সাথে শত্রুতা  করছি।  সেই সময় হতেই আমি আমার মাথার সাথে শত্রুতা  করছি। তিনবার বললেন। </a:t>
            </a:r>
            <a:br>
              <a:rPr lang="bn-IN" sz="2400" dirty="0">
                <a:latin typeface="Calibri" panose="020F0502020204030204" pitchFamily="34" charset="0"/>
                <a:cs typeface="Calibri" panose="020F0502020204030204" pitchFamily="34" charset="0"/>
              </a:rPr>
            </a:br>
            <a:r>
              <a:rPr lang="bn-IN" sz="2400" dirty="0">
                <a:latin typeface="Calibri" panose="020F0502020204030204" pitchFamily="34" charset="0"/>
                <a:cs typeface="Calibri" panose="020F0502020204030204" pitchFamily="34" charset="0"/>
              </a:rPr>
              <a:t>( আবু দাউদ , আহমদ ও দারেমি) কিন্তু ইমাম আহমদ ও দারেমি  সেই সময় হতেই আমি আমার মাথার সাথে শত্রুতা  করছি “ বারবার বলেননি। </a:t>
            </a:r>
            <a:endParaRPr lang="en-US" sz="2400" dirty="0"/>
          </a:p>
        </p:txBody>
      </p:sp>
    </p:spTree>
    <p:extLst>
      <p:ext uri="{BB962C8B-B14F-4D97-AF65-F5344CB8AC3E}">
        <p14:creationId xmlns:p14="http://schemas.microsoft.com/office/powerpoint/2010/main" val="24895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7121-707D-47E5-93C2-09954744B412}"/>
              </a:ext>
            </a:extLst>
          </p:cNvPr>
          <p:cNvSpPr>
            <a:spLocks noGrp="1"/>
          </p:cNvSpPr>
          <p:nvPr>
            <p:ph type="title"/>
          </p:nvPr>
        </p:nvSpPr>
        <p:spPr/>
        <p:txBody>
          <a:bodyPr/>
          <a:lstStyle/>
          <a:p>
            <a:r>
              <a:rPr lang="bn-IN" dirty="0"/>
              <a:t>      </a:t>
            </a:r>
            <a:r>
              <a:rPr lang="bn-BD" dirty="0"/>
              <a:t>হাদিসের সংক্ষিপ্ত ব্যাখ্যাঃ</a:t>
            </a:r>
            <a:br>
              <a:rPr lang="bn-BD" dirty="0"/>
            </a:br>
            <a:br>
              <a:rPr lang="bn-BD" dirty="0"/>
            </a:br>
            <a:br>
              <a:rPr lang="bn-BD" dirty="0"/>
            </a:br>
            <a:r>
              <a:rPr lang="bn-BD" sz="2800" dirty="0"/>
              <a:t>আলোচ্য হাদিসে রাসুল (সাঃ) ফরজ গোসলের ক্ষেত্রে সাবধানতার সাথে উত্তমরূপে গোসলের কথা বলেছেন।কারণ শরীরের কোথাও শুকনা থাকলে গোসল হবেনা আর অপবিত্র শরীরে ইবাদত করলে সওয়াব তো হবেইনা বরং সে গুনাহগার হবে এবং সে জাহান্নামের শাস্তি ভোগ</a:t>
            </a:r>
            <a:br>
              <a:rPr lang="bn-BD" sz="2800" dirty="0"/>
            </a:br>
            <a:r>
              <a:rPr lang="bn-BD" sz="2800" dirty="0"/>
              <a:t>করবে। এ কথা শুনে আলী (রাঃ) সে দিন  থেকে মাথা ন্যাড়া করতে লাগলেন। যদিও রাসুল(সাঃ) ও তার তিন খলিফা হজ্জের সময় ছাড়া কখনো মাথা ন্যাড়া করেন নাই । সর্বদাই  বাবরি চুল রাখতেন। মোটকথা আলোচ্য হাদিসে ফরজ  গোসলের ক্ষেত্রে সাবধানতার ব্যাপারে তাগিদ দেওয়া হয়েছে।  </a:t>
            </a:r>
            <a:endParaRPr lang="en-US" sz="2800" dirty="0"/>
          </a:p>
        </p:txBody>
      </p:sp>
    </p:spTree>
    <p:extLst>
      <p:ext uri="{BB962C8B-B14F-4D97-AF65-F5344CB8AC3E}">
        <p14:creationId xmlns:p14="http://schemas.microsoft.com/office/powerpoint/2010/main" val="221514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AD9-8070-4DDA-A438-433E0249807E}"/>
              </a:ext>
            </a:extLst>
          </p:cNvPr>
          <p:cNvSpPr>
            <a:spLocks noGrp="1"/>
          </p:cNvSpPr>
          <p:nvPr>
            <p:ph type="title"/>
          </p:nvPr>
        </p:nvSpPr>
        <p:spPr/>
        <p:txBody>
          <a:bodyPr/>
          <a:lstStyle/>
          <a:p>
            <a:r>
              <a:rPr lang="bn-IN" dirty="0"/>
              <a:t>যে সমস্ত কারণে গোসল ফরজ হয়ঃ</a:t>
            </a:r>
            <a:br>
              <a:rPr lang="bn-IN" dirty="0"/>
            </a:br>
            <a:br>
              <a:rPr lang="bn-IN" dirty="0"/>
            </a:br>
            <a:br>
              <a:rPr lang="bn-IN" dirty="0"/>
            </a:br>
            <a:r>
              <a:rPr lang="bn-IN" sz="2800" dirty="0"/>
              <a:t>গোসল ফরজ হয় ৪ কারণে।</a:t>
            </a:r>
            <a:br>
              <a:rPr lang="bn-IN" sz="2800" dirty="0"/>
            </a:br>
            <a:r>
              <a:rPr lang="bn-IN" sz="2800" dirty="0"/>
              <a:t>১। স্ত্রী সহবাসের  কারণে,  বীর্যপাত হোক বা না হোক।</a:t>
            </a:r>
            <a:br>
              <a:rPr lang="bn-IN" sz="2800" dirty="0"/>
            </a:br>
            <a:r>
              <a:rPr lang="bn-IN" sz="2800" dirty="0"/>
              <a:t>২। স্বপ্নদোষের কারণে</a:t>
            </a:r>
            <a:br>
              <a:rPr lang="bn-IN" sz="2800" dirty="0"/>
            </a:br>
            <a:r>
              <a:rPr lang="bn-IN" sz="2800" dirty="0"/>
              <a:t>৩। মহিলাদের (হায়েজ)মাসিক বা ঋতুস্রাব হলে </a:t>
            </a:r>
            <a:br>
              <a:rPr lang="bn-IN" sz="2800" dirty="0"/>
            </a:br>
            <a:r>
              <a:rPr lang="bn-IN" sz="2800" dirty="0"/>
              <a:t>৪। নিফাস বা সন্তান প্রসব পরবর্তী রক্তস্রাবের কারণে</a:t>
            </a:r>
            <a:br>
              <a:rPr lang="bn-IN" sz="2800" dirty="0"/>
            </a:br>
            <a:r>
              <a:rPr lang="bn-IN" sz="2800" dirty="0"/>
              <a:t> </a:t>
            </a:r>
            <a:endParaRPr lang="en-US" sz="2800" dirty="0"/>
          </a:p>
        </p:txBody>
      </p:sp>
    </p:spTree>
    <p:extLst>
      <p:ext uri="{BB962C8B-B14F-4D97-AF65-F5344CB8AC3E}">
        <p14:creationId xmlns:p14="http://schemas.microsoft.com/office/powerpoint/2010/main" val="404063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B188-47DD-46A3-9C6F-69B8AF93D420}"/>
              </a:ext>
            </a:extLst>
          </p:cNvPr>
          <p:cNvSpPr>
            <a:spLocks noGrp="1"/>
          </p:cNvSpPr>
          <p:nvPr>
            <p:ph type="title"/>
          </p:nvPr>
        </p:nvSpPr>
        <p:spPr/>
        <p:txBody>
          <a:bodyPr/>
          <a:lstStyle/>
          <a:p>
            <a:r>
              <a:rPr lang="bn-IN" dirty="0"/>
              <a:t>     গোসলের ফরজ ৩ টি</a:t>
            </a:r>
            <a:br>
              <a:rPr lang="bn-IN" dirty="0"/>
            </a:br>
            <a:br>
              <a:rPr lang="bn-IN" dirty="0"/>
            </a:br>
            <a:br>
              <a:rPr lang="bn-IN" dirty="0"/>
            </a:br>
            <a:r>
              <a:rPr lang="bn-IN" sz="3200" dirty="0"/>
              <a:t>১। গড়গড়ার সাথে কুলি করা ( রোজা না হলে)।</a:t>
            </a:r>
            <a:br>
              <a:rPr lang="bn-IN" sz="3200" dirty="0"/>
            </a:br>
            <a:r>
              <a:rPr lang="bn-IN" sz="3200" dirty="0"/>
              <a:t>২।  নাকের (নরম স্থান পর্যন্ত) পানি দেওয়া । </a:t>
            </a:r>
            <a:br>
              <a:rPr lang="bn-IN" sz="3200" dirty="0"/>
            </a:br>
            <a:r>
              <a:rPr lang="bn-IN" sz="3200" dirty="0"/>
              <a:t>৩। সমস্ত শরীর উত্তম রুপে ধৌত করা, যাতে কোথাও</a:t>
            </a:r>
            <a:br>
              <a:rPr lang="bn-IN" sz="3200" dirty="0"/>
            </a:br>
            <a:r>
              <a:rPr lang="bn-IN" sz="3200" dirty="0"/>
              <a:t>   এক পশম পরিমাণ জায়গাও শুকনো না থাকে। </a:t>
            </a:r>
            <a:br>
              <a:rPr lang="bn-IN" sz="3200" dirty="0"/>
            </a:br>
            <a:endParaRPr lang="en-US" sz="3200" dirty="0"/>
          </a:p>
        </p:txBody>
      </p:sp>
    </p:spTree>
    <p:extLst>
      <p:ext uri="{BB962C8B-B14F-4D97-AF65-F5344CB8AC3E}">
        <p14:creationId xmlns:p14="http://schemas.microsoft.com/office/powerpoint/2010/main" val="354294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030A-89C4-476C-8A65-9F3086FBF3FF}"/>
              </a:ext>
            </a:extLst>
          </p:cNvPr>
          <p:cNvSpPr>
            <a:spLocks noGrp="1"/>
          </p:cNvSpPr>
          <p:nvPr>
            <p:ph type="title"/>
          </p:nvPr>
        </p:nvSpPr>
        <p:spPr/>
        <p:txBody>
          <a:bodyPr/>
          <a:lstStyle/>
          <a:p>
            <a:r>
              <a:rPr lang="bn-BD" dirty="0"/>
              <a:t>গোসল করার মাসনুন তরিকাঃ</a:t>
            </a:r>
            <a:br>
              <a:rPr lang="bn-BD" dirty="0"/>
            </a:br>
            <a:br>
              <a:rPr lang="bn-BD" dirty="0"/>
            </a:br>
            <a:br>
              <a:rPr lang="bn-BD" dirty="0"/>
            </a:br>
            <a:r>
              <a:rPr lang="bn-BD" sz="2400" dirty="0"/>
              <a:t>প্রথমে দুই হাত কব্জি পর্যন্ত উত্তমরূপে ধৌত করবে। তারপর শরীরের যে সমস্ত জায়গায় নাপাক লেগে আছে তা ভালো করে ধৌত করবে। এরপর  নামাজের অজুর ন্যায় অজু করবে তবে পা ধৌত করবেনা।</a:t>
            </a:r>
            <a:br>
              <a:rPr lang="bn-BD" sz="2400" dirty="0"/>
            </a:br>
            <a:r>
              <a:rPr lang="bn-BD" sz="2400" dirty="0"/>
              <a:t>এরপর সারা শরীরে পানি ঢেলে দিয়ে উত্তমরূপে ধৌত করে এমন ভাবে গোসল করবে যেন শরীরের এক পশম পরিমাণ জায়গাও শুকনো না থাকে। গোসল শেষ করে সেই স্থান থেকে একটু সরে গিয়ে দুই পা ধৌত করবে। </a:t>
            </a:r>
            <a:br>
              <a:rPr lang="bn-BD" sz="2400" dirty="0"/>
            </a:br>
            <a:r>
              <a:rPr lang="bn-BD" dirty="0"/>
              <a:t> </a:t>
            </a:r>
            <a:br>
              <a:rPr lang="bn-BD" dirty="0"/>
            </a:br>
            <a:br>
              <a:rPr lang="bn-BD" dirty="0"/>
            </a:br>
            <a:br>
              <a:rPr lang="bn-BD" dirty="0"/>
            </a:br>
            <a:endParaRPr lang="en-US" dirty="0"/>
          </a:p>
        </p:txBody>
      </p:sp>
    </p:spTree>
    <p:extLst>
      <p:ext uri="{BB962C8B-B14F-4D97-AF65-F5344CB8AC3E}">
        <p14:creationId xmlns:p14="http://schemas.microsoft.com/office/powerpoint/2010/main" val="397210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19B5-16AD-4E23-B28B-8A168F8899A7}"/>
              </a:ext>
            </a:extLst>
          </p:cNvPr>
          <p:cNvSpPr>
            <a:spLocks noGrp="1"/>
          </p:cNvSpPr>
          <p:nvPr>
            <p:ph type="title"/>
          </p:nvPr>
        </p:nvSpPr>
        <p:spPr/>
        <p:txBody>
          <a:bodyPr/>
          <a:lstStyle/>
          <a:p>
            <a:r>
              <a:rPr lang="bn-BD" dirty="0"/>
              <a:t>বাবরী চুল রাখার হুকুম ও পদ্ধতিঃ</a:t>
            </a:r>
            <a:br>
              <a:rPr lang="bn-BD" dirty="0"/>
            </a:br>
            <a:br>
              <a:rPr lang="bn-BD" dirty="0"/>
            </a:br>
            <a:r>
              <a:rPr lang="bn-BD" sz="2400" dirty="0"/>
              <a:t>হানাফি মাযহাব মতে পুরুষদের বাবরী চুল রাখা সুন্নাত। অনুরুপ চতুর্দিক সমান করে চুল ছোট করে কাটাও  সুন্নাত। কোথাও ছোট কোথাও লম্বা করে চুল কাটা সুন্নাত পরিপন্থী। আর মহিলাদের ক্ষেত্রে চুল কাটা বা ছাটা হারাম।</a:t>
            </a:r>
            <a:br>
              <a:rPr lang="bn-BD" sz="2400" dirty="0"/>
            </a:br>
            <a:r>
              <a:rPr lang="bn-BD" sz="2400" dirty="0"/>
              <a:t>বাবরী চুলের তিনটি ধরন রয়েছে। যেমন-</a:t>
            </a:r>
            <a:br>
              <a:rPr lang="bn-BD" sz="2400" dirty="0"/>
            </a:br>
            <a:r>
              <a:rPr lang="bn-BD" sz="2400" dirty="0"/>
              <a:t> </a:t>
            </a:r>
            <a:r>
              <a:rPr lang="ar-SA" sz="2400" dirty="0"/>
              <a:t>الوفرة-اللمّة-الجمّة </a:t>
            </a:r>
            <a:br>
              <a:rPr lang="ar-SA" sz="2400" dirty="0"/>
            </a:br>
            <a:r>
              <a:rPr lang="ar-SA" sz="2400" dirty="0"/>
              <a:t>الوفرة ما سال علي الاذنين منه او ما جاوز شحمة الاذن ثمّ الجمّة ثمّ اللّمّة-</a:t>
            </a:r>
            <a:br>
              <a:rPr lang="bn-BD" sz="2400" dirty="0"/>
            </a:br>
            <a:r>
              <a:rPr lang="bn-BD" sz="2400" dirty="0"/>
              <a:t>অফরা হলো কানের লতি পর্যন্ত বাবরী রাখা।</a:t>
            </a:r>
            <a:br>
              <a:rPr lang="bn-BD" sz="2400" dirty="0"/>
            </a:br>
            <a:r>
              <a:rPr lang="bn-BD" sz="2400" dirty="0"/>
              <a:t>জিম্মা হলো  কানের লতি ও কাঁধের মাঝামাঝি পর্যন্ত চুল রাখা  এবং কাঁধ পর্যন্ত চুল রাখার নাম লিম্মা।</a:t>
            </a:r>
            <a:br>
              <a:rPr lang="bn-BD" sz="2400" dirty="0"/>
            </a:br>
            <a:r>
              <a:rPr lang="bn-BD" sz="2400" dirty="0"/>
              <a:t>এই তিন প্রকারের যে কোন এক প্রকার চুল রাখা সুন্নাত। মুজাহিদদের জন্য  শত্রুদের মনে ভীতি সৃষ্টির জন্য তাদের মোচ ও বাবরী আরও লম্বা রাখাও বৈধ ।</a:t>
            </a:r>
            <a:br>
              <a:rPr lang="bn-BD" sz="2400" dirty="0"/>
            </a:br>
            <a:endParaRPr lang="en-US" dirty="0"/>
          </a:p>
        </p:txBody>
      </p:sp>
    </p:spTree>
    <p:extLst>
      <p:ext uri="{BB962C8B-B14F-4D97-AF65-F5344CB8AC3E}">
        <p14:creationId xmlns:p14="http://schemas.microsoft.com/office/powerpoint/2010/main" val="208299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4EFC-D2C6-4C44-BDBE-D75569675CF7}"/>
              </a:ext>
            </a:extLst>
          </p:cNvPr>
          <p:cNvSpPr>
            <a:spLocks noGrp="1"/>
          </p:cNvSpPr>
          <p:nvPr>
            <p:ph type="title"/>
          </p:nvPr>
        </p:nvSpPr>
        <p:spPr/>
        <p:txBody>
          <a:bodyPr/>
          <a:lstStyle/>
          <a:p>
            <a:r>
              <a:rPr lang="bn-BD" dirty="0"/>
              <a:t>দলিলঃ</a:t>
            </a:r>
            <a:br>
              <a:rPr lang="bn-BD" dirty="0"/>
            </a:br>
            <a:br>
              <a:rPr lang="bn-BD" dirty="0"/>
            </a:br>
            <a:br>
              <a:rPr lang="bn-BD" dirty="0"/>
            </a:br>
            <a:r>
              <a:rPr lang="ar-SA" sz="2400" dirty="0"/>
              <a:t>عن انس بن مالك قال كان شعر رسول الله (صلي-) الي نصف اذنيه- ترمذي</a:t>
            </a:r>
            <a:br>
              <a:rPr lang="ar-SA" sz="2400" dirty="0"/>
            </a:br>
            <a:r>
              <a:rPr lang="ar-SA" sz="2400" dirty="0"/>
              <a:t>عن عاءشة قالت كنت اغتسل انا و رسول الله (صلي) من اناء واحد و كان له شعر فوق الجمّة دون الوفرة-</a:t>
            </a:r>
            <a:r>
              <a:rPr lang="bn-BD" sz="2400" dirty="0"/>
              <a:t> </a:t>
            </a:r>
            <a:br>
              <a:rPr lang="bn-BD" sz="2400" dirty="0"/>
            </a:br>
            <a:r>
              <a:rPr lang="bn-BD" sz="2400" dirty="0"/>
              <a:t>বাবরী চুল রাখা সুন্নাত এ ব্যাপারে আরও অনেক দলীল রয়েছে। </a:t>
            </a:r>
            <a:br>
              <a:rPr lang="ar-SA" sz="2400" dirty="0"/>
            </a:br>
            <a:endParaRPr lang="en-US" dirty="0"/>
          </a:p>
        </p:txBody>
      </p:sp>
    </p:spTree>
    <p:extLst>
      <p:ext uri="{BB962C8B-B14F-4D97-AF65-F5344CB8AC3E}">
        <p14:creationId xmlns:p14="http://schemas.microsoft.com/office/powerpoint/2010/main" val="18341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DA03-DEA2-49AA-8199-7817F126FB48}"/>
              </a:ext>
            </a:extLst>
          </p:cNvPr>
          <p:cNvSpPr>
            <a:spLocks noGrp="1"/>
          </p:cNvSpPr>
          <p:nvPr>
            <p:ph type="title"/>
          </p:nvPr>
        </p:nvSpPr>
        <p:spPr/>
        <p:txBody>
          <a:bodyPr/>
          <a:lstStyle/>
          <a:p>
            <a:r>
              <a:rPr lang="bn-BD" dirty="0"/>
              <a:t>চুল কাটা বা খাটো করাঃ</a:t>
            </a:r>
            <a:r>
              <a:rPr lang="ar-SA" dirty="0"/>
              <a:t> </a:t>
            </a:r>
            <a:r>
              <a:rPr lang="bn-BD" dirty="0"/>
              <a:t> </a:t>
            </a:r>
            <a:br>
              <a:rPr lang="bn-BD" dirty="0"/>
            </a:br>
            <a:br>
              <a:rPr lang="bn-BD" dirty="0"/>
            </a:br>
            <a:r>
              <a:rPr lang="bn-BD" sz="2400" dirty="0"/>
              <a:t>এ বিষয়টি ব্যাখ্যা  সাপেক্ষ ।যেমন-</a:t>
            </a:r>
            <a:br>
              <a:rPr lang="bn-BD" sz="2400" dirty="0"/>
            </a:br>
            <a:r>
              <a:rPr lang="bn-BD" sz="2400" dirty="0"/>
              <a:t>১। চতুর্দিক সমান করে কাটা (  সামনে/ পিছনে )</a:t>
            </a:r>
            <a:br>
              <a:rPr lang="bn-BD" sz="2400" dirty="0"/>
            </a:br>
            <a:r>
              <a:rPr lang="bn-BD" sz="2400" dirty="0"/>
              <a:t>২। উভয় সাইট ও পিছনের দিকের চুল ফেলে দিয়ে সামনে / মধ্যখানে চুল লম্বা করে রাখা কখনো জায়েজ হবেনা। এটা বিজাতীয়দের অনুকরণ। দলীল-</a:t>
            </a:r>
            <a:br>
              <a:rPr lang="bn-BD" sz="2400" dirty="0"/>
            </a:br>
            <a:r>
              <a:rPr lang="ar-SA" sz="2400" dirty="0"/>
              <a:t>عن ابن عمر انّ رسول الله (صلي)  نهي عن القزع قال نافع احد رواة الحديث في تفسير القزع </a:t>
            </a:r>
            <a:br>
              <a:rPr lang="ar-SA" sz="2400" dirty="0"/>
            </a:br>
            <a:r>
              <a:rPr lang="ar-SA" sz="2400" dirty="0"/>
              <a:t>يحلق بعض رأس الصبي  و يترك بعض </a:t>
            </a:r>
            <a:r>
              <a:rPr lang="bn-BD" sz="2400" dirty="0"/>
              <a:t>, বুখারি শরিফ -৫৯২১ </a:t>
            </a:r>
            <a:br>
              <a:rPr lang="bn-BD" sz="2400" dirty="0"/>
            </a:br>
            <a:r>
              <a:rPr lang="bn-BD" sz="2400" dirty="0"/>
              <a:t>নাসায়ি শরিফ- ৫০৪৮, আবু দাউদ- ৪১৯৫ ,৪১৯৭</a:t>
            </a:r>
            <a:br>
              <a:rPr lang="bn-BD" sz="2400" dirty="0"/>
            </a:br>
            <a:r>
              <a:rPr lang="bn-BD" sz="2400" dirty="0"/>
              <a:t>৩। ইমাম তাব্রানি সহ অনেক মুহাদ্দিস ইবনে ওমর থেকে নবি (সাঃ) এর হাদিস বর্ণনা করেন – সিঙ্গা লাগানোর প্রয়োজন ব্যাতিত ফ্যাশনের জন্য শুধু ঘাড় বা গর্দান মুণ্ডন করা অগ্নি পুজকদের কাজকর্ম। </a:t>
            </a:r>
            <a:br>
              <a:rPr lang="bn-BD" sz="2400" dirty="0"/>
            </a:br>
            <a:r>
              <a:rPr lang="bn-BD" sz="2400" dirty="0"/>
              <a:t>ফতওয়া মার আতুল মুস্লিমা ২/৫১,আল মাউসুয়াতুল ফিক হিয়্যা-১৮/৯৬ </a:t>
            </a:r>
            <a:br>
              <a:rPr lang="bn-BD" sz="2400" dirty="0"/>
            </a:br>
            <a:endParaRPr lang="en-US" dirty="0"/>
          </a:p>
        </p:txBody>
      </p:sp>
    </p:spTree>
    <p:extLst>
      <p:ext uri="{BB962C8B-B14F-4D97-AF65-F5344CB8AC3E}">
        <p14:creationId xmlns:p14="http://schemas.microsoft.com/office/powerpoint/2010/main" val="162861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9F17-7D6C-4DB2-A4B2-064E97CDFAFE}"/>
              </a:ext>
            </a:extLst>
          </p:cNvPr>
          <p:cNvSpPr>
            <a:spLocks noGrp="1"/>
          </p:cNvSpPr>
          <p:nvPr>
            <p:ph type="title"/>
          </p:nvPr>
        </p:nvSpPr>
        <p:spPr/>
        <p:txBody>
          <a:bodyPr/>
          <a:lstStyle/>
          <a:p>
            <a:r>
              <a:rPr lang="bn-BD" dirty="0"/>
              <a:t>মাথা মুণ্ডন/ ন্যাড়া করার বিধা</a:t>
            </a:r>
            <a:br>
              <a:rPr lang="en-US" dirty="0"/>
            </a:br>
            <a:br>
              <a:rPr lang="en-US" dirty="0"/>
            </a:br>
            <a:r>
              <a:rPr lang="bn-IN" sz="2000" dirty="0"/>
              <a:t>১।হজ্জের সময় হাজীগন ইহরাম ভঙ্গের জন্য পুরুষদের জন্য মাথা মুণ্ডন  </a:t>
            </a:r>
            <a:br>
              <a:rPr lang="bn-IN" sz="2000" dirty="0"/>
            </a:br>
            <a:r>
              <a:rPr lang="bn-IN" sz="2000" dirty="0"/>
              <a:t>করা ওয়াজিব।মহিলারা চুলের আগা কাটবে।</a:t>
            </a:r>
            <a:br>
              <a:rPr lang="bn-IN" sz="2000" dirty="0"/>
            </a:br>
            <a:r>
              <a:rPr lang="bn-IN" sz="2000" dirty="0"/>
              <a:t>২। হজ্জের সময় ছাড়া রাসুল (সাঃ),আবু বকর (রাঃ), ওমর (রাঃ), </a:t>
            </a:r>
            <a:br>
              <a:rPr lang="bn-IN" sz="2000" dirty="0"/>
            </a:br>
            <a:r>
              <a:rPr lang="bn-IN" sz="2000" dirty="0"/>
              <a:t>ওসমান (রাঃ) সবসময় বাবরী চুল  রাখতেন।কখনো মাথা মুণ্ডন করতেন না।</a:t>
            </a:r>
            <a:br>
              <a:rPr lang="bn-IN" sz="2000" dirty="0"/>
            </a:br>
            <a:r>
              <a:rPr lang="bn-IN" sz="2000" dirty="0"/>
              <a:t>৩। আলি (রাঃ) এর মাথা মুণ্ডন করা ছিল উনার ব্যাক্তিগত আমল,এর দ্বারা সুন্নাত সাব্যস্ত হবেনা, বেশি হলে জায়েজ প্রমান করা যেতেপারে।(মিরকাত)</a:t>
            </a:r>
            <a:br>
              <a:rPr lang="en-US" sz="2000" dirty="0"/>
            </a:br>
            <a:r>
              <a:rPr lang="bn-BD" sz="2000" dirty="0"/>
              <a:t>৪। নবজাতকের জন্মের ৭ম দিনে আকিকা উপলক্ষে মাথা মুন্ডন করা মুস্তাহাব </a:t>
            </a:r>
            <a:br>
              <a:rPr lang="bn-BD" sz="2000" dirty="0"/>
            </a:br>
            <a:r>
              <a:rPr lang="bn-BD" sz="2000" dirty="0"/>
              <a:t>৫। নব মুসলিম ইসলাম গ্রহণের পূর্বে মাথা মুন্ডন করা মুস্তাহাব</a:t>
            </a:r>
            <a:br>
              <a:rPr lang="bn-BD" sz="2000" dirty="0"/>
            </a:br>
            <a:r>
              <a:rPr lang="bn-BD" sz="2000" dirty="0"/>
              <a:t>৬। বিশেষ কারণে মাথা মুন্ডন করা জায়েজ।যেমন-চুল কাটা সহজলভ্য না হওয়া, মাথার </a:t>
            </a:r>
            <a:br>
              <a:rPr lang="bn-BD" sz="2000" dirty="0"/>
            </a:br>
            <a:r>
              <a:rPr lang="bn-BD" sz="2000" dirty="0"/>
              <a:t>চিকিৎসার জন্য, উকুন নিধন করার জন্য ।</a:t>
            </a:r>
            <a:br>
              <a:rPr lang="bn-BD" sz="2000" dirty="0"/>
            </a:br>
            <a:r>
              <a:rPr lang="bn-BD" sz="2000" dirty="0"/>
              <a:t>৭। রোগ ব্যাধির সংক্রমণ, বিপদাপদ অথবা শোক পালনের উদ্দেশ্যে মাথার চুল মুণ্ডন করা</a:t>
            </a:r>
            <a:br>
              <a:rPr lang="bn-BD" sz="2000" dirty="0"/>
            </a:br>
            <a:r>
              <a:rPr lang="bn-BD" sz="2000" dirty="0"/>
              <a:t>হারাম।   </a:t>
            </a:r>
            <a:br>
              <a:rPr lang="bn-IN" sz="2000" dirty="0"/>
            </a:br>
            <a:r>
              <a:rPr lang="bn-BD" sz="2000" dirty="0"/>
              <a:t>৮</a:t>
            </a:r>
            <a:r>
              <a:rPr lang="bn-IN" sz="2000" dirty="0"/>
              <a:t>। রাসুল (সাঃ)মাথা  মুণ্ডনকে খারেজি দের চিনার আলামত হিসাবে সাব্যস্ত করেছেন।</a:t>
            </a:r>
            <a:br>
              <a:rPr lang="bn-IN" sz="2000" dirty="0"/>
            </a:br>
            <a:r>
              <a:rPr lang="bn-IN" sz="2000" dirty="0"/>
              <a:t>দলিলঃ বুখারি শরিফ ৭০৫০ নং হাদিস ( সবশেষ হাদিসের আগের হাদিস)</a:t>
            </a:r>
            <a:r>
              <a:rPr lang="bn-BD" sz="2000" dirty="0"/>
              <a:t> </a:t>
            </a:r>
            <a:r>
              <a:rPr lang="bn-IN" sz="2000" dirty="0"/>
              <a:t>  </a:t>
            </a:r>
            <a:r>
              <a:rPr lang="bn-BD" sz="2000" dirty="0"/>
              <a:t> </a:t>
            </a:r>
            <a:br>
              <a:rPr lang="bn-BD" sz="2000" dirty="0"/>
            </a:br>
            <a:r>
              <a:rPr lang="bn-IN" sz="2000" dirty="0"/>
              <a:t>   </a:t>
            </a:r>
            <a:br>
              <a:rPr lang="bn-IN" sz="2400" dirty="0"/>
            </a:br>
            <a:endParaRPr lang="en-US" dirty="0"/>
          </a:p>
        </p:txBody>
      </p:sp>
    </p:spTree>
    <p:extLst>
      <p:ext uri="{BB962C8B-B14F-4D97-AF65-F5344CB8AC3E}">
        <p14:creationId xmlns:p14="http://schemas.microsoft.com/office/powerpoint/2010/main" val="99820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94ED-BF57-45CE-83E3-01D1052D49A7}"/>
              </a:ext>
            </a:extLst>
          </p:cNvPr>
          <p:cNvSpPr>
            <a:spLocks noGrp="1"/>
          </p:cNvSpPr>
          <p:nvPr>
            <p:ph type="title"/>
          </p:nvPr>
        </p:nvSpPr>
        <p:spPr/>
        <p:txBody>
          <a:bodyPr/>
          <a:lstStyle/>
          <a:p>
            <a:r>
              <a:rPr lang="bn-IN" dirty="0"/>
              <a:t>মুল্যায়নঃ </a:t>
            </a:r>
            <a:br>
              <a:rPr lang="bn-IN" dirty="0"/>
            </a:br>
            <a:br>
              <a:rPr lang="bn-IN" dirty="0"/>
            </a:br>
            <a:br>
              <a:rPr lang="bn-IN" dirty="0"/>
            </a:br>
            <a:r>
              <a:rPr lang="bn-IN" sz="2800" dirty="0"/>
              <a:t>এক কথায়/ এক বাক্যে উত্তর দাও</a:t>
            </a:r>
            <a:br>
              <a:rPr lang="bn-IN" sz="2800" dirty="0"/>
            </a:br>
            <a:r>
              <a:rPr lang="bn-IN" sz="2800" dirty="0"/>
              <a:t>১। আলি (রাঃ) কার/ কিসের সাথে শত্রুতা করতেন? (এই হাদিসের আলোকে) </a:t>
            </a:r>
            <a:br>
              <a:rPr lang="bn-IN" sz="2800" dirty="0"/>
            </a:br>
            <a:r>
              <a:rPr lang="bn-IN" sz="2800" dirty="0"/>
              <a:t>২। গোসল এর ফরজ কয়টি?</a:t>
            </a:r>
            <a:br>
              <a:rPr lang="bn-IN" sz="2800" dirty="0"/>
            </a:br>
            <a:r>
              <a:rPr lang="bn-IN" sz="2800" dirty="0"/>
              <a:t>৩। বাবরী চুল রাখার তিনটি পদ্ধতির নাম কি?</a:t>
            </a:r>
            <a:br>
              <a:rPr lang="bn-IN" sz="2800" dirty="0"/>
            </a:br>
            <a:r>
              <a:rPr lang="bn-IN" sz="2800" dirty="0"/>
              <a:t>৪। নব জাতকের জন্মের সপ্তম দিনে মাথা মুণ্ডন করা কি?</a:t>
            </a:r>
            <a:br>
              <a:rPr lang="bn-IN" sz="2800" dirty="0"/>
            </a:br>
            <a:r>
              <a:rPr lang="bn-IN" sz="2800" dirty="0"/>
              <a:t>৫। শোক পালনের উদ্দেশ্যে মাথা মুণ্ডন করা কি? </a:t>
            </a:r>
            <a:br>
              <a:rPr lang="bn-IN" sz="2800" dirty="0"/>
            </a:br>
            <a:endParaRPr lang="en-US" sz="2800" dirty="0"/>
          </a:p>
        </p:txBody>
      </p:sp>
    </p:spTree>
    <p:extLst>
      <p:ext uri="{BB962C8B-B14F-4D97-AF65-F5344CB8AC3E}">
        <p14:creationId xmlns:p14="http://schemas.microsoft.com/office/powerpoint/2010/main" val="427268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705537-3620-4556-BD64-074A28FD1DD8}"/>
              </a:ext>
            </a:extLst>
          </p:cNvPr>
          <p:cNvSpPr/>
          <p:nvPr/>
        </p:nvSpPr>
        <p:spPr>
          <a:xfrm>
            <a:off x="1082452" y="2207677"/>
            <a:ext cx="10027104" cy="3046988"/>
          </a:xfrm>
          <a:prstGeom prst="rect">
            <a:avLst/>
          </a:prstGeom>
          <a:noFill/>
        </p:spPr>
        <p:txBody>
          <a:bodyPr wrap="none" lIns="91440" tIns="45720" rIns="91440" bIns="45720">
            <a:spAutoFit/>
          </a:bodyPr>
          <a:lstStyle/>
          <a:p>
            <a:pPr algn="ctr"/>
            <a:r>
              <a:rPr lang="ar-SA"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السلام عليكم و رحمة الله </a:t>
            </a:r>
          </a:p>
          <a:p>
            <a:pPr algn="ctr"/>
            <a:r>
              <a:rPr lang="ar-S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و بركاته</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82225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760E-ECE5-48D1-B3CD-C7A28DA68247}"/>
              </a:ext>
            </a:extLst>
          </p:cNvPr>
          <p:cNvSpPr>
            <a:spLocks noGrp="1"/>
          </p:cNvSpPr>
          <p:nvPr>
            <p:ph type="title"/>
          </p:nvPr>
        </p:nvSpPr>
        <p:spPr/>
        <p:txBody>
          <a:bodyPr/>
          <a:lstStyle/>
          <a:p>
            <a:r>
              <a:rPr lang="bn-IN" dirty="0"/>
              <a:t>উত্তর মিলিয়ে নাও</a:t>
            </a:r>
            <a:br>
              <a:rPr lang="bn-IN" dirty="0"/>
            </a:br>
            <a:br>
              <a:rPr lang="bn-IN" dirty="0"/>
            </a:br>
            <a:br>
              <a:rPr lang="bn-IN" dirty="0"/>
            </a:br>
            <a:r>
              <a:rPr lang="bn-IN" dirty="0"/>
              <a:t>১। মাথার (চুলের)সাথে</a:t>
            </a:r>
            <a:br>
              <a:rPr lang="bn-IN" dirty="0"/>
            </a:br>
            <a:r>
              <a:rPr lang="bn-IN" dirty="0"/>
              <a:t>২। তিনটি</a:t>
            </a:r>
            <a:br>
              <a:rPr lang="bn-IN" dirty="0"/>
            </a:br>
            <a:r>
              <a:rPr lang="bn-IN" dirty="0"/>
              <a:t>৩। লিম্মা,জিম্মা,ওয়াফরা</a:t>
            </a:r>
            <a:br>
              <a:rPr lang="bn-IN" dirty="0"/>
            </a:br>
            <a:r>
              <a:rPr lang="bn-IN" dirty="0"/>
              <a:t>৪। মুস্তাহাব</a:t>
            </a:r>
            <a:br>
              <a:rPr lang="bn-IN" dirty="0"/>
            </a:br>
            <a:r>
              <a:rPr lang="bn-IN" dirty="0"/>
              <a:t>৫। হারাম</a:t>
            </a:r>
            <a:endParaRPr lang="en-US" dirty="0"/>
          </a:p>
        </p:txBody>
      </p:sp>
    </p:spTree>
    <p:extLst>
      <p:ext uri="{BB962C8B-B14F-4D97-AF65-F5344CB8AC3E}">
        <p14:creationId xmlns:p14="http://schemas.microsoft.com/office/powerpoint/2010/main" val="103998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5D26-EEC2-440D-87B9-943AC418A660}"/>
              </a:ext>
            </a:extLst>
          </p:cNvPr>
          <p:cNvSpPr>
            <a:spLocks noGrp="1"/>
          </p:cNvSpPr>
          <p:nvPr>
            <p:ph type="title"/>
          </p:nvPr>
        </p:nvSpPr>
        <p:spPr/>
        <p:txBody>
          <a:bodyPr/>
          <a:lstStyle/>
          <a:p>
            <a:r>
              <a:rPr lang="bn-IN" dirty="0"/>
              <a:t>বাড়ির কাজ</a:t>
            </a:r>
            <a:br>
              <a:rPr lang="bn-IN" dirty="0"/>
            </a:br>
            <a:br>
              <a:rPr lang="bn-IN" dirty="0"/>
            </a:br>
            <a:br>
              <a:rPr lang="bn-IN" dirty="0"/>
            </a:br>
            <a:r>
              <a:rPr lang="bn-IN" dirty="0"/>
              <a:t>তথ্যঃ গোসলের ৪টি প্রকার। যেমন- ফরজ,ওয়াজিব,সুন্নত,মুস্তাহাব।</a:t>
            </a:r>
            <a:br>
              <a:rPr lang="bn-IN" dirty="0"/>
            </a:br>
            <a:r>
              <a:rPr lang="bn-IN" dirty="0"/>
              <a:t>কাজঃ কখন গোসল ওয়াজিব?</a:t>
            </a:r>
            <a:br>
              <a:rPr lang="bn-IN" dirty="0"/>
            </a:br>
            <a:r>
              <a:rPr lang="bn-IN" dirty="0"/>
              <a:t>     কখন গোসল সুন্নত? </a:t>
            </a:r>
            <a:br>
              <a:rPr lang="bn-IN" dirty="0"/>
            </a:br>
            <a:r>
              <a:rPr lang="bn-IN" dirty="0"/>
              <a:t>     কখন গোসল মুস্তাহাব?এর একটি তালিকা প্রস্তুত কর। </a:t>
            </a:r>
            <a:br>
              <a:rPr lang="bn-IN" dirty="0"/>
            </a:br>
            <a:r>
              <a:rPr lang="bn-IN" dirty="0"/>
              <a:t> </a:t>
            </a:r>
            <a:endParaRPr lang="en-US" dirty="0"/>
          </a:p>
        </p:txBody>
      </p:sp>
    </p:spTree>
    <p:extLst>
      <p:ext uri="{BB962C8B-B14F-4D97-AF65-F5344CB8AC3E}">
        <p14:creationId xmlns:p14="http://schemas.microsoft.com/office/powerpoint/2010/main" val="272538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EFFE-E147-4FC9-BC41-D64117A211F8}"/>
              </a:ext>
            </a:extLst>
          </p:cNvPr>
          <p:cNvSpPr>
            <a:spLocks noGrp="1"/>
          </p:cNvSpPr>
          <p:nvPr>
            <p:ph type="title"/>
          </p:nvPr>
        </p:nvSpPr>
        <p:spPr/>
        <p:txBody>
          <a:bodyPr/>
          <a:lstStyle/>
          <a:p>
            <a:br>
              <a:rPr lang="bn-IN" sz="8000" dirty="0"/>
            </a:br>
            <a:r>
              <a:rPr lang="bn-IN" sz="8000" dirty="0"/>
              <a:t>সবার সুস্বাস্থ্য কামনা করে আজকের ক্লাস থেকে বিদায় নিচ্ছি। </a:t>
            </a:r>
            <a:endParaRPr lang="en-US" sz="8000" dirty="0"/>
          </a:p>
        </p:txBody>
      </p:sp>
    </p:spTree>
    <p:extLst>
      <p:ext uri="{BB962C8B-B14F-4D97-AF65-F5344CB8AC3E}">
        <p14:creationId xmlns:p14="http://schemas.microsoft.com/office/powerpoint/2010/main" val="282562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8A11-65D6-43E8-947D-C83E0CB3F58B}"/>
              </a:ext>
            </a:extLst>
          </p:cNvPr>
          <p:cNvSpPr>
            <a:spLocks noGrp="1"/>
          </p:cNvSpPr>
          <p:nvPr>
            <p:ph type="title"/>
          </p:nvPr>
        </p:nvSpPr>
        <p:spPr/>
        <p:txBody>
          <a:bodyPr/>
          <a:lstStyle/>
          <a:p>
            <a:r>
              <a:rPr lang="bn-IN" dirty="0"/>
              <a:t>     সাথে থাকার জন্য সকলকে </a:t>
            </a:r>
            <a:br>
              <a:rPr lang="bn-IN" dirty="0"/>
            </a:br>
            <a:br>
              <a:rPr lang="bn-IN" dirty="0"/>
            </a:br>
            <a:r>
              <a:rPr lang="bn-IN" dirty="0"/>
              <a:t>         </a:t>
            </a:r>
            <a:r>
              <a:rPr lang="bn-IN" sz="9600" dirty="0"/>
              <a:t>ধন্যবাদ </a:t>
            </a:r>
            <a:endParaRPr lang="en-US" dirty="0"/>
          </a:p>
        </p:txBody>
      </p:sp>
      <p:pic>
        <p:nvPicPr>
          <p:cNvPr id="4" name="Picture 3">
            <a:extLst>
              <a:ext uri="{FF2B5EF4-FFF2-40B4-BE49-F238E27FC236}">
                <a16:creationId xmlns:a16="http://schemas.microsoft.com/office/drawing/2014/main" id="{5986C356-9424-4EEE-97A0-635F1ABED3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4506" y="2978276"/>
            <a:ext cx="6854518" cy="3855666"/>
          </a:xfrm>
          <a:prstGeom prst="rect">
            <a:avLst/>
          </a:prstGeom>
        </p:spPr>
      </p:pic>
      <p:sp>
        <p:nvSpPr>
          <p:cNvPr id="5" name="TextBox 4">
            <a:extLst>
              <a:ext uri="{FF2B5EF4-FFF2-40B4-BE49-F238E27FC236}">
                <a16:creationId xmlns:a16="http://schemas.microsoft.com/office/drawing/2014/main" id="{53A21D5B-2A86-46F0-A588-047C54691A97}"/>
              </a:ext>
            </a:extLst>
          </p:cNvPr>
          <p:cNvSpPr txBox="1"/>
          <p:nvPr/>
        </p:nvSpPr>
        <p:spPr>
          <a:xfrm>
            <a:off x="3290901" y="6169280"/>
            <a:ext cx="4681728" cy="337962"/>
          </a:xfrm>
          <a:prstGeom prst="rect">
            <a:avLst/>
          </a:prstGeom>
          <a:noFill/>
        </p:spPr>
        <p:txBody>
          <a:bodyPr wrap="square" rtlCol="0">
            <a:spAutoFit/>
          </a:bodyPr>
          <a:lstStyle/>
          <a:p>
            <a:r>
              <a:rPr lang="en-US" sz="900">
                <a:hlinkClick r:id="rId3" tooltip="https://commons.wikimedia.org/wiki/File:Tuberose_BD.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7259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12BB0-3ABA-4BEE-9674-876600EB0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890" y="159206"/>
            <a:ext cx="1830219" cy="2403687"/>
          </a:xfrm>
          <a:prstGeom prst="rect">
            <a:avLst/>
          </a:prstGeom>
        </p:spPr>
      </p:pic>
      <p:sp>
        <p:nvSpPr>
          <p:cNvPr id="5" name="TextBox 4">
            <a:extLst>
              <a:ext uri="{FF2B5EF4-FFF2-40B4-BE49-F238E27FC236}">
                <a16:creationId xmlns:a16="http://schemas.microsoft.com/office/drawing/2014/main" id="{0B49EA03-3582-4573-9C05-5CC0501E3435}"/>
              </a:ext>
            </a:extLst>
          </p:cNvPr>
          <p:cNvSpPr txBox="1"/>
          <p:nvPr/>
        </p:nvSpPr>
        <p:spPr>
          <a:xfrm>
            <a:off x="576776" y="2518112"/>
            <a:ext cx="11344772" cy="4154984"/>
          </a:xfrm>
          <a:prstGeom prst="rect">
            <a:avLst/>
          </a:prstGeom>
          <a:noFill/>
        </p:spPr>
        <p:txBody>
          <a:bodyPr wrap="none" rtlCol="0">
            <a:spAutoFit/>
          </a:bodyPr>
          <a:lstStyle/>
          <a:p>
            <a:r>
              <a:rPr lang="ar-SA" sz="6600" dirty="0"/>
              <a:t>الحمد لله ربّ العالمين و الصلوة و السلام</a:t>
            </a:r>
          </a:p>
          <a:p>
            <a:r>
              <a:rPr lang="ar-SA" sz="6600" dirty="0"/>
              <a:t>علي اشرف الانبياء و المرسلين و علي اله</a:t>
            </a:r>
          </a:p>
          <a:p>
            <a:r>
              <a:rPr lang="ar-SA" sz="6600" dirty="0"/>
              <a:t>و اصحابه و اهل بيته و من تبعه باحسان</a:t>
            </a:r>
          </a:p>
          <a:p>
            <a:r>
              <a:rPr lang="ar-SA" sz="6600" dirty="0"/>
              <a:t>الي يوم الدين. اماّ بعد       </a:t>
            </a:r>
            <a:endParaRPr lang="en-US" sz="6600" dirty="0"/>
          </a:p>
        </p:txBody>
      </p:sp>
    </p:spTree>
    <p:extLst>
      <p:ext uri="{BB962C8B-B14F-4D97-AF65-F5344CB8AC3E}">
        <p14:creationId xmlns:p14="http://schemas.microsoft.com/office/powerpoint/2010/main" val="35372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DBBB-99D0-4BA1-BAFA-1E403841531A}"/>
              </a:ext>
            </a:extLst>
          </p:cNvPr>
          <p:cNvSpPr>
            <a:spLocks noGrp="1"/>
          </p:cNvSpPr>
          <p:nvPr>
            <p:ph type="title"/>
          </p:nvPr>
        </p:nvSpPr>
        <p:spPr/>
        <p:txBody>
          <a:bodyPr/>
          <a:lstStyle/>
          <a:p>
            <a:r>
              <a:rPr lang="bn-IN" dirty="0"/>
              <a:t>           পরিচিতি </a:t>
            </a:r>
            <a:br>
              <a:rPr lang="bn-IN" dirty="0"/>
            </a:br>
            <a:br>
              <a:rPr lang="bn-IN" dirty="0"/>
            </a:br>
            <a:br>
              <a:rPr lang="bn-IN" dirty="0"/>
            </a:br>
            <a:br>
              <a:rPr lang="bn-IN" dirty="0"/>
            </a:br>
            <a:br>
              <a:rPr lang="bn-IN" dirty="0"/>
            </a:br>
            <a:r>
              <a:rPr lang="bn-IN" dirty="0"/>
              <a:t>    মোহাম্মদ আবু বকর সিদ্দিক(শামিম) </a:t>
            </a:r>
            <a:br>
              <a:rPr lang="bn-IN" dirty="0"/>
            </a:br>
            <a:r>
              <a:rPr lang="bn-IN" dirty="0"/>
              <a:t>        প্রভাষক (আরবি)</a:t>
            </a:r>
            <a:br>
              <a:rPr lang="bn-IN" dirty="0"/>
            </a:br>
            <a:r>
              <a:rPr lang="bn-IN" dirty="0"/>
              <a:t>    ইসলাম নগর দাঃ সুঃ ফাযিল মাদরাসা</a:t>
            </a:r>
            <a:br>
              <a:rPr lang="bn-IN" dirty="0"/>
            </a:br>
            <a:r>
              <a:rPr lang="bn-IN" dirty="0"/>
              <a:t>         পাইকশা,কামারখন্দ</a:t>
            </a:r>
            <a:br>
              <a:rPr lang="bn-IN" dirty="0"/>
            </a:br>
            <a:r>
              <a:rPr lang="bn-IN" dirty="0"/>
              <a:t>            সিরাজগঞ্জ  </a:t>
            </a:r>
            <a:endParaRPr lang="en-US" dirty="0"/>
          </a:p>
        </p:txBody>
      </p:sp>
      <p:pic>
        <p:nvPicPr>
          <p:cNvPr id="6" name="Picture 5">
            <a:extLst>
              <a:ext uri="{FF2B5EF4-FFF2-40B4-BE49-F238E27FC236}">
                <a16:creationId xmlns:a16="http://schemas.microsoft.com/office/drawing/2014/main" id="{0AE457A7-D790-4305-A3F2-F25677EEE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851" y="1231381"/>
            <a:ext cx="1914851" cy="2397622"/>
          </a:xfrm>
          <a:prstGeom prst="rect">
            <a:avLst/>
          </a:prstGeom>
        </p:spPr>
      </p:pic>
    </p:spTree>
    <p:extLst>
      <p:ext uri="{BB962C8B-B14F-4D97-AF65-F5344CB8AC3E}">
        <p14:creationId xmlns:p14="http://schemas.microsoft.com/office/powerpoint/2010/main" val="150519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3CC5-66D4-4F57-8406-6AA897D11637}"/>
              </a:ext>
            </a:extLst>
          </p:cNvPr>
          <p:cNvSpPr>
            <a:spLocks noGrp="1"/>
          </p:cNvSpPr>
          <p:nvPr>
            <p:ph type="title"/>
          </p:nvPr>
        </p:nvSpPr>
        <p:spPr/>
        <p:txBody>
          <a:bodyPr/>
          <a:lstStyle/>
          <a:p>
            <a:r>
              <a:rPr lang="bn-IN" dirty="0"/>
              <a:t>নিচের ছবি গুলো লক্ষ্য কর  </a:t>
            </a:r>
            <a:endParaRPr lang="en-US" dirty="0"/>
          </a:p>
        </p:txBody>
      </p:sp>
      <p:pic>
        <p:nvPicPr>
          <p:cNvPr id="4" name="Picture 3">
            <a:extLst>
              <a:ext uri="{FF2B5EF4-FFF2-40B4-BE49-F238E27FC236}">
                <a16:creationId xmlns:a16="http://schemas.microsoft.com/office/drawing/2014/main" id="{D57F2BE2-1CDB-4534-BDBA-E077BFD0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0" y="1405010"/>
            <a:ext cx="8046720" cy="4526280"/>
          </a:xfrm>
          <a:prstGeom prst="rect">
            <a:avLst/>
          </a:prstGeom>
        </p:spPr>
      </p:pic>
      <p:sp>
        <p:nvSpPr>
          <p:cNvPr id="5" name="TextBox 4">
            <a:extLst>
              <a:ext uri="{FF2B5EF4-FFF2-40B4-BE49-F238E27FC236}">
                <a16:creationId xmlns:a16="http://schemas.microsoft.com/office/drawing/2014/main" id="{122F1B51-923A-4D16-8423-E9C503488869}"/>
              </a:ext>
            </a:extLst>
          </p:cNvPr>
          <p:cNvSpPr txBox="1"/>
          <p:nvPr/>
        </p:nvSpPr>
        <p:spPr>
          <a:xfrm>
            <a:off x="4248443" y="6499274"/>
            <a:ext cx="3567002" cy="369332"/>
          </a:xfrm>
          <a:prstGeom prst="rect">
            <a:avLst/>
          </a:prstGeom>
          <a:noFill/>
        </p:spPr>
        <p:txBody>
          <a:bodyPr wrap="none" rtlCol="0">
            <a:spAutoFit/>
          </a:bodyPr>
          <a:lstStyle/>
          <a:p>
            <a:r>
              <a:rPr lang="bn-BD" dirty="0"/>
              <a:t>ইসলামে কতিপয় নিষিদ্ধ কাটিং স্টাইল</a:t>
            </a:r>
            <a:endParaRPr lang="en-US" dirty="0"/>
          </a:p>
        </p:txBody>
      </p:sp>
    </p:spTree>
    <p:extLst>
      <p:ext uri="{BB962C8B-B14F-4D97-AF65-F5344CB8AC3E}">
        <p14:creationId xmlns:p14="http://schemas.microsoft.com/office/powerpoint/2010/main" val="53404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2FF04-7E5C-4243-B828-0E6067C42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989" y="852742"/>
            <a:ext cx="6870023" cy="5152516"/>
          </a:xfrm>
          <a:prstGeom prst="rect">
            <a:avLst/>
          </a:prstGeom>
        </p:spPr>
      </p:pic>
      <p:sp>
        <p:nvSpPr>
          <p:cNvPr id="5" name="TextBox 4">
            <a:extLst>
              <a:ext uri="{FF2B5EF4-FFF2-40B4-BE49-F238E27FC236}">
                <a16:creationId xmlns:a16="http://schemas.microsoft.com/office/drawing/2014/main" id="{0B280AE6-A57E-491F-9A55-12A67BE659B7}"/>
              </a:ext>
            </a:extLst>
          </p:cNvPr>
          <p:cNvSpPr txBox="1"/>
          <p:nvPr/>
        </p:nvSpPr>
        <p:spPr>
          <a:xfrm>
            <a:off x="4023359" y="6414868"/>
            <a:ext cx="5033750" cy="369332"/>
          </a:xfrm>
          <a:prstGeom prst="rect">
            <a:avLst/>
          </a:prstGeom>
          <a:noFill/>
        </p:spPr>
        <p:txBody>
          <a:bodyPr wrap="none" rtlCol="0">
            <a:spAutoFit/>
          </a:bodyPr>
          <a:lstStyle/>
          <a:p>
            <a:r>
              <a:rPr lang="bn-IN" dirty="0"/>
              <a:t>সুন্নতি বাবরী চুলঃশাহ আতাউল্লাহ বুখারি (রহঃ)   </a:t>
            </a:r>
            <a:endParaRPr lang="en-US" dirty="0"/>
          </a:p>
        </p:txBody>
      </p:sp>
    </p:spTree>
    <p:extLst>
      <p:ext uri="{BB962C8B-B14F-4D97-AF65-F5344CB8AC3E}">
        <p14:creationId xmlns:p14="http://schemas.microsoft.com/office/powerpoint/2010/main" val="328822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7C65-744B-4834-B4DC-099952DF99BE}"/>
              </a:ext>
            </a:extLst>
          </p:cNvPr>
          <p:cNvSpPr>
            <a:spLocks noGrp="1"/>
          </p:cNvSpPr>
          <p:nvPr>
            <p:ph type="title"/>
          </p:nvPr>
        </p:nvSpPr>
        <p:spPr/>
        <p:txBody>
          <a:bodyPr/>
          <a:lstStyle/>
          <a:p>
            <a:r>
              <a:rPr lang="bn-IN" dirty="0"/>
              <a:t>           পাঠ পরিচিতিঃ </a:t>
            </a:r>
            <a:br>
              <a:rPr lang="bn-IN" dirty="0"/>
            </a:br>
            <a:br>
              <a:rPr lang="bn-IN" dirty="0"/>
            </a:br>
            <a:br>
              <a:rPr lang="bn-IN" dirty="0"/>
            </a:br>
            <a:br>
              <a:rPr lang="bn-IN" dirty="0"/>
            </a:br>
            <a:br>
              <a:rPr lang="bn-IN" dirty="0"/>
            </a:br>
            <a:r>
              <a:rPr lang="bn-IN" dirty="0"/>
              <a:t>        শ্রেণিঃ আলিম (একাদশ) </a:t>
            </a:r>
            <a:br>
              <a:rPr lang="bn-IN" dirty="0"/>
            </a:br>
            <a:r>
              <a:rPr lang="bn-IN" dirty="0"/>
              <a:t>          বিষয়ঃ আলহাদিস</a:t>
            </a:r>
            <a:br>
              <a:rPr lang="bn-IN" dirty="0"/>
            </a:br>
            <a:r>
              <a:rPr lang="bn-IN" dirty="0"/>
              <a:t>       কিতাবঃ মেশকাতুল মাসাবিহ</a:t>
            </a:r>
            <a:br>
              <a:rPr lang="bn-IN" dirty="0"/>
            </a:br>
            <a:r>
              <a:rPr lang="bn-IN" dirty="0"/>
              <a:t>      অধ্যায়ঃ ৩য়, কিতাবুত তাহারাত</a:t>
            </a:r>
            <a:br>
              <a:rPr lang="bn-IN" dirty="0"/>
            </a:br>
            <a:r>
              <a:rPr lang="bn-IN" dirty="0"/>
              <a:t>       পরিচ্ছেদঃ ২য় এর ৪র্থ হাদিস</a:t>
            </a:r>
            <a:br>
              <a:rPr lang="bn-IN" dirty="0"/>
            </a:br>
            <a:br>
              <a:rPr lang="bn-IN" dirty="0"/>
            </a:br>
            <a:endParaRPr lang="en-US" dirty="0"/>
          </a:p>
        </p:txBody>
      </p:sp>
      <p:pic>
        <p:nvPicPr>
          <p:cNvPr id="4" name="Picture 3">
            <a:extLst>
              <a:ext uri="{FF2B5EF4-FFF2-40B4-BE49-F238E27FC236}">
                <a16:creationId xmlns:a16="http://schemas.microsoft.com/office/drawing/2014/main" id="{57C6150F-BB29-4E2A-B90F-CDD51BC7AE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1617" y="1890657"/>
            <a:ext cx="2710455" cy="1641750"/>
          </a:xfrm>
          <a:prstGeom prst="rect">
            <a:avLst/>
          </a:prstGeom>
        </p:spPr>
      </p:pic>
    </p:spTree>
    <p:extLst>
      <p:ext uri="{BB962C8B-B14F-4D97-AF65-F5344CB8AC3E}">
        <p14:creationId xmlns:p14="http://schemas.microsoft.com/office/powerpoint/2010/main" val="54665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9D20-A0BB-491E-B796-024936968BF1}"/>
              </a:ext>
            </a:extLst>
          </p:cNvPr>
          <p:cNvSpPr>
            <a:spLocks noGrp="1"/>
          </p:cNvSpPr>
          <p:nvPr>
            <p:ph type="title"/>
          </p:nvPr>
        </p:nvSpPr>
        <p:spPr/>
        <p:txBody>
          <a:bodyPr/>
          <a:lstStyle/>
          <a:p>
            <a:r>
              <a:rPr lang="bn-IN" dirty="0"/>
              <a:t>          শিখন ফলঃ</a:t>
            </a:r>
            <a:br>
              <a:rPr lang="bn-IN" dirty="0"/>
            </a:br>
            <a:r>
              <a:rPr lang="bn-IN" dirty="0"/>
              <a:t>আজকের পাঠ শেষে শিক্ষার্থীরা</a:t>
            </a:r>
            <a:r>
              <a:rPr lang="en-US" dirty="0"/>
              <a:t>…</a:t>
            </a:r>
            <a:br>
              <a:rPr lang="bn-BD" dirty="0"/>
            </a:br>
            <a:br>
              <a:rPr lang="bn-BD" dirty="0"/>
            </a:br>
            <a:r>
              <a:rPr lang="bn-BD" sz="2000" dirty="0"/>
              <a:t>১। উক্ত হাদিসের অনুবাদ জানতে পারবে</a:t>
            </a:r>
            <a:br>
              <a:rPr lang="bn-BD" sz="2000" dirty="0"/>
            </a:br>
            <a:r>
              <a:rPr lang="bn-BD" sz="2000" dirty="0"/>
              <a:t>২। হাদিসের ব্যাখ্যা জানতে পারবে</a:t>
            </a:r>
            <a:br>
              <a:rPr lang="bn-BD" sz="2000" dirty="0"/>
            </a:br>
            <a:r>
              <a:rPr lang="bn-BD" sz="2000" dirty="0"/>
              <a:t>৩। গোসল ফরজ হওয়ার কারণ জানতে পারবে</a:t>
            </a:r>
            <a:br>
              <a:rPr lang="bn-BD" sz="2000" dirty="0"/>
            </a:br>
            <a:r>
              <a:rPr lang="bn-BD" sz="2000" dirty="0"/>
              <a:t>৪। গোসলের ফরজ সমূহ জানতে পারবে</a:t>
            </a:r>
            <a:br>
              <a:rPr lang="bn-BD" sz="2000" dirty="0"/>
            </a:br>
            <a:r>
              <a:rPr lang="bn-BD" sz="2000" dirty="0"/>
              <a:t>৫। বাবরি চুলের প্রকারভেদ ও পদ্ধতি জানতে পারবে</a:t>
            </a:r>
            <a:br>
              <a:rPr lang="bn-BD" sz="2000" dirty="0"/>
            </a:br>
            <a:r>
              <a:rPr lang="bn-BD" sz="2000" dirty="0"/>
              <a:t>৬। মাথা ন্যাড়া করার বিধান জানতে পারবে</a:t>
            </a:r>
            <a:br>
              <a:rPr lang="bn-BD" sz="2000" dirty="0"/>
            </a:br>
            <a:r>
              <a:rPr lang="bn-BD" sz="2000" dirty="0"/>
              <a:t>৭। চুল কাটা সংক্রান্ত বিভিন্ন মাসাআলা জানতে পারবে</a:t>
            </a:r>
            <a:br>
              <a:rPr lang="bn-BD" sz="2000" dirty="0"/>
            </a:br>
            <a:br>
              <a:rPr lang="en-US" dirty="0"/>
            </a:br>
            <a:br>
              <a:rPr lang="en-US" dirty="0"/>
            </a:br>
            <a:br>
              <a:rPr lang="bn-IN" dirty="0"/>
            </a:br>
            <a:br>
              <a:rPr lang="bn-IN" dirty="0"/>
            </a:br>
            <a:br>
              <a:rPr lang="bn-IN" dirty="0"/>
            </a:br>
            <a:endParaRPr lang="en-US" dirty="0"/>
          </a:p>
        </p:txBody>
      </p:sp>
    </p:spTree>
    <p:extLst>
      <p:ext uri="{BB962C8B-B14F-4D97-AF65-F5344CB8AC3E}">
        <p14:creationId xmlns:p14="http://schemas.microsoft.com/office/powerpoint/2010/main" val="172051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72E6-AD1E-4F9B-85B7-721C6DAD4DB3}"/>
              </a:ext>
            </a:extLst>
          </p:cNvPr>
          <p:cNvSpPr>
            <a:spLocks noGrp="1"/>
          </p:cNvSpPr>
          <p:nvPr>
            <p:ph type="title"/>
          </p:nvPr>
        </p:nvSpPr>
        <p:spPr/>
        <p:txBody>
          <a:bodyPr/>
          <a:lstStyle/>
          <a:p>
            <a:r>
              <a:rPr lang="ar-SA" dirty="0"/>
              <a:t>                              </a:t>
            </a:r>
            <a:r>
              <a:rPr lang="bn-BD" dirty="0"/>
              <a:t>হাদিস</a:t>
            </a:r>
            <a:br>
              <a:rPr lang="bn-BD" dirty="0"/>
            </a:br>
            <a:br>
              <a:rPr lang="bn-BD" dirty="0"/>
            </a:br>
            <a:br>
              <a:rPr lang="bn-BD" dirty="0"/>
            </a:br>
            <a:r>
              <a:rPr lang="ar-SA" dirty="0"/>
              <a:t>  </a:t>
            </a:r>
            <a:endParaRPr lang="en-US" dirty="0"/>
          </a:p>
        </p:txBody>
      </p:sp>
      <p:sp>
        <p:nvSpPr>
          <p:cNvPr id="3" name="Rectangle 2">
            <a:extLst>
              <a:ext uri="{FF2B5EF4-FFF2-40B4-BE49-F238E27FC236}">
                <a16:creationId xmlns:a16="http://schemas.microsoft.com/office/drawing/2014/main" id="{1B5E3C0A-0D86-4BDB-9E3B-8BE15214F7CE}"/>
              </a:ext>
            </a:extLst>
          </p:cNvPr>
          <p:cNvSpPr/>
          <p:nvPr/>
        </p:nvSpPr>
        <p:spPr>
          <a:xfrm>
            <a:off x="626403" y="1293272"/>
            <a:ext cx="10939212" cy="5078313"/>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و عن عليٍّ (رض) قال قال  رسول الله  </a:t>
            </a: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ﷺ من</a:t>
            </a:r>
          </a:p>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ترك موضِعَ شعرةٍ من جنابةٍ لم يغسلها فُعِلَ بها</a:t>
            </a:r>
          </a:p>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كذا و كذا من النّار  قال عليٌّ فمِنْ ثمَّ عاديتُ رأسي</a:t>
            </a:r>
          </a:p>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فمِنْ ثمَّ عاديتُ رأسي فمِنْ ثمَّ عاديتُ رأسي ثلثاً.</a:t>
            </a:r>
          </a:p>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رواه ابو داود و  احمد  و الدّرمي. الاّ انهما لم يكرّرا </a:t>
            </a:r>
          </a:p>
          <a:p>
            <a:pPr algn="ctr"/>
            <a:r>
              <a:rPr lang="ar-SA" sz="5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فمِنْ ثمَّ عاديتُ رأسي</a:t>
            </a:r>
          </a:p>
        </p:txBody>
      </p:sp>
    </p:spTree>
    <p:extLst>
      <p:ext uri="{BB962C8B-B14F-4D97-AF65-F5344CB8AC3E}">
        <p14:creationId xmlns:p14="http://schemas.microsoft.com/office/powerpoint/2010/main" val="1603377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331</TotalTime>
  <Words>1401</Words>
  <Application>Microsoft Office PowerPoint</Application>
  <PresentationFormat>Widescreen</PresentationFormat>
  <Paragraphs>38</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vt:lpstr>
      <vt:lpstr>PowerPoint Presentation</vt:lpstr>
      <vt:lpstr>PowerPoint Presentation</vt:lpstr>
      <vt:lpstr>PowerPoint Presentation</vt:lpstr>
      <vt:lpstr>           পরিচিতি          মোহাম্মদ আবু বকর সিদ্দিক(শামিম)          প্রভাষক (আরবি)     ইসলাম নগর দাঃ সুঃ ফাযিল মাদরাসা          পাইকশা,কামারখন্দ             সিরাজগঞ্জ  </vt:lpstr>
      <vt:lpstr>নিচের ছবি গুলো লক্ষ্য কর  </vt:lpstr>
      <vt:lpstr>PowerPoint Presentation</vt:lpstr>
      <vt:lpstr>           পাঠ পরিচিতিঃ              শ্রেণিঃ আলিম (একাদশ)            বিষয়ঃ আলহাদিস        কিতাবঃ মেশকাতুল মাসাবিহ       অধ্যায়ঃ ৩য়, কিতাবুত তাহারাত        পরিচ্ছেদঃ ২য় এর ৪র্থ হাদিস  </vt:lpstr>
      <vt:lpstr>          শিখন ফলঃ আজকের পাঠ শেষে শিক্ষার্থীরা…  ১। উক্ত হাদিসের অনুবাদ জানতে পারবে ২। হাদিসের ব্যাখ্যা জানতে পারবে ৩। গোসল ফরজ হওয়ার কারণ জানতে পারবে ৪। গোসলের ফরজ সমূহ জানতে পারবে ৫। বাবরি চুলের প্রকারভেদ ও পদ্ধতি জানতে পারবে ৬। মাথা ন্যাড়া করার বিধান জানতে পারবে ৭। চুল কাটা সংক্রান্ত বিভিন্ন মাসাআলা জানতে পারবে      </vt:lpstr>
      <vt:lpstr>                              হাদিস     </vt:lpstr>
      <vt:lpstr>         হাদিসের অনুবাদঃ    হযরত আলী (রাঃ) হতে বর্ণিত। তিনি বলেন, রাসুলুল্লাহ ﷺ  এরশাদ করেছেন – যে ব্যক্তি এক চুল পরিমাণ স্থানও  গোসল ছাড়া রেখে দেয়  তাকে  ধৌত করেনি । এ কারণে তার সাথে এরুপ এরুপ আগুনের শাস্তি দেওয়া হবে। এ কথা শুনে হযরত আলী (রাঃ) বলেন- সেই সময় হতেই আমি আমার মাথার সাথে শত্রুতা  করছি।  সেই সময় হতেই আমি আমার মাথার সাথে শত্রুতা  করছি।  সেই সময় হতেই আমি আমার মাথার সাথে শত্রুতা  করছি। তিনবার বললেন।  ( আবু দাউদ , আহমদ ও দারেমি) কিন্তু ইমাম আহমদ ও দারেমি  সেই সময় হতেই আমি আমার মাথার সাথে শত্রুতা  করছি “ বারবার বলেননি। </vt:lpstr>
      <vt:lpstr>      হাদিসের সংক্ষিপ্ত ব্যাখ্যাঃ   আলোচ্য হাদিসে রাসুল (সাঃ) ফরজ গোসলের ক্ষেত্রে সাবধানতার সাথে উত্তমরূপে গোসলের কথা বলেছেন।কারণ শরীরের কোথাও শুকনা থাকলে গোসল হবেনা আর অপবিত্র শরীরে ইবাদত করলে সওয়াব তো হবেইনা বরং সে গুনাহগার হবে এবং সে জাহান্নামের শাস্তি ভোগ করবে। এ কথা শুনে আলী (রাঃ) সে দিন  থেকে মাথা ন্যাড়া করতে লাগলেন। যদিও রাসুল(সাঃ) ও তার তিন খলিফা হজ্জের সময় ছাড়া কখনো মাথা ন্যাড়া করেন নাই । সর্বদাই  বাবরি চুল রাখতেন। মোটকথা আলোচ্য হাদিসে ফরজ  গোসলের ক্ষেত্রে সাবধানতার ব্যাপারে তাগিদ দেওয়া হয়েছে।  </vt:lpstr>
      <vt:lpstr>যে সমস্ত কারণে গোসল ফরজ হয়ঃ   গোসল ফরজ হয় ৪ কারণে। ১। স্ত্রী সহবাসের  কারণে,  বীর্যপাত হোক বা না হোক। ২। স্বপ্নদোষের কারণে ৩। মহিলাদের (হায়েজ)মাসিক বা ঋতুস্রাব হলে  ৪। নিফাস বা সন্তান প্রসব পরবর্তী রক্তস্রাবের কারণে  </vt:lpstr>
      <vt:lpstr>     গোসলের ফরজ ৩ টি   ১। গড়গড়ার সাথে কুলি করা ( রোজা না হলে)। ২।  নাকের (নরম স্থান পর্যন্ত) পানি দেওয়া ।  ৩। সমস্ত শরীর উত্তম রুপে ধৌত করা, যাতে কোথাও    এক পশম পরিমাণ জায়গাও শুকনো না থাকে।  </vt:lpstr>
      <vt:lpstr>গোসল করার মাসনুন তরিকাঃ   প্রথমে দুই হাত কব্জি পর্যন্ত উত্তমরূপে ধৌত করবে। তারপর শরীরের যে সমস্ত জায়গায় নাপাক লেগে আছে তা ভালো করে ধৌত করবে। এরপর  নামাজের অজুর ন্যায় অজু করবে তবে পা ধৌত করবেনা। এরপর সারা শরীরে পানি ঢেলে দিয়ে উত্তমরূপে ধৌত করে এমন ভাবে গোসল করবে যেন শরীরের এক পশম পরিমাণ জায়গাও শুকনো না থাকে। গোসল শেষ করে সেই স্থান থেকে একটু সরে গিয়ে দুই পা ধৌত করবে।      </vt:lpstr>
      <vt:lpstr>বাবরী চুল রাখার হুকুম ও পদ্ধতিঃ  হানাফি মাযহাব মতে পুরুষদের বাবরী চুল রাখা সুন্নাত। অনুরুপ চতুর্দিক সমান করে চুল ছোট করে কাটাও  সুন্নাত। কোথাও ছোট কোথাও লম্বা করে চুল কাটা সুন্নাত পরিপন্থী। আর মহিলাদের ক্ষেত্রে চুল কাটা বা ছাটা হারাম। বাবরী চুলের তিনটি ধরন রয়েছে। যেমন-  الوفرة-اللمّة-الجمّة  الوفرة ما سال علي الاذنين منه او ما جاوز شحمة الاذن ثمّ الجمّة ثمّ اللّمّة- অফরা হলো কানের লতি পর্যন্ত বাবরী রাখা। জিম্মা হলো  কানের লতি ও কাঁধের মাঝামাঝি পর্যন্ত চুল রাখা  এবং কাঁধ পর্যন্ত চুল রাখার নাম লিম্মা। এই তিন প্রকারের যে কোন এক প্রকার চুল রাখা সুন্নাত। মুজাহিদদের জন্য  শত্রুদের মনে ভীতি সৃষ্টির জন্য তাদের মোচ ও বাবরী আরও লম্বা রাখাও বৈধ । </vt:lpstr>
      <vt:lpstr>দলিলঃ   عن انس بن مالك قال كان شعر رسول الله (صلي-) الي نصف اذنيه- ترمذي عن عاءشة قالت كنت اغتسل انا و رسول الله (صلي) من اناء واحد و كان له شعر فوق الجمّة دون الوفرة-  বাবরী চুল রাখা সুন্নাত এ ব্যাপারে আরও অনেক দলীল রয়েছে।  </vt:lpstr>
      <vt:lpstr>চুল কাটা বা খাটো করাঃ    এ বিষয়টি ব্যাখ্যা  সাপেক্ষ ।যেমন- ১। চতুর্দিক সমান করে কাটা (  সামনে/ পিছনে ) ২। উভয় সাইট ও পিছনের দিকের চুল ফেলে দিয়ে সামনে / মধ্যখানে চুল লম্বা করে রাখা কখনো জায়েজ হবেনা। এটা বিজাতীয়দের অনুকরণ। দলীল- عن ابن عمر انّ رسول الله (صلي)  نهي عن القزع قال نافع احد رواة الحديث في تفسير القزع  يحلق بعض رأس الصبي  و يترك بعض , বুখারি শরিফ -৫৯২১  নাসায়ি শরিফ- ৫০৪৮, আবু দাউদ- ৪১৯৫ ,৪১৯৭ ৩। ইমাম তাব্রানি সহ অনেক মুহাদ্দিস ইবনে ওমর থেকে নবি (সাঃ) এর হাদিস বর্ণনা করেন – সিঙ্গা লাগানোর প্রয়োজন ব্যাতিত ফ্যাশনের জন্য শুধু ঘাড় বা গর্দান মুণ্ডন করা অগ্নি পুজকদের কাজকর্ম।  ফতওয়া মার আতুল মুস্লিমা ২/৫১,আল মাউসুয়াতুল ফিক হিয়্যা-১৮/৯৬  </vt:lpstr>
      <vt:lpstr>মাথা মুণ্ডন/ ন্যাড়া করার বিধা  ১।হজ্জের সময় হাজীগন ইহরাম ভঙ্গের জন্য পুরুষদের জন্য মাথা মুণ্ডন   করা ওয়াজিব।মহিলারা চুলের আগা কাটবে। ২। হজ্জের সময় ছাড়া রাসুল (সাঃ),আবু বকর (রাঃ), ওমর (রাঃ),  ওসমান (রাঃ) সবসময় বাবরী চুল  রাখতেন।কখনো মাথা মুণ্ডন করতেন না। ৩। আলি (রাঃ) এর মাথা মুণ্ডন করা ছিল উনার ব্যাক্তিগত আমল,এর দ্বারা সুন্নাত সাব্যস্ত হবেনা, বেশি হলে জায়েজ প্রমান করা যেতেপারে।(মিরকাত) ৪। নবজাতকের জন্মের ৭ম দিনে আকিকা উপলক্ষে মাথা মুন্ডন করা মুস্তাহাব  ৫। নব মুসলিম ইসলাম গ্রহণের পূর্বে মাথা মুন্ডন করা মুস্তাহাব ৬। বিশেষ কারণে মাথা মুন্ডন করা জায়েজ।যেমন-চুল কাটা সহজলভ্য না হওয়া, মাথার  চিকিৎসার জন্য, উকুন নিধন করার জন্য । ৭। রোগ ব্যাধির সংক্রমণ, বিপদাপদ অথবা শোক পালনের উদ্দেশ্যে মাথার চুল মুণ্ডন করা হারাম।    ৮। রাসুল (সাঃ)মাথা  মুণ্ডনকে খারেজি দের চিনার আলামত হিসাবে সাব্যস্ত করেছেন। দলিলঃ বুখারি শরিফ ৭০৫০ নং হাদিস ( সবশেষ হাদিসের আগের হাদিস)         </vt:lpstr>
      <vt:lpstr>মুল্যায়নঃ    এক কথায়/ এক বাক্যে উত্তর দাও ১। আলি (রাঃ) কার/ কিসের সাথে শত্রুতা করতেন? (এই হাদিসের আলোকে)  ২। গোসল এর ফরজ কয়টি? ৩। বাবরী চুল রাখার তিনটি পদ্ধতির নাম কি? ৪। নব জাতকের জন্মের সপ্তম দিনে মাথা মুণ্ডন করা কি? ৫। শোক পালনের উদ্দেশ্যে মাথা মুণ্ডন করা কি?  </vt:lpstr>
      <vt:lpstr>উত্তর মিলিয়ে নাও   ১। মাথার (চুলের)সাথে ২। তিনটি ৩। লিম্মা,জিম্মা,ওয়াফরা ৪। মুস্তাহাব ৫। হারাম</vt:lpstr>
      <vt:lpstr>বাড়ির কাজ   তথ্যঃ গোসলের ৪টি প্রকার। যেমন- ফরজ,ওয়াজিব,সুন্নত,মুস্তাহাব। কাজঃ কখন গোসল ওয়াজিব?      কখন গোসল সুন্নত?       কখন গোসল মুস্তাহাব?এর একটি তালিকা প্রস্তুত কর।   </vt:lpstr>
      <vt:lpstr> সবার সুস্বাস্থ্য কামনা করে আজকের ক্লাস থেকে বিদায় নিচ্ছি। </vt:lpstr>
      <vt:lpstr>     সাথে থাকার জন্য সকলকে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Afzal Hossain</dc:creator>
  <cp:lastModifiedBy>Afzal Hossain</cp:lastModifiedBy>
  <cp:revision>32</cp:revision>
  <dcterms:created xsi:type="dcterms:W3CDTF">2021-08-16T13:43:14Z</dcterms:created>
  <dcterms:modified xsi:type="dcterms:W3CDTF">2021-08-18T12:10:12Z</dcterms:modified>
</cp:coreProperties>
</file>