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2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B9FB-6A63-4ADD-9DC7-454A3347CC7D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39BF-986A-4E14-82A9-644FB5C1A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khawath747@gamil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036638"/>
          </a:xfrm>
          <a:solidFill>
            <a:srgbClr val="00B050"/>
          </a:solidFill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bn-IN" sz="4000" dirty="0" smtClean="0">
                <a:latin typeface="SutonnyOMJ" pitchFamily="2" charset="0"/>
                <a:cs typeface="SutonnyOMJ" pitchFamily="2" charset="0"/>
              </a:rPr>
              <a:t>আজকের ক্লাসে সবাইকে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676400"/>
            <a:ext cx="8534400" cy="4876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1752600"/>
            <a:ext cx="8229600" cy="472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safa 2021\safa\Downloads\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52600"/>
            <a:ext cx="8229599" cy="472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12" name="Oval 11"/>
          <p:cNvSpPr/>
          <p:nvPr/>
        </p:nvSpPr>
        <p:spPr>
          <a:xfrm>
            <a:off x="609600" y="4800600"/>
            <a:ext cx="1447800" cy="1371600"/>
          </a:xfrm>
          <a:prstGeom prst="ellipse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স্বা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667000" y="4800600"/>
            <a:ext cx="1447800" cy="13716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গ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724400" y="4876800"/>
            <a:ext cx="1447800" cy="1371600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</a:rPr>
              <a:t>ত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781800" y="4876800"/>
            <a:ext cx="1447800" cy="137160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FFFF00"/>
                </a:solidFill>
              </a:rPr>
              <a:t>ম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1143000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 vert="horz">
            <a:norm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একক কাজ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800" y="1524000"/>
            <a:ext cx="8534400" cy="5029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1981200"/>
            <a:ext cx="4495800" cy="3429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 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905000"/>
            <a:ext cx="5715000" cy="3962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8" name="Content Placeholder 4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09800" y="2133600"/>
            <a:ext cx="3352800" cy="28194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1" name="Rounded Rectangle 20"/>
          <p:cNvSpPr/>
          <p:nvPr/>
        </p:nvSpPr>
        <p:spPr>
          <a:xfrm>
            <a:off x="6553200" y="3048000"/>
            <a:ext cx="2209800" cy="1295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u="sng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অর্থায়নের সংজ্ঞা লিখ? </a:t>
            </a:r>
            <a:endParaRPr lang="en-US" sz="2000" u="sng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7030A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43200" y="228600"/>
            <a:ext cx="41148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6" name="Oval 5"/>
          <p:cNvSpPr/>
          <p:nvPr/>
        </p:nvSpPr>
        <p:spPr>
          <a:xfrm>
            <a:off x="1752600" y="1752600"/>
            <a:ext cx="6096000" cy="4267200"/>
          </a:xfrm>
          <a:prstGeom prst="ellipse">
            <a:avLst/>
          </a:prstGeom>
          <a:solidFill>
            <a:srgbClr val="7030A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র্থায়ন বলতে তহবিল সংগ্রহ ও এর ব্যবহার সংক্রান্ত প্র</a:t>
            </a:r>
            <a:r>
              <a:rPr lang="en-US" sz="24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ক্রি</a:t>
            </a:r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য়াকে বোঝায় ।</a:t>
            </a:r>
          </a:p>
          <a:p>
            <a:pPr algn="ctr"/>
            <a:r>
              <a:rPr lang="bn-IN" sz="24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প্রতিষ্ঠানের জন্য কাম্য মূলধন কাঠামো নির্ধারণ ও সংগৃহীত তহবিলের সুষ্ঠ বিনিয়োগের নিশ্চিত করতে অর্থায়ন গুরুত্বপূর্ণ ভূমিকা পালন করে। অর্থায়ন ব্যবস্থাপনা একজন ব্যবসায়ীকে স্বল্প পুঁজি বিনিয়োগ  করেও বেশি মুনাফা অর্জনে সহায়তা করে। </a:t>
            </a:r>
            <a:endParaRPr lang="en-US" sz="24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265238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514600" y="228600"/>
            <a:ext cx="51054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সরকারি অর্থায়ন 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Plaque 9"/>
          <p:cNvSpPr/>
          <p:nvPr/>
        </p:nvSpPr>
        <p:spPr>
          <a:xfrm>
            <a:off x="685800" y="1905000"/>
            <a:ext cx="7620000" cy="3886200"/>
          </a:xfrm>
          <a:prstGeom prst="plaque">
            <a:avLst>
              <a:gd name="adj" fmla="val 16305"/>
            </a:avLst>
          </a:prstGeom>
          <a:solidFill>
            <a:srgbClr val="7030A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সরকারি অর্থায়ন বলতে সরকারের কোন কোন খাতে কী পরিমাণ ব্যয় হবে এবং সেই অর্থ কোন কোন উৎস থেকে সংগ্রহ করা হবে তা নির্ধারণ করাকে বোঝায় । </a:t>
            </a:r>
          </a:p>
          <a:p>
            <a:pPr algn="ctr"/>
            <a:r>
              <a:rPr lang="bn-IN" sz="20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প্রতিটি সরকারের অর্থায়ন পরিকল্পনা রয়েছে। সরকার প্রথমে ব্যয়ের খাত ও পরিমাণ নির্ধারণ করে।পরবর্তীতে বিভিন্ন উৎস থেকে প্রয়োজনীয় তহবিল সংগ্রহ করে। আয়কর, মূল্য সংযোজন কর, শুষ্ক ইত্যাদি। উক্ত অর্থ দেশের বিভিন্ন উন্নয়মূলক খাত; রাস্তাঘাট,সেতু সরকারি প্রতিষ্ঠান ,ইত্যাদিতে ব্যয় করা হয়। </a:t>
            </a:r>
            <a:endParaRPr lang="en-US" sz="20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696200" y="160020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" y="160020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96200" y="5181600"/>
            <a:ext cx="9906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57200" y="5181600"/>
            <a:ext cx="914400" cy="914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7030A0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43000" y="381000"/>
            <a:ext cx="72390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828800"/>
            <a:ext cx="2438400" cy="2438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1752600"/>
            <a:ext cx="2590800" cy="2590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4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26670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8" name="Picture 4" descr="C:\Users\sagor khan\Downloads\c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828800"/>
            <a:ext cx="26670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Rounded Rectangle 14"/>
          <p:cNvSpPr/>
          <p:nvPr/>
        </p:nvSpPr>
        <p:spPr>
          <a:xfrm rot="16200000">
            <a:off x="6057900" y="1943100"/>
            <a:ext cx="2667000" cy="2286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3" descr="C:\Users\sagor khan\Downloads\363.jf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6210300" y="1866900"/>
            <a:ext cx="2667000" cy="2590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7" name="Rectangle 16"/>
          <p:cNvSpPr/>
          <p:nvPr/>
        </p:nvSpPr>
        <p:spPr>
          <a:xfrm>
            <a:off x="381000" y="4724400"/>
            <a:ext cx="8458200" cy="6096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381000" y="4724400"/>
            <a:ext cx="24384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ফ্রিজ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276600" y="4724400"/>
            <a:ext cx="24384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বন্ধু-বান্ধব থেকে  অর্থ  ঋণ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324600" y="4724400"/>
            <a:ext cx="24384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টিভি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04800" y="5715000"/>
            <a:ext cx="8610600" cy="7620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পারিবারিক অর্থায়নের উৎস ।  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19" grpId="0" animBg="1"/>
      <p:bldP spid="20" grpId="0" animBg="1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5867400" cy="914400"/>
          </a:xfrm>
          <a:prstGeom prst="roundRect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পারিবারিক অর্থায়ন  </a:t>
            </a:r>
            <a:endParaRPr lang="en-US" sz="32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14400" y="1905000"/>
            <a:ext cx="7315200" cy="38862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পরিবারের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জন্য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পরিকল্পনামাফিক</a:t>
            </a:r>
            <a:r>
              <a:rPr lang="en-US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অ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র্থের উৎস নির্ধারণ ও তার ব্যবহারকে  পারিবারিক অর্থায়ন বলে। </a:t>
            </a:r>
          </a:p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নিত্যনৈমিত্তিক নানা ধরনের প্রয়োজন ছাড়াও পরিবারকে তার আয়ের বাইরের বড় অংকের ব্যয় করতে হয়। আর এজন্য বড় অংকের ঋণেরও প্রয়োজন তহে পারে। এ ঋণের উৎস নির্ধারণ ও পরিশোধের সুষ্ঠ পরিকল্পনার প্রয়োজন ।এক্ষেত্রে পরিবারিক অর্থায়ন এ ধরনের পরিকল্পনা করে। </a:t>
            </a:r>
          </a:p>
          <a:p>
            <a:pPr algn="ctr"/>
            <a:endParaRPr lang="bn-IN" sz="20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106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381000"/>
            <a:ext cx="60198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2590800" cy="236220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429000" y="1676400"/>
            <a:ext cx="2438400" cy="2362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248400" y="1676400"/>
            <a:ext cx="2286000" cy="22860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4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26670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sagor khan\Downloads\safa 46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76400"/>
            <a:ext cx="26670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8" name="Picture 4" descr="C:\Users\sagor khan\Downloads\safa 6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0400" y="1676400"/>
            <a:ext cx="2667000" cy="2362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FFFF00"/>
            </a:solidFill>
            <a:miter lim="800000"/>
          </a:ln>
          <a:effectLst>
            <a:innerShdw blurRad="63500" dist="50800" dir="16200000">
              <a:prstClr val="black">
                <a:alpha val="50000"/>
              </a:prstClr>
            </a:innerShdw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7" name="Rectangle 16"/>
          <p:cNvSpPr/>
          <p:nvPr/>
        </p:nvSpPr>
        <p:spPr>
          <a:xfrm>
            <a:off x="2590800" y="5334000"/>
            <a:ext cx="4572000" cy="914400"/>
          </a:xfrm>
          <a:prstGeom prst="rect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SutonnySushreeOMJ" pitchFamily="2" charset="0"/>
                <a:cs typeface="SutonnySushreeOMJ" pitchFamily="2" charset="0"/>
              </a:rPr>
              <a:t>আন্তর্জাতিক অর্থায়নের উৎস ।    </a:t>
            </a:r>
            <a:endParaRPr lang="en-US" sz="3200" dirty="0">
              <a:latin typeface="SutonnySushreeOMJ" pitchFamily="2" charset="0"/>
              <a:cs typeface="SutonnySushreeO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81000" y="4114800"/>
            <a:ext cx="24384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মেশিনারিজ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352800" y="4038600"/>
            <a:ext cx="24384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তৈরি পোশাক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096000" y="4038600"/>
            <a:ext cx="2438400" cy="838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পাট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  <a:ln>
            <a:solidFill>
              <a:schemeClr val="tx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600200" y="381000"/>
            <a:ext cx="6172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আন্ত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র্জাতিক অর্থায়ন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Plaque 11"/>
          <p:cNvSpPr/>
          <p:nvPr/>
        </p:nvSpPr>
        <p:spPr>
          <a:xfrm>
            <a:off x="685800" y="1828800"/>
            <a:ext cx="7620000" cy="3733800"/>
          </a:xfrm>
          <a:prstGeom prst="plaque">
            <a:avLst/>
          </a:prstGeom>
          <a:ln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আন্তর্জাতিক অর্থায়ন বলতে আমদানি-রপ্তানি ফলে সৃষ্টি ঘাটতি পূরণের রেমিটেন্স বা রপ্তানি উদ্দৃত্ত  অংশ দিয়ে অর্থায়ন করাকে বোঝায়।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একটি দেশের অর্থনীতিতে আমদানি-রপ্তানি গুরুত্বপূর্ণ ভূমিকা পালন করে।আমদানি করলে নিজ দেশ থেকে অর্থ বিদেশে চলে যায় এবং রপ্তানি করলে বিদেশ  থেকে অর্থ নিজ দেশে আসে।  </a:t>
            </a:r>
            <a:endParaRPr lang="en-US" sz="24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1828800"/>
            <a:ext cx="3657600" cy="2895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876800" y="1828800"/>
            <a:ext cx="3657600" cy="2895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 ংং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828800"/>
            <a:ext cx="3733800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27" name="Picture 3" descr="C:\Users\sagor khan\Downloads\index xx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828800"/>
            <a:ext cx="3733800" cy="2895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1752600" y="381000"/>
            <a:ext cx="6248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00" y="5410200"/>
            <a:ext cx="6400800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অব্যবসায়ী প্রতিষ্ঠানের অর্থসংস্থান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381000"/>
            <a:ext cx="60198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7" name="Content Placeholder 3" descr="IMG_20181029_1042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828800"/>
            <a:ext cx="4495800" cy="2971800"/>
          </a:xfrm>
          <a:prstGeom prst="ellipse">
            <a:avLst/>
          </a:prstGeom>
          <a:ln w="190500" cap="rnd">
            <a:solidFill>
              <a:srgbClr val="00B05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Flowchart: Delay 9"/>
          <p:cNvSpPr/>
          <p:nvPr/>
        </p:nvSpPr>
        <p:spPr>
          <a:xfrm>
            <a:off x="3200400" y="4953000"/>
            <a:ext cx="3124200" cy="1600200"/>
          </a:xfrm>
          <a:prstGeom prst="flowChartDelay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আন্ত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র্জাতিক অর্থায়ন কাকে বলে?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r>
              <a:rPr lang="bn-IN" dirty="0" smtClean="0"/>
              <a:t>উত্তর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8768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429000" y="228600"/>
            <a:ext cx="3429000" cy="114300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উত্তর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914400" y="1905000"/>
            <a:ext cx="7620000" cy="3810000"/>
          </a:xfrm>
          <a:prstGeom prst="ellips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আন্তর্জাতিক অর্থায়ন বলতে আমদানি-রপ্তানি ফলে সৃষ্টি ঘাটতি পূরণের রেমিটেন্স বা রপ্তানি উদ্দৃত্ত  অংশ দিয়ে অর্থায়ন করাকে বোঝায়। </a:t>
            </a:r>
          </a:p>
          <a:p>
            <a:pPr algn="ctr"/>
            <a:r>
              <a:rPr lang="bn-IN" sz="24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একটি দেশের অর্থনীতিতে আমদানি-রপ্তানি গুরুত্বপূর্ণ ভূমিকা পালন করে।আমদানি করলে নিজ দেশ থেকে অর্থ বিদেশে চলে যায় এবং রপ্তানি করলে বিদেশ  থেকে অর্থ নিজ দেশে আসে</a:t>
            </a:r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05800" cy="1066800"/>
          </a:xfrm>
          <a:solidFill>
            <a:srgbClr val="FFFF00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05000" y="228600"/>
            <a:ext cx="5410200" cy="914400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শিক্ষক পরিচিতি </a:t>
            </a:r>
            <a:endParaRPr lang="en-US" sz="3600" dirty="0">
              <a:solidFill>
                <a:srgbClr val="002060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676400"/>
            <a:ext cx="8534400" cy="4876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1000" y="1752600"/>
            <a:ext cx="8382000" cy="4724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1752600"/>
            <a:ext cx="8382000" cy="4724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2057400"/>
            <a:ext cx="2971800" cy="25908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IMG_93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723902" y="1866900"/>
            <a:ext cx="2590799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4191000" y="1752600"/>
            <a:ext cx="4572000" cy="472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মোহাম্মদ</a:t>
            </a:r>
            <a:r>
              <a:rPr lang="en-US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সাখাওয়াত হোসেন </a:t>
            </a:r>
          </a:p>
          <a:p>
            <a:pPr>
              <a:buNone/>
            </a:pPr>
            <a:r>
              <a:rPr lang="bn-IN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সহকারি শিক্ষক (ব্যবসায় শিক্ষা ) </a:t>
            </a:r>
          </a:p>
          <a:p>
            <a:pPr>
              <a:buNone/>
            </a:pPr>
            <a:r>
              <a:rPr lang="bn-IN" sz="24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0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মোক্তাল হোসেন উচ্চ বিদ্যালয় ,সদর নেত্রকোনা 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bn-IN" dirty="0" smtClean="0">
                <a:solidFill>
                  <a:srgbClr val="002060"/>
                </a:solidFill>
                <a:hlinkClick r:id="rId3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  <a:hlinkClick r:id="rId3"/>
              </a:rPr>
              <a:t>ই-</a:t>
            </a:r>
            <a:r>
              <a:rPr lang="en-US" sz="32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  <a:hlinkClick r:id="rId3"/>
              </a:rPr>
              <a:t>মেল</a:t>
            </a:r>
            <a:endParaRPr lang="en-US" dirty="0" smtClean="0">
              <a:solidFill>
                <a:srgbClr val="002060"/>
              </a:solidFill>
              <a:latin typeface="SutonnyOMJ" pitchFamily="2" charset="0"/>
              <a:cs typeface="SutonnyOMJ" pitchFamily="2" charset="0"/>
              <a:hlinkClick r:id="rId3"/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  <a:hlinkClick r:id="rId3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shakhawath747@gamil.com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bn-IN" dirty="0" smtClean="0">
              <a:solidFill>
                <a:srgbClr val="002060"/>
              </a:solidFill>
              <a:latin typeface="Times New Roman" pitchFamily="18" charset="0"/>
            </a:endParaRPr>
          </a:p>
          <a:p>
            <a:pPr>
              <a:buNone/>
            </a:pPr>
            <a:r>
              <a:rPr lang="en-US" sz="2800" dirty="0" err="1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মোবাইলঃ</a:t>
            </a:r>
            <a:r>
              <a:rPr lang="en-US" sz="2800" dirty="0" smtClean="0">
                <a:solidFill>
                  <a:srgbClr val="002060"/>
                </a:solidFill>
                <a:latin typeface="SutonnyOMJ" pitchFamily="2" charset="0"/>
                <a:cs typeface="SutonnyOMJ" pitchFamily="2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01734475103     </a:t>
            </a:r>
            <a:r>
              <a:rPr lang="bn-IN" sz="2400" dirty="0" smtClean="0">
                <a:solidFill>
                  <a:srgbClr val="002060"/>
                </a:solidFill>
                <a:latin typeface="Times New Roman" pitchFamily="18" charset="0"/>
              </a:rPr>
              <a:t>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01917636486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76400" y="381000"/>
            <a:ext cx="5867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অব্যবসায়ী প্রতিষ্ঠান 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Parallelogram 8"/>
          <p:cNvSpPr/>
          <p:nvPr/>
        </p:nvSpPr>
        <p:spPr>
          <a:xfrm>
            <a:off x="990600" y="2133600"/>
            <a:ext cx="7315200" cy="3429000"/>
          </a:xfrm>
          <a:prstGeom prst="parallelogram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অব্যবসায়ী প্রতিষ্ঠানের মূল উদ্দেশ্য জনকল্যাণ।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অব্যবসায়ী প্রতিষ্ঠানগুলো মানবকল্যাণে দরিদ্র ও বঞ্চিত মানুষের সেবায় কাজ করে। মুনাফা অর্জন এদের উদ্দেশ্য নয়। সমাজের বিভিন্ন ধনাঢ্য মানুষের অনুদান বা চাদায় এসব প্রতিষ্ঠান পরিচালিত হয়।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7030A0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219200" y="381000"/>
            <a:ext cx="6629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ভাল করে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057400"/>
            <a:ext cx="3124200" cy="2057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876800" y="1981200"/>
            <a:ext cx="3352800" cy="2209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 134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752600"/>
            <a:ext cx="3657600" cy="259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C:\Users\sagor khan\Downloads\safa 46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752600"/>
            <a:ext cx="3657600" cy="2590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Rounded Rectangle 10"/>
          <p:cNvSpPr/>
          <p:nvPr/>
        </p:nvSpPr>
        <p:spPr>
          <a:xfrm>
            <a:off x="228600" y="4419600"/>
            <a:ext cx="2895600" cy="4572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SutonnyOMJ" pitchFamily="2" charset="0"/>
                <a:cs typeface="SutonnyOMJ" pitchFamily="2" charset="0"/>
              </a:rPr>
              <a:t>একমালিকানা কারবার</a:t>
            </a:r>
            <a:r>
              <a:rPr lang="en-US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943600" y="4343400"/>
            <a:ext cx="2895600" cy="4572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অংশীদার কারবার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276600" y="5105400"/>
            <a:ext cx="3048000" cy="1143000"/>
          </a:xfrm>
          <a:prstGeom prst="ellipse">
            <a:avLst/>
          </a:prstGeom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ব্যবসায় অর্থায়ন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solidFill>
            <a:srgbClr val="7030A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381000"/>
            <a:ext cx="5867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ব্যবসায় অর্থায়ন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0600" y="2057400"/>
            <a:ext cx="7391400" cy="38100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অর্থায়নের সবচেয়ে গুরুত্বপূর্ণ ধরন হচ্ছে ব্যবসায় অর্থায়ন বা বিজনেস ফাইন্যান্স। মুনাফা অর্জনের উদ্দেশ্য লাভ-ক্ষতির ঝুঁকি নিয়ে গঠিত সংগঠনকে ব্যবসায় প্রতিষ্টান বলা হয়। ফলে ব্যবসায় প্রতিষ্ঠান তার তহবিল সংগ্রহ ও বিনিয়োগের জন্য যে অর্থায়ন প্রক্রিয়া ব্যবহার করে, সেটিই ব্যবসায় অর্থায়ন ।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solidFill>
            <a:srgbClr val="7030A0"/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86800" cy="50292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524000" y="381000"/>
            <a:ext cx="63246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ভাল করে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1676400"/>
            <a:ext cx="3657600" cy="30480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0600" y="1752600"/>
            <a:ext cx="3657600" cy="297180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905000"/>
            <a:ext cx="3505200" cy="2590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2" descr="C:\Users\sagor khan\Downloads\safa 4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905000"/>
            <a:ext cx="3505200" cy="2590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Rounded Rectangle 9"/>
          <p:cNvSpPr/>
          <p:nvPr/>
        </p:nvSpPr>
        <p:spPr>
          <a:xfrm>
            <a:off x="2819400" y="5410200"/>
            <a:ext cx="4343400" cy="99060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/>
              <a:t>                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ব্যাংক ও আর্থিক প্রতিষ্ঠান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  <a:solidFill>
            <a:srgbClr val="7030A0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00200" y="381000"/>
            <a:ext cx="64008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bn-IN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1828800"/>
            <a:ext cx="7391400" cy="3810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১।পরিবারের অর্থায়ন প্রক্রিয়ার কোনটি অনুপস্থিত ? </a:t>
            </a:r>
            <a:endParaRPr lang="bn-IN" smtClean="0"/>
          </a:p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981200" y="381000"/>
            <a:ext cx="60960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বাড়ির কাজ </a:t>
            </a:r>
            <a:endParaRPr lang="en-US" sz="3600" dirty="0">
              <a:solidFill>
                <a:schemeClr val="bg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905000" y="2057400"/>
            <a:ext cx="4572000" cy="3352800"/>
          </a:xfrm>
          <a:prstGeom prst="ellipse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5" descr="42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209800"/>
            <a:ext cx="4038600" cy="304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Frame 8"/>
          <p:cNvSpPr/>
          <p:nvPr/>
        </p:nvSpPr>
        <p:spPr>
          <a:xfrm>
            <a:off x="6858000" y="1828800"/>
            <a:ext cx="1600200" cy="3810000"/>
          </a:xfrm>
          <a:prstGeom prst="fram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ADB ও PPP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এর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পূ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র্ণরুপ কী?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65238"/>
          </a:xfrm>
          <a:solidFill>
            <a:srgbClr val="7030A0"/>
          </a:solidFill>
          <a:ln>
            <a:solidFill>
              <a:schemeClr val="tx1"/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819400" y="304800"/>
            <a:ext cx="5029200" cy="1066800"/>
          </a:xfrm>
          <a:prstGeom prst="ellipse">
            <a:avLst/>
          </a:prstGeom>
          <a:solidFill>
            <a:srgbClr val="7030A0"/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bn-IN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আজকের ক্লাসে </a:t>
            </a:r>
            <a:r>
              <a:rPr lang="en-US" sz="3600" dirty="0" err="1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36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895600" y="1981200"/>
            <a:ext cx="4191000" cy="3505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4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981200"/>
            <a:ext cx="4648200" cy="3581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TextBox 7"/>
          <p:cNvSpPr txBox="1"/>
          <p:nvPr/>
        </p:nvSpPr>
        <p:spPr>
          <a:xfrm>
            <a:off x="3810000" y="2590800"/>
            <a:ext cx="297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SutonnyOMJ" pitchFamily="2" charset="0"/>
                <a:cs typeface="SutonnyOMJ" pitchFamily="2" charset="0"/>
              </a:rPr>
              <a:t>ধন্যবাদ 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86800" cy="1066800"/>
          </a:xfrm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" y="2133600"/>
            <a:ext cx="3581400" cy="32766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c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33600"/>
            <a:ext cx="3581400" cy="3276600"/>
          </a:xfrm>
          <a:prstGeom prst="ellipse">
            <a:avLst/>
          </a:prstGeom>
          <a:ln w="190500" cap="rnd">
            <a:solidFill>
              <a:srgbClr val="FFFF00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ounded Rectangle 8"/>
          <p:cNvSpPr/>
          <p:nvPr/>
        </p:nvSpPr>
        <p:spPr>
          <a:xfrm>
            <a:off x="4724400" y="1676400"/>
            <a:ext cx="3962400" cy="44196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নবম ও দশম 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ফিন্যান্স ও ব্যাংকিং </a:t>
            </a:r>
            <a:endParaRPr lang="en-US" sz="2800" dirty="0" smtClean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শিরোনাম</a:t>
            </a:r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ঃ অর্থায়ান ও ব্যবসায় অর্থায়ন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অধ্যায়ঃপ্রথম 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সময়ঃ০০ </a:t>
            </a:r>
          </a:p>
          <a:p>
            <a:r>
              <a:rPr lang="bn-IN" sz="28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তারিখঃ ০০.০০.০০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57400" y="381000"/>
            <a:ext cx="5105400" cy="914400"/>
          </a:xfrm>
          <a:prstGeom prst="round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bn-IN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আজকের পাঠ 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00600" y="1676400"/>
            <a:ext cx="3810000" cy="4191000"/>
          </a:xfrm>
          <a:prstGeom prst="ellipse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agor khan\Downloads\safa 4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752600"/>
            <a:ext cx="3733800" cy="41910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bg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9" name="Rounded Rectangle 8"/>
          <p:cNvSpPr/>
          <p:nvPr/>
        </p:nvSpPr>
        <p:spPr>
          <a:xfrm>
            <a:off x="838200" y="1752600"/>
            <a:ext cx="3276600" cy="4191000"/>
          </a:xfrm>
          <a:prstGeom prst="roundRect">
            <a:avLst/>
          </a:prstGeom>
          <a:solidFill>
            <a:srgbClr val="7030A0"/>
          </a:solidFill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agor khan\Downloads\safa 45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752600"/>
            <a:ext cx="3733800" cy="4191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3000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4000" u="sng" dirty="0" smtClean="0">
                <a:latin typeface="SutonnyOMJ" pitchFamily="2" charset="0"/>
                <a:cs typeface="SutonnyOMJ" pitchFamily="2" charset="0"/>
              </a:rPr>
              <a:t>পাঠ শেষে শিক্ষার্থীরা- </a:t>
            </a:r>
          </a:p>
          <a:p>
            <a:pPr algn="ctr"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১।অর্থায়নের সংজ্ঞা বর্ণনা করতে পারবে। </a:t>
            </a:r>
          </a:p>
          <a:p>
            <a:pPr algn="ctr"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     ২।অর্থায়নের ধারণা ব্যাখ্যা করতে পারবে। </a:t>
            </a:r>
          </a:p>
          <a:p>
            <a:pPr algn="ctr">
              <a:buNone/>
            </a:pPr>
            <a:r>
              <a:rPr lang="bn-IN" dirty="0" smtClean="0">
                <a:latin typeface="SutonnyOMJ" pitchFamily="2" charset="0"/>
                <a:cs typeface="SutonnyOMJ" pitchFamily="2" charset="0"/>
              </a:rPr>
              <a:t>৩।অর্থায়নের শ্রেণিবিভাগ বিশ্লেষণ করতে পারবে।</a:t>
            </a:r>
          </a:p>
          <a:p>
            <a:pPr>
              <a:buNone/>
            </a:pPr>
            <a:endParaRPr lang="en-US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3600" y="228600"/>
            <a:ext cx="5715000" cy="9144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en-US" sz="4000" u="sng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শিখনফল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1265238"/>
          </a:xfrm>
          <a:solidFill>
            <a:srgbClr val="7030A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667000" y="228600"/>
            <a:ext cx="41910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u="sng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অর্থায়নের সংজ্ঞা </a:t>
            </a:r>
            <a:endParaRPr lang="en-US" sz="3600" u="sng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905000"/>
            <a:ext cx="7620000" cy="3657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অ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র্থায়ন বলতে তহবিল সংগ্রহ ও এর ব্যবহার সংক্রান্ত প্রকিয়াকে বোঝায় ।</a:t>
            </a:r>
          </a:p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প্রতিষ্ঠানের জন্য কাম্য মূলধন কাঠামো নির্ধারণ ও সংগৃহীত তহবিলের সুষ্ঠ বিনিয়োগের নিশ্চিত করতে অর্থায়ন গুরুত্বপূর্ণ ভূমিকা পালন করে। অর্থায়ন ব্যবস্থাপনা একজন ব্যবসায়ীকে স্বল্প পুঁজি বিনিয়োগ  করেও বেশি মুনাফা অর্জনে সহায়তা করে।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89038"/>
          </a:xfrm>
          <a:solidFill>
            <a:srgbClr val="7030A0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133600" y="381000"/>
            <a:ext cx="5410200" cy="914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অর্থায়নের ধারণা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4800" y="1676400"/>
            <a:ext cx="85344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অর্থায়ন তহবিল ব্যবস্থাপনা নিয়ে কাজ করে । অর্থায়ন যেসব পরিকল্পনা প্রণয়ন ও বাস্তবায়ন করেঃ 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00" y="2667000"/>
            <a:ext cx="22098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১।কোন উৎস থেকে তহবিল সংগ্রহ করা হব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?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1000" y="4572000"/>
            <a:ext cx="22098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২।কী পরিমাণ তহবিল সংগ্রহ করা  হবে?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048000" y="4419600"/>
            <a:ext cx="22098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কীভাবে বিনিয়োগ করা হবে?</a:t>
            </a:r>
            <a:r>
              <a:rPr lang="bn-IN" sz="2000" dirty="0" smtClean="0"/>
              <a:t> </a:t>
            </a:r>
            <a:endParaRPr lang="en-US" sz="2000" dirty="0"/>
          </a:p>
        </p:txBody>
      </p:sp>
      <p:sp>
        <p:nvSpPr>
          <p:cNvPr id="11" name="Oval 10"/>
          <p:cNvSpPr/>
          <p:nvPr/>
        </p:nvSpPr>
        <p:spPr>
          <a:xfrm>
            <a:off x="3048000" y="2590800"/>
            <a:ext cx="22098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৩।কোথায় বিনিয়োগ করা হবে</a:t>
            </a:r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?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410200" y="3505200"/>
            <a:ext cx="2209800" cy="16764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কীভাবে সর্বোচ্চ মুনাফা অর্জন করা যাবে?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265238"/>
          </a:xfrm>
          <a:solidFill>
            <a:srgbClr val="7030A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953000"/>
          </a:xfrm>
          <a:solidFill>
            <a:schemeClr val="accent6">
              <a:lumMod val="20000"/>
              <a:lumOff val="80000"/>
            </a:schemeClr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209800" y="304800"/>
            <a:ext cx="4648200" cy="10668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অর্থায়নের শ্রেণিবিভাগ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85800" y="18288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পারিবারিক অর্থায়ন 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33400" y="47244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ব্যাংক ও আর্থিক প্রতিষ্ঠান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6553200" y="47244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অব্যবসায়ী প্রতিষ্ঠানের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705600" y="18288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আন্তর্জাতিক অর্থায়ন 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33800" y="18288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latin typeface="SutonnyOMJ" pitchFamily="2" charset="0"/>
                <a:cs typeface="SutonnyOMJ" pitchFamily="2" charset="0"/>
              </a:rPr>
              <a:t>সরকারি অর্থায়ন 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505200" y="4800600"/>
            <a:ext cx="1981200" cy="1676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ব্যবসায় অর্থায়নের </a:t>
            </a:r>
            <a:endParaRPr lang="en-US" sz="20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  <a:solidFill>
            <a:srgbClr val="7030A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381000"/>
            <a:ext cx="6477000" cy="914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চিত্রগুলো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ভাল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করে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28600" y="1600200"/>
            <a:ext cx="8686800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09600" y="1752600"/>
            <a:ext cx="3581400" cy="2743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6" descr="safa4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2600"/>
            <a:ext cx="3810000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2" name="Rectangle 11"/>
          <p:cNvSpPr/>
          <p:nvPr/>
        </p:nvSpPr>
        <p:spPr>
          <a:xfrm>
            <a:off x="4724400" y="1752600"/>
            <a:ext cx="3657600" cy="28956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safa46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52600"/>
            <a:ext cx="3810001" cy="29718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4" name="Rounded Rectangle 13"/>
          <p:cNvSpPr/>
          <p:nvPr/>
        </p:nvSpPr>
        <p:spPr>
          <a:xfrm>
            <a:off x="457200" y="5257800"/>
            <a:ext cx="1752600" cy="1219200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বঙ্গবন্ধু সেতু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934200" y="5181600"/>
            <a:ext cx="1752600" cy="1219200"/>
          </a:xfrm>
          <a:prstGeom prst="roundRect">
            <a:avLst/>
          </a:prstGeom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সরকারি হাসপাতাল </a:t>
            </a:r>
            <a:endParaRPr lang="en-US" sz="2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038600" y="5257800"/>
            <a:ext cx="1752600" cy="12954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সরকারি অর্থায়নের উৎস   </a:t>
            </a:r>
            <a:endParaRPr lang="en-US" sz="2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681</Words>
  <Application>Microsoft Office PowerPoint</Application>
  <PresentationFormat>On-screen Show (4:3)</PresentationFormat>
  <Paragraphs>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আজকের ক্লাসে সবাইকে </vt:lpstr>
      <vt:lpstr>Slide 2</vt:lpstr>
      <vt:lpstr>পাঠ পরিচিতি </vt:lpstr>
      <vt:lpstr>Slide 4</vt:lpstr>
      <vt:lpstr>Slide 5</vt:lpstr>
      <vt:lpstr>Slide 6</vt:lpstr>
      <vt:lpstr>Slide 7</vt:lpstr>
      <vt:lpstr>Slide 8</vt:lpstr>
      <vt:lpstr>Slide 9</vt:lpstr>
      <vt:lpstr>একক কাজ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উত্তর 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User</cp:lastModifiedBy>
  <cp:revision>117</cp:revision>
  <dcterms:created xsi:type="dcterms:W3CDTF">2020-08-08T20:22:29Z</dcterms:created>
  <dcterms:modified xsi:type="dcterms:W3CDTF">2021-08-17T17:31:55Z</dcterms:modified>
</cp:coreProperties>
</file>