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00" r:id="rId3"/>
    <p:sldId id="322" r:id="rId4"/>
    <p:sldId id="301" r:id="rId5"/>
    <p:sldId id="299" r:id="rId6"/>
    <p:sldId id="267" r:id="rId7"/>
    <p:sldId id="303" r:id="rId8"/>
    <p:sldId id="260" r:id="rId9"/>
    <p:sldId id="321" r:id="rId10"/>
    <p:sldId id="314" r:id="rId11"/>
    <p:sldId id="263" r:id="rId12"/>
    <p:sldId id="297" r:id="rId13"/>
    <p:sldId id="318" r:id="rId14"/>
    <p:sldId id="319" r:id="rId15"/>
    <p:sldId id="317" r:id="rId16"/>
    <p:sldId id="290" r:id="rId17"/>
    <p:sldId id="313" r:id="rId18"/>
    <p:sldId id="316" r:id="rId19"/>
    <p:sldId id="315" r:id="rId20"/>
    <p:sldId id="310" r:id="rId21"/>
    <p:sldId id="311" r:id="rId22"/>
    <p:sldId id="312" r:id="rId23"/>
    <p:sldId id="261" r:id="rId24"/>
    <p:sldId id="309" r:id="rId25"/>
    <p:sldId id="308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/QpO5J7an2PoDyobjmJiQ==" hashData="5u9yq/+EDUeSgdfThx58r47wJqrBRIzFpjxslX8DDBdLeG/si5Ed21DtcZyJWxLv57TuaNy/BSXY0mJkikNpf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9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D0424-39E9-48FF-ADD9-A035A1DD930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2E8E4-9655-423C-AC9D-3C9299047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88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CF8E1-B0DC-4826-BDE8-6ECCD79733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6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92F5F-4F4F-47FA-B462-CDE5AAC8F6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6D2D68-2DB0-4D5E-94C3-96BF6100A4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8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5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2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92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989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401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764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26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63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944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9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92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92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3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58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3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0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2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7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4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53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DA73-9D25-4D8F-A220-9EB69AA4B797}" type="datetimeFigureOut">
              <a:rPr lang="en-GB" smtClean="0"/>
              <a:t>01/10/2010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8378-FE28-418A-B186-96A44A09C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BA9CF-498C-476B-A9AB-9EF7CAF349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01-Oct-10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A22CB-C4C3-4932-8BC2-E8FFC9C69D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4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3" y="1050649"/>
            <a:ext cx="9223513" cy="501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6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53" y="1863484"/>
            <a:ext cx="2273968" cy="60515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Weekend-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48" y="3078393"/>
            <a:ext cx="1648327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Visit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490" y="4207279"/>
            <a:ext cx="1768642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Cousin-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490" y="5336165"/>
            <a:ext cx="1780674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Watch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2834" y="1863484"/>
            <a:ext cx="5177111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end of the week / Friday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2835" y="3072716"/>
            <a:ext cx="5763649" cy="58477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 go to see someone/ look over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833" y="4254422"/>
            <a:ext cx="3832583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child of uncle or aunt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2833" y="5346791"/>
            <a:ext cx="1816767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observe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30486" y="1863483"/>
            <a:ext cx="1528012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সপ্তাহান্ত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7509" y="3072716"/>
            <a:ext cx="2273967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051" y="4281949"/>
            <a:ext cx="5185608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চাচাতো, মামাতো, খালাতো ভাই – বোন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66484" y="5198793"/>
            <a:ext cx="2875548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দেখা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2458" y="496664"/>
            <a:ext cx="5974026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Let’s know some word meaning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39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988" y="822334"/>
            <a:ext cx="2034465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Weekday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818" y="863040"/>
            <a:ext cx="2389909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Work day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9051" y="1941182"/>
            <a:ext cx="2078185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Wake up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988" y="1778087"/>
            <a:ext cx="1821868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 up 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163" y="2861251"/>
            <a:ext cx="220534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 dressed-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5818" y="2861251"/>
            <a:ext cx="2951019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Put on cloth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163" y="5863917"/>
            <a:ext cx="2521527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9059" y="5863918"/>
            <a:ext cx="2078177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Fond of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163" y="3818715"/>
            <a:ext cx="1823693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Leave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4115" y="3953459"/>
            <a:ext cx="1004028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7611" y="888488"/>
            <a:ext cx="2112819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4488" y="1941182"/>
            <a:ext cx="2175164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(জেগে ওঠা)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9176" y="2799816"/>
            <a:ext cx="3532908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(পোশাক পরিধান করা)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797" y="3904446"/>
            <a:ext cx="1634833" cy="657662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(যাওয়া)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4816" y="5863918"/>
            <a:ext cx="1330036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(প্রিয়)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501" y="5020143"/>
            <a:ext cx="1603407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Start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5819" y="4958126"/>
            <a:ext cx="2230582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Beginning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816" y="4864252"/>
            <a:ext cx="1017842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(শুরু)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35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AE3E010-398E-4A5A-B024-6ECA65B585F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loud reading:</a:t>
            </a:r>
            <a:r>
              <a:rPr lang="en-US" smtClean="0"/>
              <a:t/>
            </a:r>
            <a:br>
              <a:rPr lang="en-US" smtClean="0"/>
            </a:br>
            <a:endParaRPr lang="ru-R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67F1B-48DA-4832-997E-BC62E67A08B0}"/>
              </a:ext>
            </a:extLst>
          </p:cNvPr>
          <p:cNvSpPr txBox="1">
            <a:spLocks/>
          </p:cNvSpPr>
          <p:nvPr/>
        </p:nvSpPr>
        <p:spPr>
          <a:xfrm>
            <a:off x="971713" y="1325703"/>
            <a:ext cx="8596668" cy="1806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students will repeat after the teacher.</a:t>
            </a:r>
            <a:endParaRPr lang="ru-RU" sz="4400" dirty="0">
              <a:solidFill>
                <a:srgbClr val="0070C0"/>
              </a:solidFill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1B94D-5DCA-475B-9063-01BB787E1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4" y="2651266"/>
            <a:ext cx="6132290" cy="3530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3051" y="103515"/>
            <a:ext cx="47906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 your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book at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NO-32</a:t>
            </a:r>
          </a:p>
        </p:txBody>
      </p:sp>
    </p:spTree>
    <p:extLst>
      <p:ext uri="{BB962C8B-B14F-4D97-AF65-F5344CB8AC3E}">
        <p14:creationId xmlns:p14="http://schemas.microsoft.com/office/powerpoint/2010/main" val="779157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427E80-65D7-419D-861D-F297F6CB64C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9237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silent reading:</a:t>
            </a:r>
            <a:endParaRPr lang="ru-RU" sz="6000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2DB2A77-F967-424A-A31C-421AE6C84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46" y="1533378"/>
            <a:ext cx="5586182" cy="509250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811C4E-5DD2-4019-8335-16A8AB086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2"/>
          <a:stretch/>
        </p:blipFill>
        <p:spPr>
          <a:xfrm>
            <a:off x="7018100" y="2138912"/>
            <a:ext cx="487378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9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6978" y="1538"/>
            <a:ext cx="41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Sagar’s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activity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0944" y="3285755"/>
            <a:ext cx="3726873" cy="1925781"/>
            <a:chOff x="110836" y="4643222"/>
            <a:chExt cx="4073237" cy="1925781"/>
          </a:xfrm>
        </p:grpSpPr>
        <p:sp>
          <p:nvSpPr>
            <p:cNvPr id="5" name="Right Arrow 4"/>
            <p:cNvSpPr/>
            <p:nvPr/>
          </p:nvSpPr>
          <p:spPr>
            <a:xfrm>
              <a:off x="110836" y="4643222"/>
              <a:ext cx="4073237" cy="19257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128" y="5313724"/>
              <a:ext cx="3366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In the evening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0944" y="1105480"/>
            <a:ext cx="3726873" cy="1925781"/>
            <a:chOff x="166245" y="948530"/>
            <a:chExt cx="4073237" cy="1925781"/>
          </a:xfrm>
        </p:grpSpPr>
        <p:sp>
          <p:nvSpPr>
            <p:cNvPr id="8" name="Right Arrow 7"/>
            <p:cNvSpPr/>
            <p:nvPr/>
          </p:nvSpPr>
          <p:spPr>
            <a:xfrm>
              <a:off x="166245" y="948530"/>
              <a:ext cx="4073237" cy="192578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7816" y="1619034"/>
              <a:ext cx="3366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In the morning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81951" y="1105480"/>
            <a:ext cx="2140522" cy="58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’clock -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5" y="1105480"/>
            <a:ext cx="179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Gets up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1169" y="1690253"/>
            <a:ext cx="216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o’clock 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9569" y="1712875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breakfast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1951" y="2408593"/>
            <a:ext cx="206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’clock-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5" y="2339374"/>
            <a:ext cx="510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Leaves for school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7" y="2993368"/>
            <a:ext cx="2362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 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5" y="3031261"/>
            <a:ext cx="358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School starts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0271" y="3900973"/>
            <a:ext cx="7883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Does homework &amp; spends time with grandparents 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28980" y="5211534"/>
            <a:ext cx="3528314" cy="1646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At night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8830" y="5469770"/>
            <a:ext cx="259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 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3471" y="5435802"/>
            <a:ext cx="518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Have dinner with family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8830" y="6192982"/>
            <a:ext cx="222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o’clock-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99569" y="6192983"/>
            <a:ext cx="311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Goes to  bed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17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984C-2E8A-42D4-BC88-3A288D7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83" y="715925"/>
            <a:ext cx="9746826" cy="1320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Now, make some 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groups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 words with their 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meanings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CD7BDAD-1E84-43C5-A778-C0C2FFA6B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951915"/>
              </p:ext>
            </p:extLst>
          </p:nvPr>
        </p:nvGraphicFramePr>
        <p:xfrm>
          <a:off x="1264457" y="2502010"/>
          <a:ext cx="986145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714">
                  <a:extLst>
                    <a:ext uri="{9D8B030D-6E8A-4147-A177-3AD203B41FA5}">
                      <a16:colId xmlns:a16="http://schemas.microsoft.com/office/drawing/2014/main" val="957374195"/>
                    </a:ext>
                  </a:extLst>
                </a:gridCol>
                <a:gridCol w="5556738">
                  <a:extLst>
                    <a:ext uri="{9D8B030D-6E8A-4147-A177-3AD203B41FA5}">
                      <a16:colId xmlns:a16="http://schemas.microsoft.com/office/drawing/2014/main" val="2108718102"/>
                    </a:ext>
                  </a:extLst>
                </a:gridCol>
              </a:tblGrid>
              <a:tr h="5224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A</a:t>
                      </a:r>
                      <a:endParaRPr lang="ru-RU" sz="3200" dirty="0">
                        <a:solidFill>
                          <a:srgbClr val="FF000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B</a:t>
                      </a:r>
                      <a:endParaRPr lang="ru-RU" sz="3200" dirty="0">
                        <a:solidFill>
                          <a:srgbClr val="FF000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0301"/>
                  </a:ext>
                </a:extLst>
              </a:tr>
              <a:tr h="5224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weekdays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house hold activities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79681"/>
                  </a:ext>
                </a:extLst>
              </a:tr>
              <a:tr h="522480"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favourite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pass time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89286"/>
                  </a:ext>
                </a:extLst>
              </a:tr>
              <a:tr h="5224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homework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Working days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4924"/>
                  </a:ext>
                </a:extLst>
              </a:tr>
              <a:tr h="5224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spend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to go to see somethings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41639"/>
                  </a:ext>
                </a:extLst>
              </a:tr>
              <a:tr h="522480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visit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fond of</a:t>
                      </a:r>
                      <a:endParaRPr lang="ru-RU" sz="3200" dirty="0">
                        <a:solidFill>
                          <a:srgbClr val="002060"/>
                        </a:solidFill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76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085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50EE5E-3D1E-45C4-99FB-F7D392015BB4}"/>
              </a:ext>
            </a:extLst>
          </p:cNvPr>
          <p:cNvSpPr txBox="1">
            <a:spLocks/>
          </p:cNvSpPr>
          <p:nvPr/>
        </p:nvSpPr>
        <p:spPr>
          <a:xfrm>
            <a:off x="436098" y="609600"/>
            <a:ext cx="11226019" cy="853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 ,</a:t>
            </a:r>
            <a:r>
              <a:rPr lang="en-US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cheek</a:t>
            </a:r>
            <a:r>
              <a:rPr lang="en-US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your </a:t>
            </a:r>
            <a:r>
              <a:rPr lang="en-US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groupwork</a:t>
            </a:r>
            <a:r>
              <a:rPr lang="en-US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activities:</a:t>
            </a:r>
            <a:endParaRPr lang="ru-RU" b="1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2FB8C-691C-48F3-9AA7-92BDD4096BBA}"/>
              </a:ext>
            </a:extLst>
          </p:cNvPr>
          <p:cNvSpPr txBox="1"/>
          <p:nvPr/>
        </p:nvSpPr>
        <p:spPr>
          <a:xfrm>
            <a:off x="657476" y="2120279"/>
            <a:ext cx="260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weekdays</a:t>
            </a:r>
            <a:endParaRPr lang="ru-RU" sz="3600" b="1" dirty="0"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5F79E-DF4B-4975-B7CD-283B85613D2C}"/>
              </a:ext>
            </a:extLst>
          </p:cNvPr>
          <p:cNvSpPr txBox="1"/>
          <p:nvPr/>
        </p:nvSpPr>
        <p:spPr>
          <a:xfrm>
            <a:off x="620864" y="3011063"/>
            <a:ext cx="23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endParaRPr lang="ru-RU" sz="3600" b="1" dirty="0"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CB616-4411-436E-9AB7-B19806B544C0}"/>
              </a:ext>
            </a:extLst>
          </p:cNvPr>
          <p:cNvSpPr txBox="1"/>
          <p:nvPr/>
        </p:nvSpPr>
        <p:spPr>
          <a:xfrm>
            <a:off x="581068" y="3880779"/>
            <a:ext cx="2851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  <a:endParaRPr lang="ru-RU" sz="3600" b="1" dirty="0"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01F35-5A23-4DA7-B9B8-00A4813F9050}"/>
              </a:ext>
            </a:extLst>
          </p:cNvPr>
          <p:cNvSpPr txBox="1"/>
          <p:nvPr/>
        </p:nvSpPr>
        <p:spPr>
          <a:xfrm>
            <a:off x="677334" y="4762445"/>
            <a:ext cx="206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spend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83C49-ABB0-4C1A-A6C3-541BB44F9309}"/>
              </a:ext>
            </a:extLst>
          </p:cNvPr>
          <p:cNvSpPr txBox="1"/>
          <p:nvPr/>
        </p:nvSpPr>
        <p:spPr>
          <a:xfrm>
            <a:off x="755359" y="5663625"/>
            <a:ext cx="149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visit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C4FEA45-1CC6-4533-8734-017898CE8F0B}"/>
              </a:ext>
            </a:extLst>
          </p:cNvPr>
          <p:cNvSpPr/>
          <p:nvPr/>
        </p:nvSpPr>
        <p:spPr>
          <a:xfrm>
            <a:off x="3826346" y="2167359"/>
            <a:ext cx="1012874" cy="5908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F92E7A5-BAE8-4FD5-89AA-7FE6355AD269}"/>
              </a:ext>
            </a:extLst>
          </p:cNvPr>
          <p:cNvSpPr/>
          <p:nvPr/>
        </p:nvSpPr>
        <p:spPr>
          <a:xfrm>
            <a:off x="3826346" y="3082016"/>
            <a:ext cx="1012874" cy="5908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D6D079E-20EC-405A-8C53-21DDE6D99DAA}"/>
              </a:ext>
            </a:extLst>
          </p:cNvPr>
          <p:cNvSpPr/>
          <p:nvPr/>
        </p:nvSpPr>
        <p:spPr>
          <a:xfrm>
            <a:off x="3782059" y="3838095"/>
            <a:ext cx="1012874" cy="5908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A106E5-1717-4B6E-9121-57E504C77D03}"/>
              </a:ext>
            </a:extLst>
          </p:cNvPr>
          <p:cNvSpPr/>
          <p:nvPr/>
        </p:nvSpPr>
        <p:spPr>
          <a:xfrm>
            <a:off x="3782059" y="4759410"/>
            <a:ext cx="1012874" cy="5908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7FE8585-42ED-4F06-949C-080803B64F1F}"/>
              </a:ext>
            </a:extLst>
          </p:cNvPr>
          <p:cNvSpPr/>
          <p:nvPr/>
        </p:nvSpPr>
        <p:spPr>
          <a:xfrm>
            <a:off x="3782059" y="5680725"/>
            <a:ext cx="1012874" cy="59084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BBFF6-D0D0-42AA-8C43-222E92DF6383}"/>
              </a:ext>
            </a:extLst>
          </p:cNvPr>
          <p:cNvSpPr txBox="1"/>
          <p:nvPr/>
        </p:nvSpPr>
        <p:spPr>
          <a:xfrm>
            <a:off x="5549703" y="2074343"/>
            <a:ext cx="3805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working days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994F2-9829-421E-A11E-071068418532}"/>
              </a:ext>
            </a:extLst>
          </p:cNvPr>
          <p:cNvSpPr txBox="1"/>
          <p:nvPr/>
        </p:nvSpPr>
        <p:spPr>
          <a:xfrm>
            <a:off x="5549703" y="3115725"/>
            <a:ext cx="320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fond of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33CBDD-BA97-4352-A71F-E96A4DE05AC0}"/>
              </a:ext>
            </a:extLst>
          </p:cNvPr>
          <p:cNvSpPr txBox="1"/>
          <p:nvPr/>
        </p:nvSpPr>
        <p:spPr>
          <a:xfrm>
            <a:off x="5514532" y="3818029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house hold activities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8729F-C75D-4959-85E3-A33BFD546EFA}"/>
              </a:ext>
            </a:extLst>
          </p:cNvPr>
          <p:cNvSpPr txBox="1"/>
          <p:nvPr/>
        </p:nvSpPr>
        <p:spPr>
          <a:xfrm>
            <a:off x="5514532" y="4762445"/>
            <a:ext cx="367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pass time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1C6BD8-EA9E-47F0-A604-9CCC9BEE3B92}"/>
              </a:ext>
            </a:extLst>
          </p:cNvPr>
          <p:cNvSpPr txBox="1"/>
          <p:nvPr/>
        </p:nvSpPr>
        <p:spPr>
          <a:xfrm>
            <a:off x="5275385" y="5663625"/>
            <a:ext cx="600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 go to see somethings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87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595CAD5-1CBE-488A-980F-D3D806A07DB5}"/>
              </a:ext>
            </a:extLst>
          </p:cNvPr>
          <p:cNvSpPr txBox="1">
            <a:spLocks/>
          </p:cNvSpPr>
          <p:nvPr/>
        </p:nvSpPr>
        <p:spPr>
          <a:xfrm>
            <a:off x="452250" y="156238"/>
            <a:ext cx="10970716" cy="132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Make </a:t>
            </a:r>
            <a:r>
              <a:rPr lang="en-US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pairs 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</a:t>
            </a:r>
            <a:r>
              <a:rPr lang="en-US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ask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</a:t>
            </a:r>
            <a:r>
              <a:rPr lang="en-US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 questions. </a:t>
            </a:r>
            <a:r>
              <a:rPr lang="en-US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</a:t>
            </a:r>
            <a:r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the questions on your exercise book.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49FE8-E35B-45CC-8556-4E2CE70368E3}"/>
              </a:ext>
            </a:extLst>
          </p:cNvPr>
          <p:cNvSpPr txBox="1"/>
          <p:nvPr/>
        </p:nvSpPr>
        <p:spPr>
          <a:xfrm>
            <a:off x="452250" y="2098335"/>
            <a:ext cx="7047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When does Sagar get up?</a:t>
            </a:r>
            <a:endParaRPr lang="ru-RU" sz="3600" b="1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5A5A0-FF8C-4F92-BD8A-C23CF1E8BCBA}"/>
              </a:ext>
            </a:extLst>
          </p:cNvPr>
          <p:cNvSpPr txBox="1"/>
          <p:nvPr/>
        </p:nvSpPr>
        <p:spPr>
          <a:xfrm>
            <a:off x="452250" y="2888211"/>
            <a:ext cx="9917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What time does Sagar leave for school? </a:t>
            </a:r>
            <a:endParaRPr lang="ru-RU" sz="2000" b="1" dirty="0"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AF335-6E39-48A9-B81D-528944022D78}"/>
              </a:ext>
            </a:extLst>
          </p:cNvPr>
          <p:cNvSpPr txBox="1"/>
          <p:nvPr/>
        </p:nvSpPr>
        <p:spPr>
          <a:xfrm>
            <a:off x="452250" y="3729308"/>
            <a:ext cx="9115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What is Sagar’s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subject?</a:t>
            </a:r>
            <a:endParaRPr lang="ru-RU" sz="2000" b="1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7E56D-02C6-4D1A-9618-65254BC2A2F8}"/>
              </a:ext>
            </a:extLst>
          </p:cNvPr>
          <p:cNvSpPr txBox="1"/>
          <p:nvPr/>
        </p:nvSpPr>
        <p:spPr>
          <a:xfrm>
            <a:off x="452250" y="4598128"/>
            <a:ext cx="707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Who is Keya?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16950-8317-450D-9064-8B51006E12EA}"/>
              </a:ext>
            </a:extLst>
          </p:cNvPr>
          <p:cNvSpPr txBox="1"/>
          <p:nvPr/>
        </p:nvSpPr>
        <p:spPr>
          <a:xfrm>
            <a:off x="267286" y="5283340"/>
            <a:ext cx="98333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.Write three sentences about Sagar’s activities on the weekends. </a:t>
            </a:r>
            <a:endParaRPr lang="ru-RU" sz="3600" b="1" dirty="0"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E037C-7E4B-4AA9-A606-2875DF46B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662" y="2497311"/>
            <a:ext cx="3129338" cy="20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58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C04EEEB-4EBF-4F6F-B6DB-24139D3CAD7B}"/>
              </a:ext>
            </a:extLst>
          </p:cNvPr>
          <p:cNvSpPr txBox="1">
            <a:spLocks/>
          </p:cNvSpPr>
          <p:nvPr/>
        </p:nvSpPr>
        <p:spPr>
          <a:xfrm>
            <a:off x="548639" y="214698"/>
            <a:ext cx="11139528" cy="1320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Now, </a:t>
            </a:r>
            <a:r>
              <a:rPr lang="en-US" sz="540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cheek</a:t>
            </a:r>
            <a:r>
              <a:rPr lang="en-US" sz="5400" b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your answer script: </a:t>
            </a:r>
            <a:endParaRPr lang="ru-RU" sz="5400" b="1" dirty="0">
              <a:solidFill>
                <a:srgbClr val="7030A0"/>
              </a:solidFill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D5798-1229-4CFC-A7ED-13DE534C8811}"/>
              </a:ext>
            </a:extLst>
          </p:cNvPr>
          <p:cNvSpPr txBox="1"/>
          <p:nvPr/>
        </p:nvSpPr>
        <p:spPr>
          <a:xfrm>
            <a:off x="677334" y="1840635"/>
            <a:ext cx="884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Sagar gets up 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in the morning</a:t>
            </a:r>
            <a:r>
              <a:rPr lang="en-US" sz="3600" b="1" dirty="0"/>
              <a:t>.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B393-D8A9-43AA-8788-59DFCC5FE237}"/>
              </a:ext>
            </a:extLst>
          </p:cNvPr>
          <p:cNvSpPr txBox="1"/>
          <p:nvPr/>
        </p:nvSpPr>
        <p:spPr>
          <a:xfrm>
            <a:off x="677333" y="2792103"/>
            <a:ext cx="9563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Sagar leaves for school at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o’ clock</a:t>
            </a:r>
            <a:r>
              <a:rPr lang="en-US" sz="3600" b="1" dirty="0"/>
              <a:t>.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272EE-35B6-4CFA-9F07-466A3377AFC1}"/>
              </a:ext>
            </a:extLst>
          </p:cNvPr>
          <p:cNvSpPr txBox="1"/>
          <p:nvPr/>
        </p:nvSpPr>
        <p:spPr>
          <a:xfrm>
            <a:off x="677333" y="3649835"/>
            <a:ext cx="897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/>
              <a:t>.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Sagar’s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subject is Bangla.</a:t>
            </a:r>
            <a:endParaRPr lang="ru-RU" b="1" dirty="0"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DDF1C-60FA-48FD-85D1-1411D50C8739}"/>
              </a:ext>
            </a:extLst>
          </p:cNvPr>
          <p:cNvSpPr txBox="1"/>
          <p:nvPr/>
        </p:nvSpPr>
        <p:spPr>
          <a:xfrm>
            <a:off x="677333" y="4529567"/>
            <a:ext cx="725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dirty="0"/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Keya is Sagar’s little sister.</a:t>
            </a:r>
            <a:endParaRPr lang="ru-RU" b="1" dirty="0"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8F3F8-C209-4C53-9C15-A37BF59178B5}"/>
              </a:ext>
            </a:extLst>
          </p:cNvPr>
          <p:cNvSpPr txBox="1"/>
          <p:nvPr/>
        </p:nvSpPr>
        <p:spPr>
          <a:xfrm>
            <a:off x="548639" y="5481035"/>
            <a:ext cx="11139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4000" b="1" dirty="0"/>
              <a:t>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On weekends, Sagar visits his aunt and uncle in the afternoon. He and Keya play in the park.</a:t>
            </a:r>
            <a:endParaRPr lang="ru-RU" b="1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01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3">
            <a:extLst>
              <a:ext uri="{FF2B5EF4-FFF2-40B4-BE49-F238E27FC236}">
                <a16:creationId xmlns:a16="http://schemas.microsoft.com/office/drawing/2014/main" id="{FFEEA52C-D239-48A8-9D9E-C19051F908D2}"/>
              </a:ext>
            </a:extLst>
          </p:cNvPr>
          <p:cNvSpPr txBox="1">
            <a:spLocks/>
          </p:cNvSpPr>
          <p:nvPr/>
        </p:nvSpPr>
        <p:spPr>
          <a:xfrm>
            <a:off x="1828800" y="2362201"/>
            <a:ext cx="8839200" cy="396239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AutoNum type="alphaLcParenBoth"/>
            </a:pPr>
            <a:r>
              <a:rPr lang="en-US" sz="3200" b="1" i="1" dirty="0">
                <a:solidFill>
                  <a:srgbClr val="00B050"/>
                </a:solidFill>
              </a:rPr>
              <a:t>Sagar School </a:t>
            </a:r>
            <a:r>
              <a:rPr lang="en-US" sz="3200" b="1" i="1" dirty="0" smtClean="0">
                <a:solidFill>
                  <a:srgbClr val="00B050"/>
                </a:solidFill>
              </a:rPr>
              <a:t>starts </a:t>
            </a:r>
            <a:r>
              <a:rPr lang="en-US" sz="3200" b="1" i="1" dirty="0">
                <a:solidFill>
                  <a:srgbClr val="00B050"/>
                </a:solidFill>
              </a:rPr>
              <a:t>at 9 o’clock .</a:t>
            </a:r>
          </a:p>
          <a:p>
            <a:pPr marL="457200" indent="-457200">
              <a:buFont typeface="Arial"/>
              <a:buAutoNum type="alphaLcParenBoth"/>
            </a:pPr>
            <a:r>
              <a:rPr lang="en-US" sz="3200" b="1" i="1" dirty="0">
                <a:solidFill>
                  <a:srgbClr val="00B050"/>
                </a:solidFill>
              </a:rPr>
              <a:t>Sagar  </a:t>
            </a:r>
            <a:r>
              <a:rPr lang="en-US" sz="3200" b="1" i="1" dirty="0" err="1">
                <a:solidFill>
                  <a:srgbClr val="00B050"/>
                </a:solidFill>
              </a:rPr>
              <a:t>Favourite</a:t>
            </a:r>
            <a:r>
              <a:rPr lang="en-US" sz="3200" b="1" i="1" dirty="0">
                <a:solidFill>
                  <a:srgbClr val="00B050"/>
                </a:solidFill>
              </a:rPr>
              <a:t> subject is Bangla .</a:t>
            </a:r>
          </a:p>
          <a:p>
            <a:pPr marL="457200" indent="-457200">
              <a:buFont typeface="Arial"/>
              <a:buAutoNum type="alphaLcParenBoth"/>
            </a:pPr>
            <a:r>
              <a:rPr lang="en-US" sz="3200" b="1" i="1" dirty="0">
                <a:solidFill>
                  <a:srgbClr val="00B050"/>
                </a:solidFill>
              </a:rPr>
              <a:t>On weekends , he goes to bed at 11 o’ clock .</a:t>
            </a:r>
          </a:p>
          <a:p>
            <a:pPr marL="457200" indent="-457200">
              <a:buFont typeface="Arial"/>
              <a:buAutoNum type="alphaLcParenBoth"/>
            </a:pPr>
            <a:r>
              <a:rPr lang="en-US" sz="3200" b="1" i="1" dirty="0">
                <a:solidFill>
                  <a:srgbClr val="00B050"/>
                </a:solidFill>
              </a:rPr>
              <a:t>Sagar visit his aunt and uncle in the morning.</a:t>
            </a:r>
          </a:p>
          <a:p>
            <a:pPr marL="457200" indent="-457200">
              <a:buFont typeface="Arial"/>
              <a:buAutoNum type="alphaLcParenBoth"/>
            </a:pPr>
            <a:r>
              <a:rPr lang="en-US" sz="3200" b="1" i="1" dirty="0">
                <a:solidFill>
                  <a:srgbClr val="00B050"/>
                </a:solidFill>
              </a:rPr>
              <a:t>In the evening he watches TV and read stories to </a:t>
            </a:r>
            <a:r>
              <a:rPr lang="en-US" sz="3200" b="1" i="1" dirty="0" err="1">
                <a:solidFill>
                  <a:srgbClr val="00B050"/>
                </a:solidFill>
              </a:rPr>
              <a:t>keya</a:t>
            </a:r>
            <a:r>
              <a:rPr lang="en-US" sz="3200" b="1" i="1" dirty="0">
                <a:solidFill>
                  <a:srgbClr val="00B050"/>
                </a:solidFill>
              </a:rPr>
              <a:t> .</a:t>
            </a:r>
          </a:p>
          <a:p>
            <a:pPr marL="457200" indent="-457200">
              <a:buFont typeface="Arial"/>
              <a:buAutoNum type="alphaLcParenBoth"/>
            </a:pPr>
            <a:endParaRPr lang="en-US" sz="3200" dirty="0">
              <a:solidFill>
                <a:srgbClr val="00B050"/>
              </a:solidFill>
            </a:endParaRPr>
          </a:p>
          <a:p>
            <a:pPr marL="457200" indent="-457200">
              <a:buFont typeface="Arial"/>
              <a:buAutoNum type="alphaLcParenBoth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E70B-19E8-4BB2-999B-29AFD30CACF5}"/>
              </a:ext>
            </a:extLst>
          </p:cNvPr>
          <p:cNvSpPr/>
          <p:nvPr/>
        </p:nvSpPr>
        <p:spPr>
          <a:xfrm>
            <a:off x="1607406" y="457200"/>
            <a:ext cx="595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individual work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A01B0DC-CD78-4343-9183-CED634E56735}"/>
              </a:ext>
            </a:extLst>
          </p:cNvPr>
          <p:cNvSpPr txBox="1">
            <a:spLocks/>
          </p:cNvSpPr>
          <p:nvPr/>
        </p:nvSpPr>
        <p:spPr>
          <a:xfrm>
            <a:off x="1524000" y="1447801"/>
            <a:ext cx="4648200" cy="9144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Write </a:t>
            </a:r>
            <a:r>
              <a:rPr lang="en-US" dirty="0" smtClean="0"/>
              <a:t>True </a:t>
            </a:r>
            <a:r>
              <a:rPr lang="en-US" dirty="0"/>
              <a:t>/ false </a:t>
            </a:r>
          </a:p>
        </p:txBody>
      </p:sp>
    </p:spTree>
    <p:extLst>
      <p:ext uri="{BB962C8B-B14F-4D97-AF65-F5344CB8AC3E}">
        <p14:creationId xmlns:p14="http://schemas.microsoft.com/office/powerpoint/2010/main" val="3626636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131"/>
          <a:stretch/>
        </p:blipFill>
        <p:spPr>
          <a:xfrm>
            <a:off x="-1" y="989350"/>
            <a:ext cx="12843165" cy="6547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1981" y="3634688"/>
            <a:ext cx="4287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Lipi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Sharma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teacher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Madhobpur</a:t>
            </a: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Chhatak,Sunamganj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104" y="158353"/>
            <a:ext cx="461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</a:t>
            </a:r>
            <a:r>
              <a:rPr kumimoji="0" 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</a:t>
            </a:r>
            <a:r>
              <a:rPr kumimoji="0" lang="en-US" sz="4800" b="1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r’s Identity</a:t>
            </a:r>
            <a:endParaRPr kumimoji="0" lang="en-US" sz="4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95" y="2064327"/>
            <a:ext cx="3010250" cy="42040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3713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3705" y="397566"/>
            <a:ext cx="428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Fill in the blanks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6105" y="1674697"/>
            <a:ext cx="70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Sagar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 at six o’clock.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105" y="2627223"/>
            <a:ext cx="1119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.He and his sister have ……………….. at eight o’clock.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105" y="3764139"/>
            <a:ext cx="1088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 gets dress ……..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reakfast.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340" y="4772414"/>
            <a:ext cx="80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.He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does his homework in ………….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340" y="5724940"/>
            <a:ext cx="895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His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subject is ……….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8642" y="1538311"/>
            <a:ext cx="164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gets up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809" y="3678988"/>
            <a:ext cx="149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122" y="4763387"/>
            <a:ext cx="2723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he evening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2661" y="5677093"/>
            <a:ext cx="17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Bangla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3304" y="2542072"/>
            <a:ext cx="209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 Black" panose="020B0A04020102020204" pitchFamily="34" charset="0"/>
              </a:rPr>
              <a:t>Breakfast</a:t>
            </a:r>
            <a:endParaRPr lang="en-GB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895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277" t="24892" r="28810" b="48161"/>
          <a:stretch/>
        </p:blipFill>
        <p:spPr>
          <a:xfrm>
            <a:off x="410200" y="2273910"/>
            <a:ext cx="10945091" cy="38641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8384" y="112099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Look your text book activity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 &amp; C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7343" y="2762208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0125" y="3913602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4740" y="4448403"/>
            <a:ext cx="625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24740" y="4993473"/>
            <a:ext cx="507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10125" y="5646004"/>
            <a:ext cx="46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10125" y="3380861"/>
            <a:ext cx="44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7207" y="180846"/>
            <a:ext cx="257955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89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931" y="1283748"/>
            <a:ext cx="3164305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Today’s word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035" y="2990871"/>
            <a:ext cx="2271528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Afternoon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2925" y="2978718"/>
            <a:ext cx="5385003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time from noon to evening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32678" y="2978718"/>
            <a:ext cx="1588169" cy="584774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3258" y="4843653"/>
            <a:ext cx="5754670" cy="58477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 play in the afternoon.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78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9B29E9-4096-47CB-BDDE-BC0FCCB9D2F9}"/>
              </a:ext>
            </a:extLst>
          </p:cNvPr>
          <p:cNvSpPr txBox="1">
            <a:spLocks/>
          </p:cNvSpPr>
          <p:nvPr/>
        </p:nvSpPr>
        <p:spPr>
          <a:xfrm>
            <a:off x="2446500" y="1086678"/>
            <a:ext cx="4828944" cy="132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Homework:</a:t>
            </a:r>
            <a:endParaRPr lang="ru-RU" sz="8000" b="1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4012B-0ED6-4F6D-9044-5D81C05F6B98}"/>
              </a:ext>
            </a:extLst>
          </p:cNvPr>
          <p:cNvSpPr txBox="1"/>
          <p:nvPr/>
        </p:nvSpPr>
        <p:spPr>
          <a:xfrm>
            <a:off x="2191196" y="3164007"/>
            <a:ext cx="818717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Write five sentences about your weekly activities.</a:t>
            </a:r>
            <a:endParaRPr lang="ru-RU" sz="6000" b="1" dirty="0"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6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7625" y="990886"/>
            <a:ext cx="341343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2064" y="3314030"/>
            <a:ext cx="4971436" cy="476663"/>
            <a:chOff x="3715364" y="3075698"/>
            <a:chExt cx="4971436" cy="476663"/>
          </a:xfrm>
        </p:grpSpPr>
        <p:sp>
          <p:nvSpPr>
            <p:cNvPr id="24" name="TextBox 23"/>
            <p:cNvSpPr txBox="1"/>
            <p:nvPr/>
          </p:nvSpPr>
          <p:spPr>
            <a:xfrm>
              <a:off x="6248400" y="3075698"/>
              <a:ext cx="2438400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Weekends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15364" y="3090696"/>
              <a:ext cx="2456836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Weekdays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39462" y="2667000"/>
            <a:ext cx="799513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Write your activities in  the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4062" y="3344697"/>
            <a:ext cx="3048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activity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39364" y="4127501"/>
            <a:ext cx="4984136" cy="969665"/>
            <a:chOff x="3715364" y="3810000"/>
            <a:chExt cx="4984136" cy="969665"/>
          </a:xfrm>
        </p:grpSpPr>
        <p:sp>
          <p:nvSpPr>
            <p:cNvPr id="28" name="TextBox 27"/>
            <p:cNvSpPr txBox="1"/>
            <p:nvPr/>
          </p:nvSpPr>
          <p:spPr>
            <a:xfrm>
              <a:off x="6248400" y="3810000"/>
              <a:ext cx="2438400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15364" y="3810000"/>
              <a:ext cx="2456837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61100" y="4318000"/>
              <a:ext cx="2438400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28064" y="4318000"/>
              <a:ext cx="2456837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14063" y="4135736"/>
            <a:ext cx="3025845" cy="969665"/>
            <a:chOff x="590062" y="3810000"/>
            <a:chExt cx="3025845" cy="969665"/>
          </a:xfrm>
        </p:grpSpPr>
        <p:sp>
          <p:nvSpPr>
            <p:cNvPr id="30" name="TextBox 29"/>
            <p:cNvSpPr txBox="1"/>
            <p:nvPr/>
          </p:nvSpPr>
          <p:spPr>
            <a:xfrm>
              <a:off x="590062" y="3810000"/>
              <a:ext cx="3013145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In the morning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762" y="4318000"/>
              <a:ext cx="3013145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In the Evening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7962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9" y="954157"/>
            <a:ext cx="9879496" cy="5269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DA1744-A299-4A09-8319-DF165B3E18E0}"/>
              </a:ext>
            </a:extLst>
          </p:cNvPr>
          <p:cNvSpPr/>
          <p:nvPr/>
        </p:nvSpPr>
        <p:spPr>
          <a:xfrm>
            <a:off x="1272209" y="954157"/>
            <a:ext cx="71628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b="1" kern="0" dirty="0">
                <a:ln/>
                <a:solidFill>
                  <a:srgbClr val="C00000"/>
                </a:solidFill>
                <a:latin typeface="Elephant" pitchFamily="18" charset="0"/>
                <a:cs typeface="NikoshBAN" panose="02000000000000000000" pitchFamily="2" charset="0"/>
              </a:rPr>
              <a:t>G</a:t>
            </a:r>
            <a:r>
              <a:rPr lang="en-US" sz="11500" b="1" kern="0" dirty="0">
                <a:ln/>
                <a:solidFill>
                  <a:srgbClr val="00FFFF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990099"/>
                </a:solidFill>
                <a:latin typeface="Elephant" pitchFamily="18" charset="0"/>
                <a:cs typeface="NikoshBAN" panose="02000000000000000000" pitchFamily="2" charset="0"/>
              </a:rPr>
              <a:t>o</a:t>
            </a:r>
            <a:r>
              <a:rPr lang="en-US" sz="11500" b="1" kern="0" dirty="0">
                <a:ln/>
                <a:solidFill>
                  <a:srgbClr val="11045C"/>
                </a:solidFill>
                <a:latin typeface="Elephant" pitchFamily="18" charset="0"/>
                <a:cs typeface="NikoshBAN" panose="02000000000000000000" pitchFamily="2" charset="0"/>
              </a:rPr>
              <a:t>d</a:t>
            </a:r>
            <a:r>
              <a:rPr lang="en-US" sz="11500" b="1" kern="0" dirty="0">
                <a:ln/>
                <a:solidFill>
                  <a:srgbClr val="002060"/>
                </a:solidFill>
                <a:latin typeface="Elephant" pitchFamily="18" charset="0"/>
                <a:cs typeface="NikoshBAN" panose="02000000000000000000" pitchFamily="2" charset="0"/>
              </a:rPr>
              <a:t> </a:t>
            </a:r>
            <a:r>
              <a:rPr lang="en-US" sz="11500" b="1" kern="0" dirty="0">
                <a:ln/>
                <a:solidFill>
                  <a:srgbClr val="CC0066"/>
                </a:solidFill>
                <a:latin typeface="Elephant" pitchFamily="18" charset="0"/>
                <a:cs typeface="NikoshBAN" panose="02000000000000000000" pitchFamily="2" charset="0"/>
              </a:rPr>
              <a:t>b</a:t>
            </a:r>
            <a:r>
              <a:rPr lang="en-US" sz="11500" b="1" kern="0" dirty="0">
                <a:ln/>
                <a:solidFill>
                  <a:srgbClr val="00B050"/>
                </a:solidFill>
                <a:latin typeface="Elephant" pitchFamily="18" charset="0"/>
                <a:cs typeface="NikoshBAN" panose="02000000000000000000" pitchFamily="2" charset="0"/>
              </a:rPr>
              <a:t>y</a:t>
            </a:r>
            <a:r>
              <a:rPr lang="en-US" sz="11500" b="1" kern="0" dirty="0">
                <a:ln/>
                <a:solidFill>
                  <a:schemeClr val="accent5">
                    <a:lumMod val="75000"/>
                  </a:schemeClr>
                </a:solidFill>
                <a:latin typeface="Elephant" pitchFamily="18" charset="0"/>
                <a:cs typeface="NikoshBAN" panose="02000000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024293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624635"/>
            <a:ext cx="9104243" cy="59267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2791" y="1412327"/>
            <a:ext cx="464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Sub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j</a:t>
            </a:r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ect:English</a:t>
            </a:r>
          </a:p>
          <a:p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Class: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Four</a:t>
            </a:r>
            <a:endParaRPr lang="bn-BD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Unit: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bn-BD" sz="4000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Lesson:1-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bn-BD" sz="4000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Topic: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week</a:t>
            </a:r>
            <a:endParaRPr lang="bn-BD" sz="4000" dirty="0">
              <a:solidFill>
                <a:srgbClr val="0070C0"/>
              </a:solidFill>
              <a:latin typeface="Times New Roman" pitchFamily="18" charset="0"/>
            </a:endParaRPr>
          </a:p>
          <a:p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Time:4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40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Times New Roman" pitchFamily="18" charset="0"/>
              </a:rPr>
              <a:t>minutes</a:t>
            </a:r>
            <a:endParaRPr lang="bn-BD" sz="4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4148" y="-1"/>
            <a:ext cx="419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blipFill>
                  <a:blip r:embed="rId4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Lesson’s Identity:</a:t>
            </a:r>
          </a:p>
        </p:txBody>
      </p:sp>
    </p:spTree>
    <p:extLst>
      <p:ext uri="{BB962C8B-B14F-4D97-AF65-F5344CB8AC3E}">
        <p14:creationId xmlns:p14="http://schemas.microsoft.com/office/powerpoint/2010/main" val="2459040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792" y="1302027"/>
            <a:ext cx="10137912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1.1.1:- recognize sound differences in the context of words.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1.2.1:- recognize which syllable in a word is stressed.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1.3.1:- recognize which words in a sentence are stressed.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3.2.1:- understand questions about family and friends of students.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3.4.1:- understand statements made by the teacher and student.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1.1.1:- repeat after the teacher and say words, phrases and sentences with proper sounds, stress and intonation.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5.1.1:-  tell the time (hours only and mention a. m /p.m.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6.2.1:-  talk about people, objects, events, etc.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Reading: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1.4.1 :- read words, phrases and sentences in the text.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1.5.1 :- read words, phrases and sentences in the text with proper pronunciation, stress and intonation.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1.7.1:- read short paragraphs, dialogues and simple letters.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5.1.1:- read silently with understanding paragraphs, stories and other text materials.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2742" y="616227"/>
            <a:ext cx="90758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022550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731" t="19095" r="60908" b="51414"/>
          <a:stretch/>
        </p:blipFill>
        <p:spPr>
          <a:xfrm>
            <a:off x="0" y="1493525"/>
            <a:ext cx="5389418" cy="4185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77" t="68879" r="60226" b="1630"/>
          <a:stretch/>
        </p:blipFill>
        <p:spPr>
          <a:xfrm>
            <a:off x="5908965" y="1587417"/>
            <a:ext cx="4932218" cy="4091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3273" y="6011430"/>
            <a:ext cx="220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4475" y="6011430"/>
            <a:ext cx="198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Playing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2362" y="343945"/>
            <a:ext cx="7391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Dear Students, Look at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pictures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say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8502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457200"/>
            <a:ext cx="595022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ay what are these pictures about?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4" y="1451113"/>
            <a:ext cx="3265715" cy="22826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1630018"/>
            <a:ext cx="3268316" cy="2103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062CD-9829-4AEE-AE93-3E25FAB11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687" y="4142937"/>
            <a:ext cx="2406927" cy="2226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293D8-CCED-4A60-B2EB-0439F1C77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1" y="4167809"/>
            <a:ext cx="2476499" cy="2226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350E7E-20A0-45F6-A3E0-5B27446AE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41" y="4118065"/>
            <a:ext cx="2606420" cy="22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2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1"/>
          <a:stretch/>
        </p:blipFill>
        <p:spPr>
          <a:xfrm>
            <a:off x="2140225" y="1063034"/>
            <a:ext cx="8037444" cy="5403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04640" y="2031760"/>
            <a:ext cx="47827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 smtClean="0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6600" b="1" i="1" dirty="0" smtClean="0">
                <a:latin typeface="Times New Roman" pitchFamily="18" charset="0"/>
                <a:cs typeface="Times New Roman" pitchFamily="18" charset="0"/>
              </a:rPr>
              <a:t> week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9329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467380"/>
            <a:ext cx="20851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066800"/>
            <a:ext cx="28956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weekdays ,Sagar gets up at 6 in the morning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1" y="2362201"/>
            <a:ext cx="335972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gets dressed for school after breakfast.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438401"/>
            <a:ext cx="2495550" cy="838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63ADC9-4967-4D24-A551-0FA0C2638441}"/>
              </a:ext>
            </a:extLst>
          </p:cNvPr>
          <p:cNvSpPr txBox="1"/>
          <p:nvPr/>
        </p:nvSpPr>
        <p:spPr>
          <a:xfrm>
            <a:off x="2133600" y="3505201"/>
            <a:ext cx="331123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evening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does his homework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C202D5-8DA0-4709-9579-7F3E428BA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81400"/>
            <a:ext cx="2438400" cy="838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7D607F-E767-405B-9533-87DB1E6071E3}"/>
              </a:ext>
            </a:extLst>
          </p:cNvPr>
          <p:cNvSpPr txBox="1"/>
          <p:nvPr/>
        </p:nvSpPr>
        <p:spPr>
          <a:xfrm>
            <a:off x="2133600" y="4876801"/>
            <a:ext cx="3124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subject is Bangla.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6FCD14-44FC-48EA-9B6F-AC282A2DD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724400"/>
            <a:ext cx="25908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AF7C80-4A5D-445C-B839-BD3FEAC2A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1066800"/>
            <a:ext cx="24384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71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1CE41B-F227-43FE-A5E4-22D698A58398}"/>
              </a:ext>
            </a:extLst>
          </p:cNvPr>
          <p:cNvSpPr txBox="1"/>
          <p:nvPr/>
        </p:nvSpPr>
        <p:spPr>
          <a:xfrm>
            <a:off x="2286000" y="838201"/>
            <a:ext cx="2667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weekend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visit his aunt and uncle home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92AA6-C521-4919-BAD8-D81C6C8A8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5800"/>
            <a:ext cx="2667000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A98B6C-F2E5-4EF7-99BC-65BE251A9C9F}"/>
              </a:ext>
            </a:extLst>
          </p:cNvPr>
          <p:cNvSpPr txBox="1"/>
          <p:nvPr/>
        </p:nvSpPr>
        <p:spPr>
          <a:xfrm>
            <a:off x="6781801" y="2286001"/>
            <a:ext cx="335972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keya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play in the park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C94DF-5A7A-4019-8B3D-878C9DF04D80}"/>
              </a:ext>
            </a:extLst>
          </p:cNvPr>
          <p:cNvSpPr txBox="1"/>
          <p:nvPr/>
        </p:nvSpPr>
        <p:spPr>
          <a:xfrm>
            <a:off x="2209800" y="3733801"/>
            <a:ext cx="3124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watches TV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CB421-6BF0-4769-8954-82F25D03DB82}"/>
              </a:ext>
            </a:extLst>
          </p:cNvPr>
          <p:cNvSpPr txBox="1"/>
          <p:nvPr/>
        </p:nvSpPr>
        <p:spPr>
          <a:xfrm>
            <a:off x="6629401" y="4876801"/>
            <a:ext cx="335972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go bad at 11 o’clock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AD698-2031-43C4-8035-ED3F7530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3429001"/>
            <a:ext cx="2590800" cy="990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FC704-8139-4EE5-B6F0-1D666CE0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724400"/>
            <a:ext cx="2426418" cy="993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8CC10-F0A3-4BAB-AA25-1888E15ACF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0"/>
            <a:ext cx="2590800" cy="10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798</Words>
  <Application>Microsoft Office PowerPoint</Application>
  <PresentationFormat>Widescreen</PresentationFormat>
  <Paragraphs>174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Elephant</vt:lpstr>
      <vt:lpstr>NikoshBAN</vt:lpstr>
      <vt:lpstr>Times New Roman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make some groups and match the words with their meanings.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PCS</dc:creator>
  <cp:lastModifiedBy>PRANESH</cp:lastModifiedBy>
  <cp:revision>49</cp:revision>
  <dcterms:created xsi:type="dcterms:W3CDTF">2021-06-16T13:59:18Z</dcterms:created>
  <dcterms:modified xsi:type="dcterms:W3CDTF">2010-09-30T22:27:02Z</dcterms:modified>
</cp:coreProperties>
</file>