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0" r:id="rId2"/>
    <p:sldId id="276" r:id="rId3"/>
    <p:sldId id="277" r:id="rId4"/>
    <p:sldId id="272" r:id="rId5"/>
    <p:sldId id="274" r:id="rId6"/>
    <p:sldId id="275" r:id="rId7"/>
    <p:sldId id="278" r:id="rId8"/>
    <p:sldId id="259" r:id="rId9"/>
    <p:sldId id="270" r:id="rId10"/>
    <p:sldId id="267" r:id="rId11"/>
    <p:sldId id="266" r:id="rId12"/>
    <p:sldId id="271" r:id="rId13"/>
    <p:sldId id="265" r:id="rId14"/>
    <p:sldId id="264" r:id="rId15"/>
    <p:sldId id="258" r:id="rId16"/>
    <p:sldId id="268" r:id="rId17"/>
    <p:sldId id="279" r:id="rId18"/>
    <p:sldId id="28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4" d="100"/>
          <a:sy n="74" d="100"/>
        </p:scale>
        <p:origin x="47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5ADB391-5CC7-4D4D-86EA-7C4F0690F458}" type="datetimeFigureOut">
              <a:rPr lang="en-US" smtClean="0"/>
              <a:t>8/19/2021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7F41B9-A83F-4046-98E0-9C31CE28F061}" type="slidenum">
              <a:rPr lang="en-US" smtClean="0"/>
              <a:t>‹#›</a:t>
            </a:fld>
            <a:endParaRPr lang="en-US"/>
          </a:p>
        </p:txBody>
      </p:sp>
    </p:spTree>
    <p:extLst>
      <p:ext uri="{BB962C8B-B14F-4D97-AF65-F5344CB8AC3E}">
        <p14:creationId xmlns:p14="http://schemas.microsoft.com/office/powerpoint/2010/main" val="4160996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ADB391-5CC7-4D4D-86EA-7C4F0690F458}" type="datetimeFigureOut">
              <a:rPr lang="en-US" smtClean="0"/>
              <a:t>8/19/2021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7F41B9-A83F-4046-98E0-9C31CE28F061}" type="slidenum">
              <a:rPr lang="en-US" smtClean="0"/>
              <a:t>‹#›</a:t>
            </a:fld>
            <a:endParaRPr lang="en-US"/>
          </a:p>
        </p:txBody>
      </p:sp>
    </p:spTree>
    <p:extLst>
      <p:ext uri="{BB962C8B-B14F-4D97-AF65-F5344CB8AC3E}">
        <p14:creationId xmlns:p14="http://schemas.microsoft.com/office/powerpoint/2010/main" val="974982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ADB391-5CC7-4D4D-86EA-7C4F0690F458}" type="datetimeFigureOut">
              <a:rPr lang="en-US" smtClean="0"/>
              <a:t>8/19/2021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7F41B9-A83F-4046-98E0-9C31CE28F061}" type="slidenum">
              <a:rPr lang="en-US" smtClean="0"/>
              <a:t>‹#›</a:t>
            </a:fld>
            <a:endParaRPr lang="en-US"/>
          </a:p>
        </p:txBody>
      </p:sp>
    </p:spTree>
    <p:extLst>
      <p:ext uri="{BB962C8B-B14F-4D97-AF65-F5344CB8AC3E}">
        <p14:creationId xmlns:p14="http://schemas.microsoft.com/office/powerpoint/2010/main" val="888856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ADB391-5CC7-4D4D-86EA-7C4F0690F458}" type="datetimeFigureOut">
              <a:rPr lang="en-US" smtClean="0"/>
              <a:t>8/19/2021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7F41B9-A83F-4046-98E0-9C31CE28F061}" type="slidenum">
              <a:rPr lang="en-US" smtClean="0"/>
              <a:t>‹#›</a:t>
            </a:fld>
            <a:endParaRPr lang="en-US"/>
          </a:p>
        </p:txBody>
      </p:sp>
    </p:spTree>
    <p:extLst>
      <p:ext uri="{BB962C8B-B14F-4D97-AF65-F5344CB8AC3E}">
        <p14:creationId xmlns:p14="http://schemas.microsoft.com/office/powerpoint/2010/main" val="102409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ADB391-5CC7-4D4D-86EA-7C4F0690F458}" type="datetimeFigureOut">
              <a:rPr lang="en-US" smtClean="0"/>
              <a:t>8/19/2021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7F41B9-A83F-4046-98E0-9C31CE28F061}" type="slidenum">
              <a:rPr lang="en-US" smtClean="0"/>
              <a:t>‹#›</a:t>
            </a:fld>
            <a:endParaRPr lang="en-US"/>
          </a:p>
        </p:txBody>
      </p:sp>
    </p:spTree>
    <p:extLst>
      <p:ext uri="{BB962C8B-B14F-4D97-AF65-F5344CB8AC3E}">
        <p14:creationId xmlns:p14="http://schemas.microsoft.com/office/powerpoint/2010/main" val="1731401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5ADB391-5CC7-4D4D-86EA-7C4F0690F458}" type="datetimeFigureOut">
              <a:rPr lang="en-US" smtClean="0"/>
              <a:t>8/19/2021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7F41B9-A83F-4046-98E0-9C31CE28F061}" type="slidenum">
              <a:rPr lang="en-US" smtClean="0"/>
              <a:t>‹#›</a:t>
            </a:fld>
            <a:endParaRPr lang="en-US"/>
          </a:p>
        </p:txBody>
      </p:sp>
    </p:spTree>
    <p:extLst>
      <p:ext uri="{BB962C8B-B14F-4D97-AF65-F5344CB8AC3E}">
        <p14:creationId xmlns:p14="http://schemas.microsoft.com/office/powerpoint/2010/main" val="2963929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5ADB391-5CC7-4D4D-86EA-7C4F0690F458}" type="datetimeFigureOut">
              <a:rPr lang="en-US" smtClean="0"/>
              <a:t>8/19/2021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7F41B9-A83F-4046-98E0-9C31CE28F061}" type="slidenum">
              <a:rPr lang="en-US" smtClean="0"/>
              <a:t>‹#›</a:t>
            </a:fld>
            <a:endParaRPr lang="en-US"/>
          </a:p>
        </p:txBody>
      </p:sp>
    </p:spTree>
    <p:extLst>
      <p:ext uri="{BB962C8B-B14F-4D97-AF65-F5344CB8AC3E}">
        <p14:creationId xmlns:p14="http://schemas.microsoft.com/office/powerpoint/2010/main" val="4211537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5ADB391-5CC7-4D4D-86EA-7C4F0690F458}" type="datetimeFigureOut">
              <a:rPr lang="en-US" smtClean="0"/>
              <a:t>8/19/2021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7F41B9-A83F-4046-98E0-9C31CE28F061}" type="slidenum">
              <a:rPr lang="en-US" smtClean="0"/>
              <a:t>‹#›</a:t>
            </a:fld>
            <a:endParaRPr lang="en-US"/>
          </a:p>
        </p:txBody>
      </p:sp>
    </p:spTree>
    <p:extLst>
      <p:ext uri="{BB962C8B-B14F-4D97-AF65-F5344CB8AC3E}">
        <p14:creationId xmlns:p14="http://schemas.microsoft.com/office/powerpoint/2010/main" val="2786845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ADB391-5CC7-4D4D-86EA-7C4F0690F458}" type="datetimeFigureOut">
              <a:rPr lang="en-US" smtClean="0"/>
              <a:t>8/19/2021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7F41B9-A83F-4046-98E0-9C31CE28F061}" type="slidenum">
              <a:rPr lang="en-US" smtClean="0"/>
              <a:t>‹#›</a:t>
            </a:fld>
            <a:endParaRPr lang="en-US"/>
          </a:p>
        </p:txBody>
      </p:sp>
    </p:spTree>
    <p:extLst>
      <p:ext uri="{BB962C8B-B14F-4D97-AF65-F5344CB8AC3E}">
        <p14:creationId xmlns:p14="http://schemas.microsoft.com/office/powerpoint/2010/main" val="302652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ADB391-5CC7-4D4D-86EA-7C4F0690F458}" type="datetimeFigureOut">
              <a:rPr lang="en-US" smtClean="0"/>
              <a:t>8/19/2021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7F41B9-A83F-4046-98E0-9C31CE28F061}" type="slidenum">
              <a:rPr lang="en-US" smtClean="0"/>
              <a:t>‹#›</a:t>
            </a:fld>
            <a:endParaRPr lang="en-US"/>
          </a:p>
        </p:txBody>
      </p:sp>
    </p:spTree>
    <p:extLst>
      <p:ext uri="{BB962C8B-B14F-4D97-AF65-F5344CB8AC3E}">
        <p14:creationId xmlns:p14="http://schemas.microsoft.com/office/powerpoint/2010/main" val="246811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ADB391-5CC7-4D4D-86EA-7C4F0690F458}" type="datetimeFigureOut">
              <a:rPr lang="en-US" smtClean="0"/>
              <a:t>8/19/2021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7F41B9-A83F-4046-98E0-9C31CE28F061}" type="slidenum">
              <a:rPr lang="en-US" smtClean="0"/>
              <a:t>‹#›</a:t>
            </a:fld>
            <a:endParaRPr lang="en-US"/>
          </a:p>
        </p:txBody>
      </p:sp>
    </p:spTree>
    <p:extLst>
      <p:ext uri="{BB962C8B-B14F-4D97-AF65-F5344CB8AC3E}">
        <p14:creationId xmlns:p14="http://schemas.microsoft.com/office/powerpoint/2010/main" val="2169356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ADB391-5CC7-4D4D-86EA-7C4F0690F458}" type="datetimeFigureOut">
              <a:rPr lang="en-US" smtClean="0"/>
              <a:t>8/19/2021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7F41B9-A83F-4046-98E0-9C31CE28F061}" type="slidenum">
              <a:rPr lang="en-US" smtClean="0"/>
              <a:t>‹#›</a:t>
            </a:fld>
            <a:endParaRPr lang="en-US"/>
          </a:p>
        </p:txBody>
      </p:sp>
    </p:spTree>
    <p:extLst>
      <p:ext uri="{BB962C8B-B14F-4D97-AF65-F5344CB8AC3E}">
        <p14:creationId xmlns:p14="http://schemas.microsoft.com/office/powerpoint/2010/main" val="20891004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tmp"/><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xmlns:lc="http://schemas.openxmlformats.org/drawingml/2006/lockedCanvas" id="{DFA43117-4C42-A24A-B8DC-A49761FFAD5F}"/>
              </a:ext>
            </a:extLst>
          </p:cNvPr>
          <p:cNvSpPr/>
          <p:nvPr/>
        </p:nvSpPr>
        <p:spPr>
          <a:xfrm>
            <a:off x="0" y="0"/>
            <a:ext cx="12192000" cy="6858000"/>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TextBox 2"/>
          <p:cNvSpPr txBox="1"/>
          <p:nvPr/>
        </p:nvSpPr>
        <p:spPr>
          <a:xfrm>
            <a:off x="2543886" y="328283"/>
            <a:ext cx="7533564" cy="1015663"/>
          </a:xfrm>
          <a:prstGeom prst="rect">
            <a:avLst/>
          </a:prstGeom>
          <a:noFill/>
        </p:spPr>
        <p:txBody>
          <a:bodyPr wrap="square" rtlCol="0">
            <a:spAutoFit/>
          </a:bodyPr>
          <a:lstStyle/>
          <a:p>
            <a:r>
              <a:rPr lang="bn-IN" sz="6000" b="1" dirty="0" smtClean="0">
                <a:solidFill>
                  <a:srgbClr val="002060"/>
                </a:solidFill>
                <a:latin typeface="NikoshBAN" panose="02000000000000000000" pitchFamily="2" charset="0"/>
                <a:cs typeface="NikoshBAN" panose="02000000000000000000" pitchFamily="2" charset="0"/>
              </a:rPr>
              <a:t>আজকের ক্লাশে সবাইকে স্বাগত</a:t>
            </a:r>
            <a:endParaRPr lang="en-US" sz="6000" b="1" dirty="0">
              <a:solidFill>
                <a:srgbClr val="002060"/>
              </a:solidFill>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5480" t="23428" r="7810" b="24648"/>
          <a:stretch/>
        </p:blipFill>
        <p:spPr>
          <a:xfrm>
            <a:off x="2403746" y="1844899"/>
            <a:ext cx="7673704" cy="3358166"/>
          </a:xfrm>
          <a:prstGeom prst="rect">
            <a:avLst/>
          </a:prstGeom>
        </p:spPr>
      </p:pic>
    </p:spTree>
    <p:extLst>
      <p:ext uri="{BB962C8B-B14F-4D97-AF65-F5344CB8AC3E}">
        <p14:creationId xmlns:p14="http://schemas.microsoft.com/office/powerpoint/2010/main" val="1286101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xmlns:lc="http://schemas.openxmlformats.org/drawingml/2006/lockedCanvas" id="{DFA43117-4C42-A24A-B8DC-A49761FFAD5F}"/>
              </a:ext>
            </a:extLst>
          </p:cNvPr>
          <p:cNvSpPr/>
          <p:nvPr/>
        </p:nvSpPr>
        <p:spPr>
          <a:xfrm>
            <a:off x="0" y="0"/>
            <a:ext cx="12192000" cy="6858000"/>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TextBox 4"/>
          <p:cNvSpPr txBox="1"/>
          <p:nvPr/>
        </p:nvSpPr>
        <p:spPr>
          <a:xfrm>
            <a:off x="840345" y="4573838"/>
            <a:ext cx="10763520" cy="1569660"/>
          </a:xfrm>
          <a:prstGeom prst="rect">
            <a:avLst/>
          </a:prstGeom>
          <a:noFill/>
        </p:spPr>
        <p:txBody>
          <a:bodyPr wrap="square" rtlCol="0">
            <a:spAutoFit/>
          </a:bodyPr>
          <a:lstStyle/>
          <a:p>
            <a:r>
              <a:rPr lang="bn-IN" sz="3200" dirty="0" smtClean="0">
                <a:latin typeface="NikoshBAN" panose="02000000000000000000" pitchFamily="2" charset="0"/>
                <a:cs typeface="NikoshBAN" panose="02000000000000000000" pitchFamily="2" charset="0"/>
              </a:rPr>
              <a:t>গায়ের গয়নাগুলো কাঁকনমালার কাছে রেখে নদীতে ডুব দিতে যান রানি। চোখের পলকে কাঁকনমালা রানির সব গয়না আর শাড়ি পরে নেয়। রানি ডুব দিয়ে উঠে দেখেন দাসী হয়ে গেছে রানি, আর রানি কাঞ্চনমালা হয়ে গেছেন দাসী।</a:t>
            </a:r>
            <a:endParaRPr lang="en-US" sz="3200" dirty="0">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7925" t="20695" r="19591" b="24420"/>
          <a:stretch/>
        </p:blipFill>
        <p:spPr>
          <a:xfrm>
            <a:off x="2953553" y="669701"/>
            <a:ext cx="6284890" cy="3103809"/>
          </a:xfrm>
          <a:prstGeom prst="rect">
            <a:avLst/>
          </a:prstGeom>
        </p:spPr>
      </p:pic>
    </p:spTree>
    <p:extLst>
      <p:ext uri="{BB962C8B-B14F-4D97-AF65-F5344CB8AC3E}">
        <p14:creationId xmlns:p14="http://schemas.microsoft.com/office/powerpoint/2010/main" val="25161850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xmlns:lc="http://schemas.openxmlformats.org/drawingml/2006/lockedCanvas" id="{DFA43117-4C42-A24A-B8DC-A49761FFAD5F}"/>
              </a:ext>
            </a:extLst>
          </p:cNvPr>
          <p:cNvSpPr/>
          <p:nvPr/>
        </p:nvSpPr>
        <p:spPr>
          <a:xfrm>
            <a:off x="0" y="0"/>
            <a:ext cx="12192000" cy="6858000"/>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17670" t="22973" r="41101" b="21687"/>
          <a:stretch/>
        </p:blipFill>
        <p:spPr>
          <a:xfrm>
            <a:off x="2846230" y="940159"/>
            <a:ext cx="5537915" cy="3343385"/>
          </a:xfrm>
          <a:prstGeom prst="rect">
            <a:avLst/>
          </a:prstGeom>
        </p:spPr>
      </p:pic>
      <p:sp>
        <p:nvSpPr>
          <p:cNvPr id="8" name="TextBox 7"/>
          <p:cNvSpPr txBox="1"/>
          <p:nvPr/>
        </p:nvSpPr>
        <p:spPr>
          <a:xfrm>
            <a:off x="994892" y="4895810"/>
            <a:ext cx="10608973" cy="1200329"/>
          </a:xfrm>
          <a:prstGeom prst="rect">
            <a:avLst/>
          </a:prstGeom>
          <a:noFill/>
        </p:spPr>
        <p:txBody>
          <a:bodyPr wrap="square" rtlCol="0">
            <a:spAutoFit/>
          </a:bodyPr>
          <a:lstStyle/>
          <a:p>
            <a:r>
              <a:rPr lang="bn-IN" sz="3600" dirty="0" smtClean="0">
                <a:latin typeface="NikoshBAN" panose="02000000000000000000" pitchFamily="2" charset="0"/>
                <a:cs typeface="NikoshBAN" panose="02000000000000000000" pitchFamily="2" charset="0"/>
              </a:rPr>
              <a:t>নকল রানি কাঁকনমালার ভয়ে কাঁপতে থাকে কাঞ্চমালা। কাঁপতে থাকে রাজপুরীর সকলে। সকলে ভাবতে থাকে, তাদের রানি ত আগে এমন ছিল না।</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5179827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xmlns:lc="http://schemas.openxmlformats.org/drawingml/2006/lockedCanvas" id="{DFA43117-4C42-A24A-B8DC-A49761FFAD5F}"/>
              </a:ext>
            </a:extLst>
          </p:cNvPr>
          <p:cNvSpPr/>
          <p:nvPr/>
        </p:nvSpPr>
        <p:spPr>
          <a:xfrm>
            <a:off x="0" y="0"/>
            <a:ext cx="12192000" cy="6858000"/>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1029" y="572780"/>
            <a:ext cx="7125694" cy="4001058"/>
          </a:xfrm>
          <a:prstGeom prst="rect">
            <a:avLst/>
          </a:prstGeom>
        </p:spPr>
      </p:pic>
      <p:sp>
        <p:nvSpPr>
          <p:cNvPr id="4" name="TextBox 3"/>
          <p:cNvSpPr txBox="1"/>
          <p:nvPr/>
        </p:nvSpPr>
        <p:spPr>
          <a:xfrm>
            <a:off x="930498" y="5146618"/>
            <a:ext cx="10763520" cy="1077218"/>
          </a:xfrm>
          <a:prstGeom prst="rect">
            <a:avLst/>
          </a:prstGeom>
          <a:noFill/>
        </p:spPr>
        <p:txBody>
          <a:bodyPr wrap="square" rtlCol="0">
            <a:spAutoFit/>
          </a:bodyPr>
          <a:lstStyle/>
          <a:p>
            <a:r>
              <a:rPr lang="bn-IN" sz="3200" dirty="0" smtClean="0">
                <a:latin typeface="NikoshBAN" panose="02000000000000000000" pitchFamily="2" charset="0"/>
                <a:cs typeface="NikoshBAN" panose="02000000000000000000" pitchFamily="2" charset="0"/>
              </a:rPr>
              <a:t>সুচবিঁধা রাজা জানতেই পারেন না, তার রাজ্যে আরেক কি ঘোর ঝামেলা এসে গেছে। দুখিনী কাঞ্চনমালা রাজবাড়ির সকল কাজকর্ম করেন। চোখের জল ফেলেন।</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0800347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xmlns:lc="http://schemas.openxmlformats.org/drawingml/2006/lockedCanvas" id="{DFA43117-4C42-A24A-B8DC-A49761FFAD5F}"/>
              </a:ext>
            </a:extLst>
          </p:cNvPr>
          <p:cNvSpPr/>
          <p:nvPr/>
        </p:nvSpPr>
        <p:spPr>
          <a:xfrm>
            <a:off x="0" y="0"/>
            <a:ext cx="12192000" cy="6858000"/>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7541" t="19329" r="19335" b="21458"/>
          <a:stretch/>
        </p:blipFill>
        <p:spPr>
          <a:xfrm>
            <a:off x="2614411" y="991672"/>
            <a:ext cx="6349284" cy="3348507"/>
          </a:xfrm>
          <a:prstGeom prst="rect">
            <a:avLst/>
          </a:prstGeom>
        </p:spPr>
      </p:pic>
      <p:sp>
        <p:nvSpPr>
          <p:cNvPr id="7" name="TextBox 6"/>
          <p:cNvSpPr txBox="1"/>
          <p:nvPr/>
        </p:nvSpPr>
        <p:spPr>
          <a:xfrm>
            <a:off x="840345" y="4573838"/>
            <a:ext cx="10763520" cy="1754326"/>
          </a:xfrm>
          <a:prstGeom prst="rect">
            <a:avLst/>
          </a:prstGeom>
          <a:noFill/>
        </p:spPr>
        <p:txBody>
          <a:bodyPr wrap="square" rtlCol="0">
            <a:spAutoFit/>
          </a:bodyPr>
          <a:lstStyle/>
          <a:p>
            <a:r>
              <a:rPr lang="bn-IN" sz="3600" dirty="0" smtClean="0">
                <a:latin typeface="NikoshBAN" panose="02000000000000000000" pitchFamily="2" charset="0"/>
                <a:cs typeface="NikoshBAN" panose="02000000000000000000" pitchFamily="2" charset="0"/>
              </a:rPr>
              <a:t>হাতে কাঞ্চনমালার একটুও ফুরসত থাকে না। কীভাবে সুচরাজার যত্ন করবে! কীভাবে তার পাশে দু-দন্ড বসবে! নকল রানি রাজার দিকে ফিরেও তাকায় না। রাজার কষ্টের সীমা থাকে না।</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6847505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xmlns:lc="http://schemas.openxmlformats.org/drawingml/2006/lockedCanvas" id="{DFA43117-4C42-A24A-B8DC-A49761FFAD5F}"/>
              </a:ext>
            </a:extLst>
          </p:cNvPr>
          <p:cNvSpPr/>
          <p:nvPr/>
        </p:nvSpPr>
        <p:spPr>
          <a:xfrm>
            <a:off x="0" y="0"/>
            <a:ext cx="12192000" cy="6858000"/>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7670" t="17507" r="18822" b="22142"/>
          <a:stretch/>
        </p:blipFill>
        <p:spPr>
          <a:xfrm>
            <a:off x="2902039" y="1146219"/>
            <a:ext cx="6387921" cy="3412901"/>
          </a:xfrm>
          <a:prstGeom prst="rect">
            <a:avLst/>
          </a:prstGeom>
        </p:spPr>
      </p:pic>
      <p:sp>
        <p:nvSpPr>
          <p:cNvPr id="5" name="TextBox 4"/>
          <p:cNvSpPr txBox="1"/>
          <p:nvPr/>
        </p:nvSpPr>
        <p:spPr>
          <a:xfrm>
            <a:off x="878982" y="5108395"/>
            <a:ext cx="10763520" cy="1200329"/>
          </a:xfrm>
          <a:prstGeom prst="rect">
            <a:avLst/>
          </a:prstGeom>
          <a:noFill/>
        </p:spPr>
        <p:txBody>
          <a:bodyPr wrap="square" rtlCol="0">
            <a:spAutoFit/>
          </a:bodyPr>
          <a:lstStyle/>
          <a:p>
            <a:r>
              <a:rPr lang="bn-IN" sz="3600" dirty="0" smtClean="0">
                <a:latin typeface="NikoshBAN" panose="02000000000000000000" pitchFamily="2" charset="0"/>
                <a:cs typeface="NikoshBAN" panose="02000000000000000000" pitchFamily="2" charset="0"/>
              </a:rPr>
              <a:t>সুচবিঁধা শরীর ব্যথায় টনটন করে, চিনচিন করে জ্বলতে থাকে। গায়ে মাছি এসে বসে ঝাঁকে ঝাঁকে। কে তাকে বাতাস করে, কে তাকে দেখে!</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584435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xmlns:lc="http://schemas.openxmlformats.org/drawingml/2006/lockedCanvas" id="{DFA43117-4C42-A24A-B8DC-A49761FFAD5F}"/>
              </a:ext>
            </a:extLst>
          </p:cNvPr>
          <p:cNvSpPr/>
          <p:nvPr/>
        </p:nvSpPr>
        <p:spPr>
          <a:xfrm>
            <a:off x="0" y="0"/>
            <a:ext cx="12192000" cy="6858000"/>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Rectangle 2">
            <a:extLst>
              <a:ext uri="{FF2B5EF4-FFF2-40B4-BE49-F238E27FC236}">
                <a16:creationId xmlns="" xmlns:a16="http://schemas.microsoft.com/office/drawing/2014/main" xmlns:lc="http://schemas.openxmlformats.org/drawingml/2006/lockedCanvas" id="{DFA43117-4C42-A24A-B8DC-A49761FFAD5F}"/>
              </a:ext>
            </a:extLst>
          </p:cNvPr>
          <p:cNvSpPr/>
          <p:nvPr/>
        </p:nvSpPr>
        <p:spPr>
          <a:xfrm>
            <a:off x="0" y="0"/>
            <a:ext cx="12192000" cy="6858000"/>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Rectangle 4"/>
          <p:cNvSpPr/>
          <p:nvPr/>
        </p:nvSpPr>
        <p:spPr>
          <a:xfrm>
            <a:off x="1662553" y="340348"/>
            <a:ext cx="7167169" cy="6462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bn-IN" sz="3600" b="1" dirty="0" smtClean="0">
                <a:solidFill>
                  <a:schemeClr val="tx1"/>
                </a:solidFill>
                <a:latin typeface="NikoshBAN" panose="02000000000000000000" pitchFamily="2" charset="0"/>
                <a:cs typeface="NikoshBAN" panose="02000000000000000000" pitchFamily="2" charset="0"/>
              </a:rPr>
              <a:t>শব্দগুলো পাঠ থেকে খুঁজে বের করি। অর্থ বলি।</a:t>
            </a:r>
            <a:endParaRPr lang="en-US" sz="3600" b="1" dirty="0">
              <a:solidFill>
                <a:schemeClr val="tx1"/>
              </a:solidFill>
              <a:latin typeface="NikoshBAN" panose="02000000000000000000" pitchFamily="2" charset="0"/>
              <a:cs typeface="NikoshBAN" panose="02000000000000000000" pitchFamily="2" charset="0"/>
            </a:endParaRPr>
          </a:p>
        </p:txBody>
      </p:sp>
      <p:sp>
        <p:nvSpPr>
          <p:cNvPr id="6" name="TextBox 5"/>
          <p:cNvSpPr txBox="1"/>
          <p:nvPr/>
        </p:nvSpPr>
        <p:spPr>
          <a:xfrm>
            <a:off x="777735" y="1547512"/>
            <a:ext cx="2498816" cy="646331"/>
          </a:xfrm>
          <a:prstGeom prst="rect">
            <a:avLst/>
          </a:prstGeom>
          <a:noFill/>
        </p:spPr>
        <p:txBody>
          <a:bodyPr wrap="square" rtlCol="0">
            <a:spAutoFit/>
          </a:bodyPr>
          <a:lstStyle/>
          <a:p>
            <a:r>
              <a:rPr lang="bn-IN" sz="3600" dirty="0" smtClean="0">
                <a:latin typeface="NikoshBAN" panose="02000000000000000000" pitchFamily="2" charset="0"/>
                <a:cs typeface="NikoshBAN" panose="02000000000000000000" pitchFamily="2" charset="0"/>
              </a:rPr>
              <a:t>ফুরসত</a:t>
            </a:r>
            <a:endParaRPr lang="en-US" sz="3600" dirty="0">
              <a:latin typeface="NikoshBAN" panose="02000000000000000000" pitchFamily="2" charset="0"/>
              <a:cs typeface="NikoshBAN" panose="02000000000000000000" pitchFamily="2" charset="0"/>
            </a:endParaRPr>
          </a:p>
        </p:txBody>
      </p:sp>
      <p:sp>
        <p:nvSpPr>
          <p:cNvPr id="7" name="Right Arrow 6"/>
          <p:cNvSpPr/>
          <p:nvPr/>
        </p:nvSpPr>
        <p:spPr>
          <a:xfrm flipV="1">
            <a:off x="3468329" y="1791771"/>
            <a:ext cx="711872" cy="2934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857081" y="1640695"/>
            <a:ext cx="3552823" cy="646331"/>
          </a:xfrm>
          <a:prstGeom prst="rect">
            <a:avLst/>
          </a:prstGeom>
          <a:noFill/>
        </p:spPr>
        <p:txBody>
          <a:bodyPr wrap="square" rtlCol="0">
            <a:spAutoFit/>
          </a:bodyPr>
          <a:lstStyle/>
          <a:p>
            <a:r>
              <a:rPr lang="bn-IN" sz="3600" b="1" dirty="0" smtClean="0">
                <a:solidFill>
                  <a:srgbClr val="002060"/>
                </a:solidFill>
                <a:latin typeface="NikoshBAN" panose="02000000000000000000" pitchFamily="2" charset="0"/>
                <a:cs typeface="NikoshBAN" panose="02000000000000000000" pitchFamily="2" charset="0"/>
              </a:rPr>
              <a:t>অবসর, অবকাশ, ছুটি।</a:t>
            </a:r>
            <a:endParaRPr lang="en-US" sz="3600" b="1" dirty="0">
              <a:solidFill>
                <a:srgbClr val="002060"/>
              </a:solidFill>
              <a:latin typeface="NikoshBAN" panose="02000000000000000000" pitchFamily="2" charset="0"/>
              <a:cs typeface="NikoshBAN" panose="02000000000000000000" pitchFamily="2" charset="0"/>
            </a:endParaRPr>
          </a:p>
        </p:txBody>
      </p:sp>
      <p:sp>
        <p:nvSpPr>
          <p:cNvPr id="9" name="TextBox 8"/>
          <p:cNvSpPr txBox="1"/>
          <p:nvPr/>
        </p:nvSpPr>
        <p:spPr>
          <a:xfrm>
            <a:off x="827244" y="2451917"/>
            <a:ext cx="2435873" cy="646331"/>
          </a:xfrm>
          <a:prstGeom prst="rect">
            <a:avLst/>
          </a:prstGeom>
          <a:noFill/>
        </p:spPr>
        <p:txBody>
          <a:bodyPr wrap="square" rtlCol="0">
            <a:spAutoFit/>
          </a:bodyPr>
          <a:lstStyle/>
          <a:p>
            <a:r>
              <a:rPr lang="bn-IN" sz="3600" dirty="0" smtClean="0">
                <a:latin typeface="NikoshBAN" panose="02000000000000000000" pitchFamily="2" charset="0"/>
                <a:cs typeface="NikoshBAN" panose="02000000000000000000" pitchFamily="2" charset="0"/>
              </a:rPr>
              <a:t>টনটন</a:t>
            </a:r>
            <a:endParaRPr lang="en-US" sz="3600" dirty="0">
              <a:latin typeface="NikoshBAN" panose="02000000000000000000" pitchFamily="2" charset="0"/>
              <a:cs typeface="NikoshBAN" panose="02000000000000000000" pitchFamily="2" charset="0"/>
            </a:endParaRPr>
          </a:p>
        </p:txBody>
      </p:sp>
      <p:sp>
        <p:nvSpPr>
          <p:cNvPr id="10" name="Right Arrow 9"/>
          <p:cNvSpPr/>
          <p:nvPr/>
        </p:nvSpPr>
        <p:spPr>
          <a:xfrm flipV="1">
            <a:off x="3468329" y="2600674"/>
            <a:ext cx="711872" cy="2934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857081" y="2451917"/>
            <a:ext cx="6224003" cy="646331"/>
          </a:xfrm>
          <a:prstGeom prst="rect">
            <a:avLst/>
          </a:prstGeom>
          <a:noFill/>
        </p:spPr>
        <p:txBody>
          <a:bodyPr wrap="square" rtlCol="0">
            <a:spAutoFit/>
          </a:bodyPr>
          <a:lstStyle/>
          <a:p>
            <a:r>
              <a:rPr lang="bn-IN" sz="3600" b="1" dirty="0" smtClean="0">
                <a:solidFill>
                  <a:srgbClr val="002060"/>
                </a:solidFill>
                <a:latin typeface="NikoshBAN" panose="02000000000000000000" pitchFamily="2" charset="0"/>
                <a:cs typeface="NikoshBAN" panose="02000000000000000000" pitchFamily="2" charset="0"/>
              </a:rPr>
              <a:t>যন্ত্রনা বোঝায় এমন অনুভূতি।</a:t>
            </a:r>
            <a:endParaRPr lang="en-US" sz="3600" b="1" dirty="0">
              <a:solidFill>
                <a:srgbClr val="002060"/>
              </a:solidFill>
              <a:latin typeface="NikoshBAN" panose="02000000000000000000" pitchFamily="2" charset="0"/>
              <a:cs typeface="NikoshBAN" panose="02000000000000000000" pitchFamily="2" charset="0"/>
            </a:endParaRPr>
          </a:p>
        </p:txBody>
      </p:sp>
      <p:sp>
        <p:nvSpPr>
          <p:cNvPr id="12" name="TextBox 11"/>
          <p:cNvSpPr txBox="1"/>
          <p:nvPr/>
        </p:nvSpPr>
        <p:spPr>
          <a:xfrm>
            <a:off x="777734" y="3270371"/>
            <a:ext cx="2435873" cy="646331"/>
          </a:xfrm>
          <a:prstGeom prst="rect">
            <a:avLst/>
          </a:prstGeom>
          <a:noFill/>
        </p:spPr>
        <p:txBody>
          <a:bodyPr wrap="square" rtlCol="0">
            <a:spAutoFit/>
          </a:bodyPr>
          <a:lstStyle/>
          <a:p>
            <a:r>
              <a:rPr lang="bn-IN" sz="3600" dirty="0" smtClean="0">
                <a:latin typeface="NikoshBAN" panose="02000000000000000000" pitchFamily="2" charset="0"/>
                <a:cs typeface="NikoshBAN" panose="02000000000000000000" pitchFamily="2" charset="0"/>
              </a:rPr>
              <a:t>চিনচিন</a:t>
            </a:r>
            <a:endParaRPr lang="en-US" sz="3600" dirty="0">
              <a:latin typeface="NikoshBAN" panose="02000000000000000000" pitchFamily="2" charset="0"/>
              <a:cs typeface="NikoshBAN" panose="02000000000000000000" pitchFamily="2" charset="0"/>
            </a:endParaRPr>
          </a:p>
        </p:txBody>
      </p:sp>
      <p:sp>
        <p:nvSpPr>
          <p:cNvPr id="13" name="Right Arrow 12"/>
          <p:cNvSpPr/>
          <p:nvPr/>
        </p:nvSpPr>
        <p:spPr>
          <a:xfrm flipV="1">
            <a:off x="3468329" y="3477009"/>
            <a:ext cx="711872" cy="2934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882453" y="3371394"/>
            <a:ext cx="6631259" cy="646331"/>
          </a:xfrm>
          <a:prstGeom prst="rect">
            <a:avLst/>
          </a:prstGeom>
          <a:noFill/>
        </p:spPr>
        <p:txBody>
          <a:bodyPr wrap="square" rtlCol="0">
            <a:spAutoFit/>
          </a:bodyPr>
          <a:lstStyle/>
          <a:p>
            <a:r>
              <a:rPr lang="bn-IN" sz="3600" b="1" dirty="0" smtClean="0">
                <a:solidFill>
                  <a:srgbClr val="002060"/>
                </a:solidFill>
                <a:latin typeface="NikoshBAN" panose="02000000000000000000" pitchFamily="2" charset="0"/>
                <a:cs typeface="NikoshBAN" panose="02000000000000000000" pitchFamily="2" charset="0"/>
              </a:rPr>
              <a:t>অল্প অল্প ব্যাথা বা জ্বালা বোঝায় এমন শব্দ।</a:t>
            </a:r>
            <a:endParaRPr lang="en-US" sz="3600" b="1" dirty="0">
              <a:solidFill>
                <a:srgbClr val="002060"/>
              </a:solidFill>
              <a:latin typeface="NikoshBAN" panose="02000000000000000000" pitchFamily="2" charset="0"/>
              <a:cs typeface="NikoshBAN" panose="02000000000000000000" pitchFamily="2" charset="0"/>
            </a:endParaRPr>
          </a:p>
        </p:txBody>
      </p:sp>
      <p:sp>
        <p:nvSpPr>
          <p:cNvPr id="15" name="TextBox 14"/>
          <p:cNvSpPr txBox="1"/>
          <p:nvPr/>
        </p:nvSpPr>
        <p:spPr>
          <a:xfrm>
            <a:off x="777735" y="4083899"/>
            <a:ext cx="2435873" cy="646331"/>
          </a:xfrm>
          <a:prstGeom prst="rect">
            <a:avLst/>
          </a:prstGeom>
          <a:noFill/>
        </p:spPr>
        <p:txBody>
          <a:bodyPr wrap="square" rtlCol="0">
            <a:spAutoFit/>
          </a:bodyPr>
          <a:lstStyle/>
          <a:p>
            <a:r>
              <a:rPr lang="bn-IN" sz="3600" dirty="0" smtClean="0">
                <a:latin typeface="NikoshBAN" panose="02000000000000000000" pitchFamily="2" charset="0"/>
                <a:cs typeface="NikoshBAN" panose="02000000000000000000" pitchFamily="2" charset="0"/>
              </a:rPr>
              <a:t>কাঁকন</a:t>
            </a:r>
            <a:endParaRPr lang="en-US" sz="3600" dirty="0">
              <a:latin typeface="NikoshBAN" panose="02000000000000000000" pitchFamily="2" charset="0"/>
              <a:cs typeface="NikoshBAN" panose="02000000000000000000" pitchFamily="2" charset="0"/>
            </a:endParaRPr>
          </a:p>
        </p:txBody>
      </p:sp>
      <p:sp>
        <p:nvSpPr>
          <p:cNvPr id="16" name="Right Arrow 15"/>
          <p:cNvSpPr/>
          <p:nvPr/>
        </p:nvSpPr>
        <p:spPr>
          <a:xfrm flipV="1">
            <a:off x="3467082" y="4319913"/>
            <a:ext cx="711872" cy="2934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4719921" y="4113633"/>
            <a:ext cx="2920127" cy="646331"/>
          </a:xfrm>
          <a:prstGeom prst="rect">
            <a:avLst/>
          </a:prstGeom>
          <a:noFill/>
        </p:spPr>
        <p:txBody>
          <a:bodyPr wrap="square" rtlCol="0">
            <a:spAutoFit/>
          </a:bodyPr>
          <a:lstStyle/>
          <a:p>
            <a:r>
              <a:rPr lang="bn-IN" sz="3600" b="1" dirty="0" smtClean="0">
                <a:solidFill>
                  <a:srgbClr val="002060"/>
                </a:solidFill>
                <a:latin typeface="NikoshBAN" panose="02000000000000000000" pitchFamily="2" charset="0"/>
                <a:cs typeface="NikoshBAN" panose="02000000000000000000" pitchFamily="2" charset="0"/>
              </a:rPr>
              <a:t>হাতে পরার গহনা</a:t>
            </a:r>
            <a:endParaRPr lang="en-US" sz="3600" b="1" dirty="0">
              <a:solidFill>
                <a:srgbClr val="002060"/>
              </a:solidFill>
              <a:latin typeface="NikoshBAN" panose="02000000000000000000" pitchFamily="2" charset="0"/>
              <a:cs typeface="NikoshBAN" panose="02000000000000000000" pitchFamily="2" charset="0"/>
            </a:endParaRPr>
          </a:p>
        </p:txBody>
      </p:sp>
      <p:sp>
        <p:nvSpPr>
          <p:cNvPr id="18" name="TextBox 17"/>
          <p:cNvSpPr txBox="1"/>
          <p:nvPr/>
        </p:nvSpPr>
        <p:spPr>
          <a:xfrm>
            <a:off x="840678" y="4950354"/>
            <a:ext cx="2435873" cy="646331"/>
          </a:xfrm>
          <a:prstGeom prst="rect">
            <a:avLst/>
          </a:prstGeom>
          <a:noFill/>
        </p:spPr>
        <p:txBody>
          <a:bodyPr wrap="square" rtlCol="0">
            <a:spAutoFit/>
          </a:bodyPr>
          <a:lstStyle/>
          <a:p>
            <a:r>
              <a:rPr lang="bn-IN" sz="3600" dirty="0" smtClean="0">
                <a:latin typeface="NikoshBAN" panose="02000000000000000000" pitchFamily="2" charset="0"/>
                <a:cs typeface="NikoshBAN" panose="02000000000000000000" pitchFamily="2" charset="0"/>
              </a:rPr>
              <a:t>স্নান</a:t>
            </a:r>
            <a:endParaRPr lang="en-US" sz="3600" dirty="0">
              <a:latin typeface="NikoshBAN" panose="02000000000000000000" pitchFamily="2" charset="0"/>
              <a:cs typeface="NikoshBAN" panose="02000000000000000000" pitchFamily="2" charset="0"/>
            </a:endParaRPr>
          </a:p>
        </p:txBody>
      </p:sp>
      <p:sp>
        <p:nvSpPr>
          <p:cNvPr id="19" name="Right Arrow 18"/>
          <p:cNvSpPr/>
          <p:nvPr/>
        </p:nvSpPr>
        <p:spPr>
          <a:xfrm flipV="1">
            <a:off x="3492840" y="5162247"/>
            <a:ext cx="711872" cy="2934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4981554" y="4950355"/>
            <a:ext cx="3848168" cy="646331"/>
          </a:xfrm>
          <a:prstGeom prst="rect">
            <a:avLst/>
          </a:prstGeom>
          <a:noFill/>
        </p:spPr>
        <p:txBody>
          <a:bodyPr wrap="square" rtlCol="0">
            <a:spAutoFit/>
          </a:bodyPr>
          <a:lstStyle/>
          <a:p>
            <a:r>
              <a:rPr lang="bn-IN" sz="3600" b="1" dirty="0" smtClean="0">
                <a:solidFill>
                  <a:srgbClr val="002060"/>
                </a:solidFill>
                <a:latin typeface="NikoshBAN" panose="02000000000000000000" pitchFamily="2" charset="0"/>
                <a:cs typeface="NikoshBAN" panose="02000000000000000000" pitchFamily="2" charset="0"/>
              </a:rPr>
              <a:t>গোসল করা</a:t>
            </a:r>
            <a:endParaRPr lang="en-US" sz="3600" b="1" dirty="0">
              <a:solidFill>
                <a:srgbClr val="00206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651316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down)">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7" grpId="0"/>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xmlns:lc="http://schemas.openxmlformats.org/drawingml/2006/lockedCanvas" id="{DFA43117-4C42-A24A-B8DC-A49761FFAD5F}"/>
              </a:ext>
            </a:extLst>
          </p:cNvPr>
          <p:cNvSpPr/>
          <p:nvPr/>
        </p:nvSpPr>
        <p:spPr>
          <a:xfrm>
            <a:off x="0" y="0"/>
            <a:ext cx="12192000" cy="6858000"/>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Rectangle 2">
            <a:extLst>
              <a:ext uri="{FF2B5EF4-FFF2-40B4-BE49-F238E27FC236}">
                <a16:creationId xmlns:lc="http://schemas.openxmlformats.org/drawingml/2006/lockedCanvas" xmlns:a16="http://schemas.microsoft.com/office/drawing/2014/main" xmlns="" id="{DFA43117-4C42-A24A-B8DC-A49761FFAD5F}"/>
              </a:ext>
            </a:extLst>
          </p:cNvPr>
          <p:cNvSpPr/>
          <p:nvPr/>
        </p:nvSpPr>
        <p:spPr>
          <a:xfrm>
            <a:off x="0" y="0"/>
            <a:ext cx="12192000" cy="6858000"/>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Rectangle 3">
            <a:extLst>
              <a:ext uri="{FF2B5EF4-FFF2-40B4-BE49-F238E27FC236}">
                <a16:creationId xmlns="" xmlns:a16="http://schemas.microsoft.com/office/drawing/2014/main" xmlns:lc="http://schemas.openxmlformats.org/drawingml/2006/lockedCanvas" id="{DFA43117-4C42-A24A-B8DC-A49761FFAD5F}"/>
              </a:ext>
            </a:extLst>
          </p:cNvPr>
          <p:cNvSpPr/>
          <p:nvPr/>
        </p:nvSpPr>
        <p:spPr>
          <a:xfrm>
            <a:off x="0" y="0"/>
            <a:ext cx="12192000" cy="6858000"/>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Rounded Rectangular Callout 4"/>
          <p:cNvSpPr/>
          <p:nvPr/>
        </p:nvSpPr>
        <p:spPr>
          <a:xfrm>
            <a:off x="3779818" y="678540"/>
            <a:ext cx="4811486" cy="838200"/>
          </a:xfrm>
          <a:prstGeom prst="wedgeRoundRectCallout">
            <a:avLst>
              <a:gd name="adj1" fmla="val -21420"/>
              <a:gd name="adj2" fmla="val 111951"/>
              <a:gd name="adj3" fmla="val 16667"/>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bn-BD" sz="4000" dirty="0" smtClean="0">
                <a:solidFill>
                  <a:schemeClr val="tx1"/>
                </a:solidFill>
                <a:latin typeface="NikoshBAN" pitchFamily="2" charset="0"/>
                <a:cs typeface="NikoshBAN" pitchFamily="2" charset="0"/>
              </a:rPr>
              <a:t>যুক্তবর্ণ ভেঙ্গে </a:t>
            </a:r>
            <a:r>
              <a:rPr lang="bn-IN" sz="4000" dirty="0" smtClean="0">
                <a:solidFill>
                  <a:schemeClr val="tx1"/>
                </a:solidFill>
                <a:latin typeface="NikoshBAN" pitchFamily="2" charset="0"/>
                <a:cs typeface="NikoshBAN" pitchFamily="2" charset="0"/>
              </a:rPr>
              <a:t>নতুন শব্দ তৈরি </a:t>
            </a:r>
            <a:endParaRPr lang="en-GB" sz="4000" dirty="0">
              <a:solidFill>
                <a:schemeClr val="tx1"/>
              </a:solidFill>
              <a:latin typeface="NikoshBAN" pitchFamily="2" charset="0"/>
              <a:cs typeface="NikoshBAN" pitchFamily="2" charset="0"/>
            </a:endParaRPr>
          </a:p>
        </p:txBody>
      </p:sp>
      <p:sp>
        <p:nvSpPr>
          <p:cNvPr id="6" name="TextBox 5"/>
          <p:cNvSpPr txBox="1"/>
          <p:nvPr/>
        </p:nvSpPr>
        <p:spPr>
          <a:xfrm>
            <a:off x="1648326" y="2620424"/>
            <a:ext cx="2022635" cy="584775"/>
          </a:xfrm>
          <a:prstGeom prst="rect">
            <a:avLst/>
          </a:prstGeom>
          <a:solidFill>
            <a:schemeClr val="accent3">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err="1" smtClean="0">
                <a:latin typeface="NikoshBAN" pitchFamily="2" charset="0"/>
                <a:cs typeface="NikoshBAN" pitchFamily="2" charset="0"/>
              </a:rPr>
              <a:t>দণ্ড</a:t>
            </a:r>
            <a:endParaRPr lang="en-GB" sz="3200" dirty="0">
              <a:solidFill>
                <a:srgbClr val="FF0000"/>
              </a:solidFill>
              <a:latin typeface="NikoshBAN" pitchFamily="2" charset="0"/>
              <a:cs typeface="NikoshBAN" pitchFamily="2" charset="0"/>
            </a:endParaRPr>
          </a:p>
        </p:txBody>
      </p:sp>
      <p:sp>
        <p:nvSpPr>
          <p:cNvPr id="7" name="TextBox 6"/>
          <p:cNvSpPr txBox="1"/>
          <p:nvPr/>
        </p:nvSpPr>
        <p:spPr>
          <a:xfrm>
            <a:off x="3833567" y="2641121"/>
            <a:ext cx="772884" cy="584775"/>
          </a:xfrm>
          <a:prstGeom prst="rect">
            <a:avLst/>
          </a:prstGeom>
          <a:solidFill>
            <a:schemeClr val="accent3">
              <a:lumMod val="20000"/>
              <a:lumOff val="80000"/>
            </a:schemeClr>
          </a:solidFill>
          <a:ln w="19050">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200" dirty="0" err="1" smtClean="0">
                <a:solidFill>
                  <a:srgbClr val="FF0000"/>
                </a:solidFill>
                <a:latin typeface="NikoshBAN" pitchFamily="2" charset="0"/>
                <a:cs typeface="NikoshBAN" pitchFamily="2" charset="0"/>
              </a:rPr>
              <a:t>ণ্ড</a:t>
            </a:r>
            <a:endParaRPr lang="en-GB" sz="3200" dirty="0">
              <a:solidFill>
                <a:srgbClr val="FF0000"/>
              </a:solidFill>
              <a:latin typeface="NikoshBAN" pitchFamily="2" charset="0"/>
              <a:cs typeface="NikoshBAN" pitchFamily="2" charset="0"/>
            </a:endParaRPr>
          </a:p>
        </p:txBody>
      </p:sp>
      <p:sp>
        <p:nvSpPr>
          <p:cNvPr id="8" name="TextBox 7"/>
          <p:cNvSpPr txBox="1"/>
          <p:nvPr/>
        </p:nvSpPr>
        <p:spPr>
          <a:xfrm>
            <a:off x="5250071" y="2706636"/>
            <a:ext cx="692984" cy="584775"/>
          </a:xfrm>
          <a:prstGeom prst="rect">
            <a:avLst/>
          </a:prstGeom>
          <a:solidFill>
            <a:schemeClr val="accent3">
              <a:lumMod val="20000"/>
              <a:lumOff val="80000"/>
            </a:schemeClr>
          </a:solidFill>
          <a:ln w="28575">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200" dirty="0" smtClean="0">
                <a:latin typeface="NikoshBAN" pitchFamily="2" charset="0"/>
                <a:cs typeface="NikoshBAN" pitchFamily="2" charset="0"/>
              </a:rPr>
              <a:t>ণ</a:t>
            </a:r>
            <a:endParaRPr lang="en-GB" sz="3200" dirty="0">
              <a:latin typeface="NikoshBAN" pitchFamily="2" charset="0"/>
              <a:cs typeface="NikoshBAN" pitchFamily="2" charset="0"/>
            </a:endParaRPr>
          </a:p>
        </p:txBody>
      </p:sp>
      <p:sp>
        <p:nvSpPr>
          <p:cNvPr id="9" name="TextBox 8"/>
          <p:cNvSpPr txBox="1"/>
          <p:nvPr/>
        </p:nvSpPr>
        <p:spPr>
          <a:xfrm>
            <a:off x="6185561" y="2678542"/>
            <a:ext cx="1009650" cy="584775"/>
          </a:xfrm>
          <a:prstGeom prst="rect">
            <a:avLst/>
          </a:prstGeom>
          <a:solidFill>
            <a:schemeClr val="accent3">
              <a:lumMod val="20000"/>
              <a:lumOff val="80000"/>
            </a:schemeClr>
          </a:solidFill>
          <a:ln w="28575">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200" dirty="0" smtClean="0">
                <a:latin typeface="NikoshBAN" pitchFamily="2" charset="0"/>
                <a:cs typeface="NikoshBAN" pitchFamily="2" charset="0"/>
              </a:rPr>
              <a:t>ড</a:t>
            </a:r>
            <a:endParaRPr lang="en-GB" sz="3200" dirty="0">
              <a:latin typeface="NikoshBAN" pitchFamily="2" charset="0"/>
              <a:cs typeface="NikoshBAN" pitchFamily="2" charset="0"/>
            </a:endParaRPr>
          </a:p>
        </p:txBody>
      </p:sp>
      <p:sp>
        <p:nvSpPr>
          <p:cNvPr id="10" name="TextBox 9"/>
          <p:cNvSpPr txBox="1"/>
          <p:nvPr/>
        </p:nvSpPr>
        <p:spPr>
          <a:xfrm>
            <a:off x="7663542" y="2717760"/>
            <a:ext cx="2286000" cy="584775"/>
          </a:xfrm>
          <a:prstGeom prst="rect">
            <a:avLst/>
          </a:prstGeom>
          <a:solidFill>
            <a:schemeClr val="accent3">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err="1" smtClean="0">
                <a:solidFill>
                  <a:srgbClr val="7030A0"/>
                </a:solidFill>
                <a:latin typeface="NikoshBAN" pitchFamily="2" charset="0"/>
                <a:cs typeface="NikoshBAN" pitchFamily="2" charset="0"/>
              </a:rPr>
              <a:t>প্রকাণ্ড</a:t>
            </a:r>
            <a:r>
              <a:rPr lang="en-US" sz="3200" dirty="0" smtClean="0">
                <a:solidFill>
                  <a:srgbClr val="7030A0"/>
                </a:solidFill>
                <a:latin typeface="NikoshBAN" pitchFamily="2" charset="0"/>
                <a:cs typeface="NikoshBAN" pitchFamily="2" charset="0"/>
              </a:rPr>
              <a:t>, </a:t>
            </a:r>
            <a:r>
              <a:rPr lang="en-US" sz="3200" dirty="0" err="1" smtClean="0">
                <a:solidFill>
                  <a:srgbClr val="7030A0"/>
                </a:solidFill>
                <a:latin typeface="NikoshBAN" pitchFamily="2" charset="0"/>
                <a:cs typeface="NikoshBAN" pitchFamily="2" charset="0"/>
              </a:rPr>
              <a:t>দণ্ড</a:t>
            </a:r>
            <a:endParaRPr lang="en-GB" sz="3200" dirty="0">
              <a:solidFill>
                <a:srgbClr val="FF0000"/>
              </a:solidFill>
              <a:latin typeface="NikoshBAN" pitchFamily="2" charset="0"/>
              <a:cs typeface="NikoshBAN" pitchFamily="2" charset="0"/>
            </a:endParaRPr>
          </a:p>
        </p:txBody>
      </p:sp>
      <p:sp>
        <p:nvSpPr>
          <p:cNvPr id="11" name="TextBox 10"/>
          <p:cNvSpPr txBox="1"/>
          <p:nvPr/>
        </p:nvSpPr>
        <p:spPr>
          <a:xfrm>
            <a:off x="1387389" y="4012632"/>
            <a:ext cx="1600200" cy="584775"/>
          </a:xfrm>
          <a:prstGeom prst="rect">
            <a:avLst/>
          </a:prstGeom>
          <a:solidFill>
            <a:schemeClr val="accent3">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IN" sz="3200" dirty="0" smtClean="0">
                <a:latin typeface="NikoshBAN" pitchFamily="2" charset="0"/>
                <a:cs typeface="NikoshBAN" pitchFamily="2" charset="0"/>
              </a:rPr>
              <a:t>কাঞ্চনমালা</a:t>
            </a:r>
            <a:r>
              <a:rPr lang="bn-BD" sz="3200" dirty="0" smtClean="0">
                <a:solidFill>
                  <a:srgbClr val="C00000"/>
                </a:solidFill>
                <a:latin typeface="NikoshBAN" pitchFamily="2" charset="0"/>
                <a:cs typeface="NikoshBAN" pitchFamily="2" charset="0"/>
              </a:rPr>
              <a:t> </a:t>
            </a:r>
            <a:r>
              <a:rPr lang="bn-BD" sz="3200" dirty="0" smtClean="0">
                <a:solidFill>
                  <a:srgbClr val="00B0F0"/>
                </a:solidFill>
                <a:latin typeface="NikoshBAN" pitchFamily="2" charset="0"/>
                <a:cs typeface="NikoshBAN" pitchFamily="2" charset="0"/>
              </a:rPr>
              <a:t> </a:t>
            </a:r>
            <a:endParaRPr lang="en-GB" sz="3200" dirty="0">
              <a:solidFill>
                <a:srgbClr val="00B0F0"/>
              </a:solidFill>
              <a:latin typeface="NikoshBAN" pitchFamily="2" charset="0"/>
              <a:cs typeface="NikoshBAN" pitchFamily="2" charset="0"/>
            </a:endParaRPr>
          </a:p>
        </p:txBody>
      </p:sp>
      <p:sp>
        <p:nvSpPr>
          <p:cNvPr id="12" name="TextBox 11"/>
          <p:cNvSpPr txBox="1"/>
          <p:nvPr/>
        </p:nvSpPr>
        <p:spPr>
          <a:xfrm>
            <a:off x="3779818" y="4114239"/>
            <a:ext cx="832757" cy="584775"/>
          </a:xfrm>
          <a:prstGeom prst="rect">
            <a:avLst/>
          </a:prstGeom>
          <a:solidFill>
            <a:schemeClr val="accent3">
              <a:lumMod val="20000"/>
              <a:lumOff val="80000"/>
            </a:schemeClr>
          </a:solidFill>
          <a:ln w="28575">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3200" dirty="0" smtClean="0">
                <a:solidFill>
                  <a:srgbClr val="FF0000"/>
                </a:solidFill>
                <a:latin typeface="NikoshBAN" pitchFamily="2" charset="0"/>
                <a:cs typeface="NikoshBAN" pitchFamily="2" charset="0"/>
              </a:rPr>
              <a:t>ঞ্চ</a:t>
            </a:r>
            <a:endParaRPr lang="en-GB" sz="3200" dirty="0">
              <a:solidFill>
                <a:srgbClr val="FF0000"/>
              </a:solidFill>
              <a:latin typeface="NikoshBAN" pitchFamily="2" charset="0"/>
              <a:cs typeface="NikoshBAN" pitchFamily="2" charset="0"/>
            </a:endParaRPr>
          </a:p>
        </p:txBody>
      </p:sp>
      <p:sp>
        <p:nvSpPr>
          <p:cNvPr id="13" name="TextBox 12"/>
          <p:cNvSpPr txBox="1"/>
          <p:nvPr/>
        </p:nvSpPr>
        <p:spPr>
          <a:xfrm>
            <a:off x="5192484" y="4114238"/>
            <a:ext cx="702129" cy="584775"/>
          </a:xfrm>
          <a:prstGeom prst="rect">
            <a:avLst/>
          </a:prstGeom>
          <a:solidFill>
            <a:schemeClr val="accent3">
              <a:lumMod val="20000"/>
              <a:lumOff val="80000"/>
            </a:schemeClr>
          </a:solidFill>
          <a:ln w="28575">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IN" sz="3200" dirty="0" smtClean="0">
                <a:latin typeface="NikoshBAN" pitchFamily="2" charset="0"/>
                <a:cs typeface="NikoshBAN" pitchFamily="2" charset="0"/>
              </a:rPr>
              <a:t>ঞ</a:t>
            </a:r>
            <a:r>
              <a:rPr lang="bn-BD" sz="3200" dirty="0" smtClean="0">
                <a:latin typeface="NikoshBAN" pitchFamily="2" charset="0"/>
                <a:cs typeface="NikoshBAN" pitchFamily="2" charset="0"/>
              </a:rPr>
              <a:t> </a:t>
            </a:r>
            <a:endParaRPr lang="en-GB" sz="3200" dirty="0">
              <a:latin typeface="NikoshBAN" pitchFamily="2" charset="0"/>
              <a:cs typeface="NikoshBAN" pitchFamily="2" charset="0"/>
            </a:endParaRPr>
          </a:p>
        </p:txBody>
      </p:sp>
      <p:sp>
        <p:nvSpPr>
          <p:cNvPr id="14" name="TextBox 13"/>
          <p:cNvSpPr txBox="1"/>
          <p:nvPr/>
        </p:nvSpPr>
        <p:spPr>
          <a:xfrm>
            <a:off x="6272886" y="4132731"/>
            <a:ext cx="800100" cy="584775"/>
          </a:xfrm>
          <a:prstGeom prst="rect">
            <a:avLst/>
          </a:prstGeom>
          <a:solidFill>
            <a:schemeClr val="accent3">
              <a:lumMod val="20000"/>
              <a:lumOff val="80000"/>
            </a:schemeClr>
          </a:solidFill>
          <a:ln w="28575">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3200" dirty="0" smtClean="0">
                <a:solidFill>
                  <a:srgbClr val="7030A0"/>
                </a:solidFill>
                <a:latin typeface="NikoshBAN" pitchFamily="2" charset="0"/>
                <a:cs typeface="NikoshBAN" pitchFamily="2" charset="0"/>
              </a:rPr>
              <a:t>চ</a:t>
            </a:r>
            <a:endParaRPr lang="en-GB" sz="3200" dirty="0">
              <a:latin typeface="NikoshBAN" pitchFamily="2" charset="0"/>
              <a:cs typeface="NikoshBAN" pitchFamily="2" charset="0"/>
            </a:endParaRPr>
          </a:p>
        </p:txBody>
      </p:sp>
      <p:sp>
        <p:nvSpPr>
          <p:cNvPr id="15" name="TextBox 14"/>
          <p:cNvSpPr txBox="1"/>
          <p:nvPr/>
        </p:nvSpPr>
        <p:spPr>
          <a:xfrm>
            <a:off x="7663542" y="4188839"/>
            <a:ext cx="2057400" cy="584775"/>
          </a:xfrm>
          <a:prstGeom prst="rect">
            <a:avLst/>
          </a:prstGeom>
          <a:solidFill>
            <a:schemeClr val="accent3">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IN" sz="3200" dirty="0" smtClean="0">
                <a:solidFill>
                  <a:srgbClr val="7030A0"/>
                </a:solidFill>
                <a:latin typeface="NikoshBAN" pitchFamily="2" charset="0"/>
                <a:cs typeface="NikoshBAN" pitchFamily="2" charset="0"/>
              </a:rPr>
              <a:t> </a:t>
            </a:r>
            <a:r>
              <a:rPr lang="en-US" sz="3200" dirty="0" err="1" smtClean="0">
                <a:solidFill>
                  <a:srgbClr val="7030A0"/>
                </a:solidFill>
                <a:latin typeface="NikoshBAN" pitchFamily="2" charset="0"/>
                <a:cs typeface="NikoshBAN" pitchFamily="2" charset="0"/>
              </a:rPr>
              <a:t>পঞ্চাশ</a:t>
            </a:r>
            <a:r>
              <a:rPr lang="bn-IN" sz="3200" dirty="0" smtClean="0">
                <a:solidFill>
                  <a:srgbClr val="7030A0"/>
                </a:solidFill>
                <a:latin typeface="NikoshBAN" pitchFamily="2" charset="0"/>
                <a:cs typeface="NikoshBAN" pitchFamily="2" charset="0"/>
              </a:rPr>
              <a:t>, </a:t>
            </a:r>
            <a:r>
              <a:rPr lang="en-US" sz="3200" dirty="0" err="1" smtClean="0">
                <a:solidFill>
                  <a:srgbClr val="7030A0"/>
                </a:solidFill>
                <a:latin typeface="NikoshBAN" pitchFamily="2" charset="0"/>
                <a:cs typeface="NikoshBAN" pitchFamily="2" charset="0"/>
              </a:rPr>
              <a:t>পঞ্চম</a:t>
            </a:r>
            <a:endParaRPr lang="en-GB" sz="3200" dirty="0">
              <a:solidFill>
                <a:srgbClr val="FF0000"/>
              </a:solidFill>
              <a:latin typeface="NikoshBAN" pitchFamily="2" charset="0"/>
              <a:cs typeface="NikoshBAN" pitchFamily="2" charset="0"/>
            </a:endParaRPr>
          </a:p>
        </p:txBody>
      </p:sp>
    </p:spTree>
    <p:extLst>
      <p:ext uri="{BB962C8B-B14F-4D97-AF65-F5344CB8AC3E}">
        <p14:creationId xmlns:p14="http://schemas.microsoft.com/office/powerpoint/2010/main" val="21572531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xmlns:lc="http://schemas.openxmlformats.org/drawingml/2006/lockedCanvas" id="{DFA43117-4C42-A24A-B8DC-A49761FFAD5F}"/>
              </a:ext>
            </a:extLst>
          </p:cNvPr>
          <p:cNvSpPr/>
          <p:nvPr/>
        </p:nvSpPr>
        <p:spPr>
          <a:xfrm>
            <a:off x="0" y="0"/>
            <a:ext cx="12192000" cy="6858000"/>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Rectangle 2">
            <a:extLst>
              <a:ext uri="{FF2B5EF4-FFF2-40B4-BE49-F238E27FC236}">
                <a16:creationId xmlns:lc="http://schemas.openxmlformats.org/drawingml/2006/lockedCanvas" xmlns:a16="http://schemas.microsoft.com/office/drawing/2014/main" xmlns="" id="{DFA43117-4C42-A24A-B8DC-A49761FFAD5F}"/>
              </a:ext>
            </a:extLst>
          </p:cNvPr>
          <p:cNvSpPr/>
          <p:nvPr/>
        </p:nvSpPr>
        <p:spPr>
          <a:xfrm>
            <a:off x="0" y="0"/>
            <a:ext cx="12192000" cy="6858000"/>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extBox 3"/>
          <p:cNvSpPr txBox="1"/>
          <p:nvPr/>
        </p:nvSpPr>
        <p:spPr>
          <a:xfrm>
            <a:off x="5364480" y="548640"/>
            <a:ext cx="1630680" cy="707886"/>
          </a:xfrm>
          <a:prstGeom prst="rect">
            <a:avLst/>
          </a:prstGeom>
          <a:noFill/>
        </p:spPr>
        <p:txBody>
          <a:bodyPr wrap="square" rtlCol="0">
            <a:spAutoFit/>
          </a:bodyPr>
          <a:lstStyle/>
          <a:p>
            <a:r>
              <a:rPr lang="bn-IN" sz="4000" b="1" dirty="0" smtClean="0">
                <a:solidFill>
                  <a:srgbClr val="002060"/>
                </a:solidFill>
                <a:latin typeface="NikoshBAN" panose="02000000000000000000" pitchFamily="2" charset="0"/>
                <a:cs typeface="NikoshBAN" panose="02000000000000000000" pitchFamily="2" charset="0"/>
              </a:rPr>
              <a:t>মূল্যায়ন</a:t>
            </a:r>
            <a:endParaRPr lang="en-US" sz="4000" b="1" dirty="0">
              <a:solidFill>
                <a:srgbClr val="002060"/>
              </a:solidFill>
              <a:latin typeface="NikoshBAN" panose="02000000000000000000" pitchFamily="2" charset="0"/>
              <a:cs typeface="NikoshBAN" panose="02000000000000000000" pitchFamily="2" charset="0"/>
            </a:endParaRPr>
          </a:p>
        </p:txBody>
      </p:sp>
      <p:sp>
        <p:nvSpPr>
          <p:cNvPr id="5" name="TextBox 4"/>
          <p:cNvSpPr txBox="1"/>
          <p:nvPr/>
        </p:nvSpPr>
        <p:spPr>
          <a:xfrm>
            <a:off x="655319" y="1641477"/>
            <a:ext cx="8025041" cy="646331"/>
          </a:xfrm>
          <a:prstGeom prst="rect">
            <a:avLst/>
          </a:prstGeom>
          <a:noFill/>
        </p:spPr>
        <p:txBody>
          <a:bodyPr wrap="square" rtlCol="0">
            <a:spAutoFit/>
          </a:bodyPr>
          <a:lstStyle/>
          <a:p>
            <a:pPr marL="571500" indent="-571500">
              <a:buFont typeface="Wingdings" panose="05000000000000000000" pitchFamily="2" charset="2"/>
              <a:buChar char="q"/>
            </a:pPr>
            <a:r>
              <a:rPr lang="bn-IN" sz="3600" dirty="0" smtClean="0">
                <a:latin typeface="NikoshBAN" panose="02000000000000000000" pitchFamily="2" charset="0"/>
                <a:cs typeface="NikoshBAN" panose="02000000000000000000" pitchFamily="2" charset="0"/>
              </a:rPr>
              <a:t>নদীর ঘাটে গিয়ে রানির কার সঙ্গে দেখা হলো?</a:t>
            </a:r>
            <a:endParaRPr lang="en-US" sz="3600" dirty="0">
              <a:latin typeface="NikoshBAN" panose="02000000000000000000" pitchFamily="2" charset="0"/>
              <a:cs typeface="NikoshBAN" panose="02000000000000000000" pitchFamily="2" charset="0"/>
            </a:endParaRPr>
          </a:p>
        </p:txBody>
      </p:sp>
      <p:sp>
        <p:nvSpPr>
          <p:cNvPr id="7" name="TextBox 6"/>
          <p:cNvSpPr txBox="1"/>
          <p:nvPr/>
        </p:nvSpPr>
        <p:spPr>
          <a:xfrm>
            <a:off x="653280" y="2730070"/>
            <a:ext cx="7223760" cy="646331"/>
          </a:xfrm>
          <a:prstGeom prst="rect">
            <a:avLst/>
          </a:prstGeom>
          <a:noFill/>
        </p:spPr>
        <p:txBody>
          <a:bodyPr wrap="square" rtlCol="0">
            <a:spAutoFit/>
          </a:bodyPr>
          <a:lstStyle/>
          <a:p>
            <a:pPr marL="571500" indent="-571500">
              <a:buFont typeface="Wingdings" panose="05000000000000000000" pitchFamily="2" charset="2"/>
              <a:buChar char="q"/>
            </a:pPr>
            <a:r>
              <a:rPr lang="bn-IN" sz="3600" dirty="0" smtClean="0">
                <a:latin typeface="NikoshBAN" panose="02000000000000000000" pitchFamily="2" charset="0"/>
                <a:cs typeface="NikoshBAN" panose="02000000000000000000" pitchFamily="2" charset="0"/>
              </a:rPr>
              <a:t>দাসীর নাম কাঁকনমালা কেন?</a:t>
            </a:r>
            <a:endParaRPr lang="en-US" sz="3600" dirty="0">
              <a:latin typeface="NikoshBAN" panose="02000000000000000000" pitchFamily="2" charset="0"/>
              <a:cs typeface="NikoshBAN" panose="02000000000000000000" pitchFamily="2" charset="0"/>
            </a:endParaRPr>
          </a:p>
        </p:txBody>
      </p:sp>
      <p:sp>
        <p:nvSpPr>
          <p:cNvPr id="9" name="TextBox 8"/>
          <p:cNvSpPr txBox="1"/>
          <p:nvPr/>
        </p:nvSpPr>
        <p:spPr>
          <a:xfrm>
            <a:off x="653280" y="3818663"/>
            <a:ext cx="7330440" cy="646331"/>
          </a:xfrm>
          <a:prstGeom prst="rect">
            <a:avLst/>
          </a:prstGeom>
          <a:noFill/>
        </p:spPr>
        <p:txBody>
          <a:bodyPr wrap="square" rtlCol="0">
            <a:spAutoFit/>
          </a:bodyPr>
          <a:lstStyle/>
          <a:p>
            <a:pPr marL="571500" indent="-571500">
              <a:buFont typeface="Wingdings" panose="05000000000000000000" pitchFamily="2" charset="2"/>
              <a:buChar char="q"/>
            </a:pPr>
            <a:r>
              <a:rPr lang="bn-IN" sz="3600" dirty="0" smtClean="0">
                <a:latin typeface="NikoshBAN" panose="02000000000000000000" pitchFamily="2" charset="0"/>
                <a:cs typeface="NikoshBAN" panose="02000000000000000000" pitchFamily="2" charset="0"/>
              </a:rPr>
              <a:t>রানি ডুব দিতেই দাসী কাঁকনমালা কী করল?</a:t>
            </a:r>
            <a:endParaRPr lang="en-US" sz="3600" dirty="0">
              <a:latin typeface="NikoshBAN" panose="02000000000000000000" pitchFamily="2" charset="0"/>
              <a:cs typeface="NikoshBAN" panose="02000000000000000000" pitchFamily="2" charset="0"/>
            </a:endParaRPr>
          </a:p>
        </p:txBody>
      </p:sp>
      <p:sp>
        <p:nvSpPr>
          <p:cNvPr id="11" name="TextBox 10"/>
          <p:cNvSpPr txBox="1"/>
          <p:nvPr/>
        </p:nvSpPr>
        <p:spPr>
          <a:xfrm>
            <a:off x="653280" y="4863450"/>
            <a:ext cx="7330440" cy="646331"/>
          </a:xfrm>
          <a:prstGeom prst="rect">
            <a:avLst/>
          </a:prstGeom>
          <a:noFill/>
        </p:spPr>
        <p:txBody>
          <a:bodyPr wrap="square" rtlCol="0">
            <a:spAutoFit/>
          </a:bodyPr>
          <a:lstStyle/>
          <a:p>
            <a:pPr marL="571500" indent="-571500">
              <a:buFont typeface="Wingdings" panose="05000000000000000000" pitchFamily="2" charset="2"/>
              <a:buChar char="q"/>
            </a:pPr>
            <a:r>
              <a:rPr lang="bn-IN" sz="3600" dirty="0" smtClean="0">
                <a:latin typeface="NikoshBAN" panose="02000000000000000000" pitchFamily="2" charset="0"/>
                <a:cs typeface="NikoshBAN" panose="02000000000000000000" pitchFamily="2" charset="0"/>
              </a:rPr>
              <a:t>রাজার কষ্টের সীমা ছিল না কেন?</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601596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xmlns:lc="http://schemas.openxmlformats.org/drawingml/2006/lockedCanvas" id="{DFA43117-4C42-A24A-B8DC-A49761FFAD5F}"/>
              </a:ext>
            </a:extLst>
          </p:cNvPr>
          <p:cNvSpPr/>
          <p:nvPr/>
        </p:nvSpPr>
        <p:spPr>
          <a:xfrm>
            <a:off x="0" y="0"/>
            <a:ext cx="12192000" cy="6858000"/>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Rectangle 2"/>
          <p:cNvSpPr/>
          <p:nvPr/>
        </p:nvSpPr>
        <p:spPr>
          <a:xfrm>
            <a:off x="2839703" y="527933"/>
            <a:ext cx="6413081" cy="923330"/>
          </a:xfrm>
          <a:prstGeom prst="rect">
            <a:avLst/>
          </a:prstGeom>
        </p:spPr>
        <p:txBody>
          <a:bodyPr wrap="square">
            <a:spAutoFit/>
          </a:bodyPr>
          <a:lstStyle/>
          <a:p>
            <a:pPr algn="ctr"/>
            <a:r>
              <a:rPr lang="bn-IN" sz="5400" b="1" cap="all" dirty="0" smtClean="0">
                <a:ln w="9000" cmpd="sng">
                  <a:solidFill>
                    <a:schemeClr val="accent4">
                      <a:shade val="50000"/>
                      <a:satMod val="120000"/>
                    </a:schemeClr>
                  </a:solidFill>
                  <a:prstDash val="solid"/>
                </a:ln>
                <a:solidFill>
                  <a:sysClr val="windowText" lastClr="000000"/>
                </a:solidFill>
                <a:effectLst>
                  <a:reflection blurRad="12700" stA="28000" endPos="45000" dist="1000" dir="5400000" sy="-100000" algn="bl" rotWithShape="0"/>
                </a:effectLst>
                <a:latin typeface="NikoshBAN" panose="02000000000000000000" pitchFamily="2" charset="0"/>
                <a:cs typeface="NikoshBAN" panose="02000000000000000000" pitchFamily="2" charset="0"/>
              </a:rPr>
              <a:t>ধন্যবাদ</a:t>
            </a:r>
            <a:endParaRPr lang="en-US" sz="5400" b="1" cap="all" dirty="0">
              <a:ln w="9000" cmpd="sng">
                <a:solidFill>
                  <a:schemeClr val="accent4">
                    <a:shade val="50000"/>
                    <a:satMod val="120000"/>
                  </a:schemeClr>
                </a:solidFill>
                <a:prstDash val="solid"/>
              </a:ln>
              <a:solidFill>
                <a:sysClr val="windowText" lastClr="000000"/>
              </a:solidFill>
              <a:effectLst>
                <a:reflection blurRad="12700" stA="28000" endPos="45000" dist="1000" dir="5400000" sy="-100000" algn="bl" rotWithShape="0"/>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2396" y="1687132"/>
            <a:ext cx="7060213" cy="3940935"/>
          </a:xfrm>
          <a:prstGeom prst="rect">
            <a:avLst/>
          </a:prstGeom>
        </p:spPr>
      </p:pic>
    </p:spTree>
    <p:extLst>
      <p:ext uri="{BB962C8B-B14F-4D97-AF65-F5344CB8AC3E}">
        <p14:creationId xmlns:p14="http://schemas.microsoft.com/office/powerpoint/2010/main" val="842718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xmlns:lc="http://schemas.openxmlformats.org/drawingml/2006/lockedCanvas" id="{DFA43117-4C42-A24A-B8DC-A49761FFAD5F}"/>
              </a:ext>
            </a:extLst>
          </p:cNvPr>
          <p:cNvSpPr/>
          <p:nvPr/>
        </p:nvSpPr>
        <p:spPr>
          <a:xfrm>
            <a:off x="0" y="0"/>
            <a:ext cx="12192000" cy="6858000"/>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Rectangle 2">
            <a:extLst>
              <a:ext uri="{FF2B5EF4-FFF2-40B4-BE49-F238E27FC236}">
                <a16:creationId xmlns="" xmlns:a16="http://schemas.microsoft.com/office/drawing/2014/main" xmlns:lc="http://schemas.openxmlformats.org/drawingml/2006/lockedCanvas" id="{DFA43117-4C42-A24A-B8DC-A49761FFAD5F}"/>
              </a:ext>
            </a:extLst>
          </p:cNvPr>
          <p:cNvSpPr/>
          <p:nvPr/>
        </p:nvSpPr>
        <p:spPr>
          <a:xfrm>
            <a:off x="0" y="0"/>
            <a:ext cx="12192000" cy="6858000"/>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Rectangle 3">
            <a:extLst>
              <a:ext uri="{FF2B5EF4-FFF2-40B4-BE49-F238E27FC236}">
                <a16:creationId xmlns:lc="http://schemas.openxmlformats.org/drawingml/2006/lockedCanvas" xmlns:a16="http://schemas.microsoft.com/office/drawing/2014/main" xmlns="" id="{DFA43117-4C42-A24A-B8DC-A49761FFAD5F}"/>
              </a:ext>
            </a:extLst>
          </p:cNvPr>
          <p:cNvSpPr/>
          <p:nvPr/>
        </p:nvSpPr>
        <p:spPr>
          <a:xfrm>
            <a:off x="0" y="0"/>
            <a:ext cx="12192000" cy="6858000"/>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Rectangle 4">
            <a:extLst>
              <a:ext uri="{FF2B5EF4-FFF2-40B4-BE49-F238E27FC236}">
                <a16:creationId xmlns:lc="http://schemas.openxmlformats.org/drawingml/2006/lockedCanvas" xmlns:a16="http://schemas.microsoft.com/office/drawing/2014/main" xmlns="" id="{DFA43117-4C42-A24A-B8DC-A49761FFAD5F}"/>
              </a:ext>
            </a:extLst>
          </p:cNvPr>
          <p:cNvSpPr/>
          <p:nvPr/>
        </p:nvSpPr>
        <p:spPr>
          <a:xfrm>
            <a:off x="0" y="0"/>
            <a:ext cx="12192000" cy="6858000"/>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TextBox 4"/>
          <p:cNvSpPr txBox="1"/>
          <p:nvPr/>
        </p:nvSpPr>
        <p:spPr>
          <a:xfrm>
            <a:off x="3570319" y="775117"/>
            <a:ext cx="4039436" cy="1346479"/>
          </a:xfrm>
          <a:prstGeom prst="rect">
            <a:avLst/>
          </a:prstGeom>
          <a:noFill/>
        </p:spPr>
        <p:txBody>
          <a:bodyPr wrap="square" numCol="1" rtlCol="0">
            <a:prstTxWarp prst="textWave2">
              <a:avLst/>
            </a:prstTxWarp>
            <a:spAutoFit/>
            <a:scene3d>
              <a:camera prst="perspectiveRight"/>
              <a:lightRig rig="threePt" dir="t"/>
            </a:scene3d>
            <a:sp3d extrusionH="57150">
              <a:bevelT w="38100" h="38100" prst="angle"/>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BD" sz="5400" dirty="0" smtClean="0">
                <a:solidFill>
                  <a:srgbClr val="C00000"/>
                </a:solidFill>
                <a:effectLst>
                  <a:glow rad="63500">
                    <a:schemeClr val="accent2">
                      <a:satMod val="175000"/>
                      <a:alpha val="40000"/>
                    </a:schemeClr>
                  </a:glow>
                  <a:innerShdw blurRad="63500" dist="50800" dir="5400000">
                    <a:prstClr val="black">
                      <a:alpha val="50000"/>
                    </a:prstClr>
                  </a:innerShdw>
                </a:effectLst>
                <a:latin typeface="NikoshBAN" panose="02000000000000000000" pitchFamily="2" charset="0"/>
                <a:cs typeface="NikoshBAN" panose="02000000000000000000" pitchFamily="2" charset="0"/>
              </a:rPr>
              <a:t>শিক্ষক পরিচিতি</a:t>
            </a:r>
            <a:endParaRPr lang="en-US" sz="5400" dirty="0">
              <a:solidFill>
                <a:srgbClr val="C00000"/>
              </a:solidFill>
              <a:effectLst>
                <a:glow rad="63500">
                  <a:schemeClr val="accent2">
                    <a:satMod val="175000"/>
                    <a:alpha val="40000"/>
                  </a:schemeClr>
                </a:glow>
                <a:innerShdw blurRad="63500" dist="50800" dir="5400000">
                  <a:prstClr val="black">
                    <a:alpha val="50000"/>
                  </a:prstClr>
                </a:innerShdw>
              </a:effectLst>
              <a:latin typeface="NikoshBAN" panose="02000000000000000000" pitchFamily="2" charset="0"/>
              <a:cs typeface="NikoshBAN" panose="02000000000000000000" pitchFamily="2" charset="0"/>
            </a:endParaRPr>
          </a:p>
        </p:txBody>
      </p:sp>
      <p:sp>
        <p:nvSpPr>
          <p:cNvPr id="7" name="TextBox 6"/>
          <p:cNvSpPr txBox="1"/>
          <p:nvPr/>
        </p:nvSpPr>
        <p:spPr>
          <a:xfrm>
            <a:off x="6091182" y="2680987"/>
            <a:ext cx="4893547" cy="31700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dirty="0" err="1" smtClean="0">
                <a:solidFill>
                  <a:srgbClr val="002060"/>
                </a:solidFill>
                <a:latin typeface="NikoshBAN" panose="02000000000000000000" pitchFamily="2" charset="0"/>
                <a:cs typeface="NikoshBAN" panose="02000000000000000000" pitchFamily="2" charset="0"/>
              </a:rPr>
              <a:t>মোসাঃ</a:t>
            </a:r>
            <a:r>
              <a:rPr lang="en-US" sz="4000" dirty="0" smtClean="0">
                <a:solidFill>
                  <a:srgbClr val="002060"/>
                </a:solidFill>
                <a:latin typeface="NikoshBAN" panose="02000000000000000000" pitchFamily="2" charset="0"/>
                <a:cs typeface="NikoshBAN" panose="02000000000000000000" pitchFamily="2" charset="0"/>
              </a:rPr>
              <a:t> ফরিদা </a:t>
            </a:r>
            <a:r>
              <a:rPr lang="en-US" sz="4000" dirty="0" err="1" smtClean="0">
                <a:solidFill>
                  <a:srgbClr val="002060"/>
                </a:solidFill>
                <a:latin typeface="NikoshBAN" panose="02000000000000000000" pitchFamily="2" charset="0"/>
                <a:cs typeface="NikoshBAN" panose="02000000000000000000" pitchFamily="2" charset="0"/>
              </a:rPr>
              <a:t>ইয়াসমিন</a:t>
            </a:r>
            <a:endParaRPr lang="bn-BD" sz="4000" dirty="0" smtClean="0">
              <a:solidFill>
                <a:srgbClr val="002060"/>
              </a:solidFill>
              <a:latin typeface="NikoshBAN" panose="02000000000000000000" pitchFamily="2" charset="0"/>
              <a:cs typeface="NikoshBAN" panose="02000000000000000000" pitchFamily="2" charset="0"/>
            </a:endParaRPr>
          </a:p>
          <a:p>
            <a:r>
              <a:rPr lang="bn-BD" sz="4000" dirty="0" smtClean="0">
                <a:solidFill>
                  <a:srgbClr val="002060"/>
                </a:solidFill>
                <a:latin typeface="NikoshBAN" panose="02000000000000000000" pitchFamily="2" charset="0"/>
                <a:cs typeface="NikoshBAN" panose="02000000000000000000" pitchFamily="2" charset="0"/>
              </a:rPr>
              <a:t>সহকারী শিক্ষক</a:t>
            </a:r>
          </a:p>
          <a:p>
            <a:r>
              <a:rPr lang="en-US" sz="4000" dirty="0" err="1" smtClean="0">
                <a:solidFill>
                  <a:srgbClr val="002060"/>
                </a:solidFill>
                <a:latin typeface="NikoshBAN" panose="02000000000000000000" pitchFamily="2" charset="0"/>
                <a:cs typeface="NikoshBAN" panose="02000000000000000000" pitchFamily="2" charset="0"/>
              </a:rPr>
              <a:t>গুঠইল</a:t>
            </a:r>
            <a:r>
              <a:rPr lang="en-US" sz="4000" dirty="0" smtClean="0">
                <a:solidFill>
                  <a:srgbClr val="002060"/>
                </a:solidFill>
                <a:latin typeface="NikoshBAN" panose="02000000000000000000" pitchFamily="2" charset="0"/>
                <a:cs typeface="NikoshBAN" panose="02000000000000000000" pitchFamily="2" charset="0"/>
              </a:rPr>
              <a:t> </a:t>
            </a:r>
            <a:r>
              <a:rPr lang="en-US" sz="4000" dirty="0" err="1" smtClean="0">
                <a:solidFill>
                  <a:srgbClr val="002060"/>
                </a:solidFill>
                <a:latin typeface="NikoshBAN" panose="02000000000000000000" pitchFamily="2" charset="0"/>
                <a:cs typeface="NikoshBAN" panose="02000000000000000000" pitchFamily="2" charset="0"/>
              </a:rPr>
              <a:t>মডেল</a:t>
            </a:r>
            <a:r>
              <a:rPr lang="en-US" sz="4000" dirty="0" smtClean="0">
                <a:solidFill>
                  <a:srgbClr val="002060"/>
                </a:solidFill>
                <a:latin typeface="NikoshBAN" panose="02000000000000000000" pitchFamily="2" charset="0"/>
                <a:cs typeface="NikoshBAN" panose="02000000000000000000" pitchFamily="2" charset="0"/>
              </a:rPr>
              <a:t> </a:t>
            </a:r>
            <a:r>
              <a:rPr lang="en-US" sz="4000" dirty="0" err="1" smtClean="0">
                <a:solidFill>
                  <a:srgbClr val="002060"/>
                </a:solidFill>
                <a:latin typeface="NikoshBAN" panose="02000000000000000000" pitchFamily="2" charset="0"/>
                <a:cs typeface="NikoshBAN" panose="02000000000000000000" pitchFamily="2" charset="0"/>
              </a:rPr>
              <a:t>সরকারি</a:t>
            </a:r>
            <a:r>
              <a:rPr lang="bn-BD" sz="4000" dirty="0" smtClean="0">
                <a:solidFill>
                  <a:srgbClr val="002060"/>
                </a:solidFill>
                <a:latin typeface="NikoshBAN" panose="02000000000000000000" pitchFamily="2" charset="0"/>
                <a:cs typeface="NikoshBAN" panose="02000000000000000000" pitchFamily="2" charset="0"/>
              </a:rPr>
              <a:t> প্রাথমিক বিদ্যালয়।</a:t>
            </a:r>
          </a:p>
          <a:p>
            <a:r>
              <a:rPr lang="en-US" sz="4000" dirty="0" err="1" smtClean="0">
                <a:solidFill>
                  <a:srgbClr val="002060"/>
                </a:solidFill>
                <a:latin typeface="NikoshBAN" panose="02000000000000000000" pitchFamily="2" charset="0"/>
                <a:cs typeface="NikoshBAN" panose="02000000000000000000" pitchFamily="2" charset="0"/>
              </a:rPr>
              <a:t>নাচোল</a:t>
            </a:r>
            <a:r>
              <a:rPr lang="en-US" sz="4000" dirty="0" smtClean="0">
                <a:solidFill>
                  <a:srgbClr val="002060"/>
                </a:solidFill>
                <a:latin typeface="NikoshBAN" panose="02000000000000000000" pitchFamily="2" charset="0"/>
                <a:cs typeface="NikoshBAN" panose="02000000000000000000" pitchFamily="2" charset="0"/>
              </a:rPr>
              <a:t>, </a:t>
            </a:r>
            <a:r>
              <a:rPr lang="en-US" sz="4000" dirty="0" err="1" smtClean="0">
                <a:solidFill>
                  <a:srgbClr val="002060"/>
                </a:solidFill>
                <a:latin typeface="NikoshBAN" panose="02000000000000000000" pitchFamily="2" charset="0"/>
                <a:cs typeface="NikoshBAN" panose="02000000000000000000" pitchFamily="2" charset="0"/>
              </a:rPr>
              <a:t>চাঁপাইনবাবগঞ্জ</a:t>
            </a:r>
            <a:r>
              <a:rPr lang="bn-BD" sz="4000" dirty="0" smtClean="0">
                <a:solidFill>
                  <a:srgbClr val="002060"/>
                </a:solidFill>
                <a:latin typeface="NikoshBAN" panose="02000000000000000000" pitchFamily="2" charset="0"/>
                <a:cs typeface="NikoshBAN" panose="02000000000000000000" pitchFamily="2" charset="0"/>
              </a:rPr>
              <a:t>।</a:t>
            </a:r>
            <a:endParaRPr lang="en-US" sz="4000" dirty="0">
              <a:solidFill>
                <a:srgbClr val="002060"/>
              </a:solidFill>
              <a:latin typeface="NikoshBAN" panose="02000000000000000000" pitchFamily="2" charset="0"/>
              <a:cs typeface="NikoshBAN" panose="02000000000000000000" pitchFamily="2" charset="0"/>
            </a:endParaRPr>
          </a:p>
        </p:txBody>
      </p:sp>
      <p:grpSp>
        <p:nvGrpSpPr>
          <p:cNvPr id="8" name="Group 7"/>
          <p:cNvGrpSpPr/>
          <p:nvPr/>
        </p:nvGrpSpPr>
        <p:grpSpPr>
          <a:xfrm>
            <a:off x="4981342" y="2571142"/>
            <a:ext cx="258996" cy="3511741"/>
            <a:chOff x="5582361" y="2230734"/>
            <a:chExt cx="258996" cy="3511741"/>
          </a:xfrm>
        </p:grpSpPr>
        <p:sp>
          <p:nvSpPr>
            <p:cNvPr id="9" name="Rectangle 8"/>
            <p:cNvSpPr/>
            <p:nvPr/>
          </p:nvSpPr>
          <p:spPr>
            <a:xfrm>
              <a:off x="5677319" y="2522136"/>
              <a:ext cx="45719" cy="3009326"/>
            </a:xfrm>
            <a:prstGeom prst="rect">
              <a:avLst/>
            </a:prstGeom>
            <a:solidFill>
              <a:srgbClr val="00206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200" dirty="0">
                <a:latin typeface="NikoshBAN" panose="02000000000000000000" pitchFamily="2" charset="0"/>
                <a:cs typeface="NikoshBAN" panose="02000000000000000000" pitchFamily="2" charset="0"/>
              </a:endParaRPr>
            </a:p>
          </p:txBody>
        </p:sp>
        <p:sp>
          <p:nvSpPr>
            <p:cNvPr id="10" name="Oval 9"/>
            <p:cNvSpPr/>
            <p:nvPr/>
          </p:nvSpPr>
          <p:spPr>
            <a:xfrm>
              <a:off x="5582361" y="2230734"/>
              <a:ext cx="258996" cy="422027"/>
            </a:xfrm>
            <a:prstGeom prst="ellipse">
              <a:avLst/>
            </a:pr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200" dirty="0">
                <a:latin typeface="NikoshBAN" panose="02000000000000000000" pitchFamily="2" charset="0"/>
                <a:cs typeface="NikoshBAN" panose="02000000000000000000" pitchFamily="2" charset="0"/>
              </a:endParaRPr>
            </a:p>
          </p:txBody>
        </p:sp>
        <p:sp>
          <p:nvSpPr>
            <p:cNvPr id="11" name="Oval 10"/>
            <p:cNvSpPr/>
            <p:nvPr/>
          </p:nvSpPr>
          <p:spPr>
            <a:xfrm>
              <a:off x="5595672" y="5320448"/>
              <a:ext cx="221066" cy="422027"/>
            </a:xfrm>
            <a:prstGeom prst="ellipse">
              <a:avLst/>
            </a:pr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200" dirty="0">
                <a:latin typeface="NikoshBAN" panose="02000000000000000000" pitchFamily="2" charset="0"/>
                <a:cs typeface="NikoshBAN" panose="02000000000000000000" pitchFamily="2" charset="0"/>
              </a:endParaRPr>
            </a:p>
          </p:txBody>
        </p:sp>
      </p:grpSp>
      <p:grpSp>
        <p:nvGrpSpPr>
          <p:cNvPr id="12" name="Group 11"/>
          <p:cNvGrpSpPr/>
          <p:nvPr/>
        </p:nvGrpSpPr>
        <p:grpSpPr>
          <a:xfrm>
            <a:off x="5311685" y="2823670"/>
            <a:ext cx="307516" cy="3047851"/>
            <a:chOff x="5582361" y="2230734"/>
            <a:chExt cx="258996" cy="3511741"/>
          </a:xfrm>
        </p:grpSpPr>
        <p:sp>
          <p:nvSpPr>
            <p:cNvPr id="13" name="Rectangle 12"/>
            <p:cNvSpPr/>
            <p:nvPr/>
          </p:nvSpPr>
          <p:spPr>
            <a:xfrm>
              <a:off x="5677319" y="2522136"/>
              <a:ext cx="45719" cy="3009326"/>
            </a:xfrm>
            <a:prstGeom prst="rect">
              <a:avLst/>
            </a:prstGeom>
            <a:solidFill>
              <a:srgbClr val="00206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200" dirty="0">
                <a:latin typeface="NikoshBAN" panose="02000000000000000000" pitchFamily="2" charset="0"/>
                <a:cs typeface="NikoshBAN" panose="02000000000000000000" pitchFamily="2" charset="0"/>
              </a:endParaRPr>
            </a:p>
          </p:txBody>
        </p:sp>
        <p:sp>
          <p:nvSpPr>
            <p:cNvPr id="14" name="Oval 13"/>
            <p:cNvSpPr/>
            <p:nvPr/>
          </p:nvSpPr>
          <p:spPr>
            <a:xfrm>
              <a:off x="5582361" y="2230734"/>
              <a:ext cx="258996" cy="422027"/>
            </a:xfrm>
            <a:prstGeom prst="ellipse">
              <a:avLst/>
            </a:pr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200" dirty="0">
                <a:latin typeface="NikoshBAN" panose="02000000000000000000" pitchFamily="2" charset="0"/>
                <a:cs typeface="NikoshBAN" panose="02000000000000000000" pitchFamily="2" charset="0"/>
              </a:endParaRPr>
            </a:p>
          </p:txBody>
        </p:sp>
        <p:sp>
          <p:nvSpPr>
            <p:cNvPr id="15" name="Oval 14"/>
            <p:cNvSpPr/>
            <p:nvPr/>
          </p:nvSpPr>
          <p:spPr>
            <a:xfrm>
              <a:off x="5595672" y="5320448"/>
              <a:ext cx="221066" cy="422027"/>
            </a:xfrm>
            <a:prstGeom prst="ellipse">
              <a:avLst/>
            </a:pr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200" dirty="0">
                <a:latin typeface="NikoshBAN" panose="02000000000000000000" pitchFamily="2" charset="0"/>
                <a:cs typeface="NikoshBAN" panose="02000000000000000000" pitchFamily="2" charset="0"/>
              </a:endParaRPr>
            </a:p>
          </p:txBody>
        </p:sp>
      </p:grpSp>
      <p:grpSp>
        <p:nvGrpSpPr>
          <p:cNvPr id="16" name="Group 15"/>
          <p:cNvGrpSpPr/>
          <p:nvPr/>
        </p:nvGrpSpPr>
        <p:grpSpPr>
          <a:xfrm>
            <a:off x="4647216" y="2869364"/>
            <a:ext cx="275974" cy="3026228"/>
            <a:chOff x="5582361" y="2230734"/>
            <a:chExt cx="258996" cy="3511741"/>
          </a:xfrm>
        </p:grpSpPr>
        <p:sp>
          <p:nvSpPr>
            <p:cNvPr id="17" name="Rectangle 16"/>
            <p:cNvSpPr/>
            <p:nvPr/>
          </p:nvSpPr>
          <p:spPr>
            <a:xfrm>
              <a:off x="5677319" y="2522136"/>
              <a:ext cx="45719" cy="3009326"/>
            </a:xfrm>
            <a:prstGeom prst="rect">
              <a:avLst/>
            </a:prstGeom>
            <a:solidFill>
              <a:srgbClr val="00206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200" dirty="0">
                <a:latin typeface="NikoshBAN" panose="02000000000000000000" pitchFamily="2" charset="0"/>
                <a:cs typeface="NikoshBAN" panose="02000000000000000000" pitchFamily="2" charset="0"/>
              </a:endParaRPr>
            </a:p>
          </p:txBody>
        </p:sp>
        <p:sp>
          <p:nvSpPr>
            <p:cNvPr id="18" name="Oval 17"/>
            <p:cNvSpPr/>
            <p:nvPr/>
          </p:nvSpPr>
          <p:spPr>
            <a:xfrm>
              <a:off x="5582361" y="2230734"/>
              <a:ext cx="258996" cy="422027"/>
            </a:xfrm>
            <a:prstGeom prst="ellipse">
              <a:avLst/>
            </a:pr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200" dirty="0">
                <a:solidFill>
                  <a:srgbClr val="C00000"/>
                </a:solidFill>
                <a:latin typeface="NikoshBAN" panose="02000000000000000000" pitchFamily="2" charset="0"/>
                <a:cs typeface="NikoshBAN" panose="02000000000000000000" pitchFamily="2" charset="0"/>
              </a:endParaRPr>
            </a:p>
          </p:txBody>
        </p:sp>
        <p:sp>
          <p:nvSpPr>
            <p:cNvPr id="19" name="Oval 18"/>
            <p:cNvSpPr/>
            <p:nvPr/>
          </p:nvSpPr>
          <p:spPr>
            <a:xfrm>
              <a:off x="5595672" y="5320448"/>
              <a:ext cx="221066" cy="422027"/>
            </a:xfrm>
            <a:prstGeom prst="ellipse">
              <a:avLst/>
            </a:pr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200" dirty="0">
                <a:latin typeface="NikoshBAN" panose="02000000000000000000" pitchFamily="2" charset="0"/>
                <a:cs typeface="NikoshBAN" panose="02000000000000000000" pitchFamily="2" charset="0"/>
              </a:endParaRPr>
            </a:p>
          </p:txBody>
        </p:sp>
      </p:grpSp>
      <p:pic>
        <p:nvPicPr>
          <p:cNvPr id="20" name="Pictur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670" y="2680987"/>
            <a:ext cx="2762719" cy="303276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924549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xmlns:lc="http://schemas.openxmlformats.org/drawingml/2006/lockedCanvas" id="{DFA43117-4C42-A24A-B8DC-A49761FFAD5F}"/>
              </a:ext>
            </a:extLst>
          </p:cNvPr>
          <p:cNvSpPr/>
          <p:nvPr/>
        </p:nvSpPr>
        <p:spPr>
          <a:xfrm>
            <a:off x="0" y="0"/>
            <a:ext cx="12192000" cy="6858000"/>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Rectangle 2">
            <a:extLst>
              <a:ext uri="{FF2B5EF4-FFF2-40B4-BE49-F238E27FC236}">
                <a16:creationId xmlns="" xmlns:a16="http://schemas.microsoft.com/office/drawing/2014/main" xmlns:lc="http://schemas.openxmlformats.org/drawingml/2006/lockedCanvas" id="{DFA43117-4C42-A24A-B8DC-A49761FFAD5F}"/>
              </a:ext>
            </a:extLst>
          </p:cNvPr>
          <p:cNvSpPr/>
          <p:nvPr/>
        </p:nvSpPr>
        <p:spPr>
          <a:xfrm>
            <a:off x="0" y="0"/>
            <a:ext cx="12192000" cy="6858000"/>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Rectangle 3">
            <a:extLst>
              <a:ext uri="{FF2B5EF4-FFF2-40B4-BE49-F238E27FC236}">
                <a16:creationId xmlns:lc="http://schemas.openxmlformats.org/drawingml/2006/lockedCanvas" xmlns:a16="http://schemas.microsoft.com/office/drawing/2014/main" xmlns="" id="{DFA43117-4C42-A24A-B8DC-A49761FFAD5F}"/>
              </a:ext>
            </a:extLst>
          </p:cNvPr>
          <p:cNvSpPr/>
          <p:nvPr/>
        </p:nvSpPr>
        <p:spPr>
          <a:xfrm>
            <a:off x="0" y="0"/>
            <a:ext cx="12192000" cy="6858000"/>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TextBox 7"/>
          <p:cNvSpPr txBox="1"/>
          <p:nvPr/>
        </p:nvSpPr>
        <p:spPr>
          <a:xfrm>
            <a:off x="468413" y="2052074"/>
            <a:ext cx="5220718" cy="452431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BD" sz="3600" b="1" dirty="0" smtClean="0">
                <a:solidFill>
                  <a:srgbClr val="0070C0"/>
                </a:solidFill>
                <a:latin typeface="NikoshBAN" panose="02000000000000000000" pitchFamily="2" charset="0"/>
                <a:cs typeface="NikoshBAN" panose="02000000000000000000" pitchFamily="2" charset="0"/>
              </a:rPr>
              <a:t>বিষয়ঃ বাংলা</a:t>
            </a:r>
          </a:p>
          <a:p>
            <a:pPr algn="ctr"/>
            <a:r>
              <a:rPr lang="bn-BD" sz="3600" b="1" dirty="0" smtClean="0">
                <a:solidFill>
                  <a:srgbClr val="0070C0"/>
                </a:solidFill>
                <a:latin typeface="NikoshBAN" panose="02000000000000000000" pitchFamily="2" charset="0"/>
                <a:cs typeface="NikoshBAN" panose="02000000000000000000" pitchFamily="2" charset="0"/>
              </a:rPr>
              <a:t>শ্রেণিঃ পঞ্চম</a:t>
            </a:r>
          </a:p>
          <a:p>
            <a:pPr algn="ctr"/>
            <a:r>
              <a:rPr lang="bn-BD" sz="3600" b="1" dirty="0" smtClean="0">
                <a:solidFill>
                  <a:srgbClr val="0070C0"/>
                </a:solidFill>
                <a:latin typeface="NikoshBAN" panose="02000000000000000000" pitchFamily="2" charset="0"/>
                <a:cs typeface="NikoshBAN" panose="02000000000000000000" pitchFamily="2" charset="0"/>
              </a:rPr>
              <a:t>পাঠ শিরোনামঃ </a:t>
            </a:r>
            <a:r>
              <a:rPr lang="bn-IN" sz="3600" b="1" dirty="0" smtClean="0">
                <a:solidFill>
                  <a:srgbClr val="0070C0"/>
                </a:solidFill>
                <a:latin typeface="NikoshBAN" panose="02000000000000000000" pitchFamily="2" charset="0"/>
                <a:cs typeface="NikoshBAN" panose="02000000000000000000" pitchFamily="2" charset="0"/>
              </a:rPr>
              <a:t>কাঞ্চনমালা আর কাঁকনমালা</a:t>
            </a:r>
          </a:p>
          <a:p>
            <a:pPr algn="ctr"/>
            <a:r>
              <a:rPr lang="bn-IN" sz="3600" b="1" dirty="0" smtClean="0">
                <a:solidFill>
                  <a:srgbClr val="0070C0"/>
                </a:solidFill>
                <a:latin typeface="NikoshBAN" panose="02000000000000000000" pitchFamily="2" charset="0"/>
                <a:cs typeface="NikoshBAN" panose="02000000000000000000" pitchFamily="2" charset="0"/>
              </a:rPr>
              <a:t>পাঠ্যাংশ</a:t>
            </a:r>
            <a:r>
              <a:rPr lang="en-US" sz="3600" b="1" dirty="0" smtClean="0">
                <a:solidFill>
                  <a:srgbClr val="0070C0"/>
                </a:solidFill>
                <a:latin typeface="NikoshBAN" panose="02000000000000000000" pitchFamily="2" charset="0"/>
                <a:cs typeface="NikoshBAN" panose="02000000000000000000" pitchFamily="2" charset="0"/>
              </a:rPr>
              <a:t>ঃ </a:t>
            </a:r>
            <a:r>
              <a:rPr lang="bn-IN" sz="3600" b="1" dirty="0" smtClean="0">
                <a:solidFill>
                  <a:srgbClr val="0070C0"/>
                </a:solidFill>
                <a:latin typeface="NikoshBAN" panose="02000000000000000000" pitchFamily="2" charset="0"/>
                <a:cs typeface="NikoshBAN" panose="02000000000000000000" pitchFamily="2" charset="0"/>
              </a:rPr>
              <a:t>কাঞ্চমালা</a:t>
            </a:r>
            <a:r>
              <a:rPr lang="en-US" sz="3600" b="1" dirty="0" smtClean="0">
                <a:solidFill>
                  <a:srgbClr val="0070C0"/>
                </a:solidFill>
                <a:latin typeface="NikoshBAN" panose="02000000000000000000" pitchFamily="2" charset="0"/>
                <a:cs typeface="NikoshBAN" panose="02000000000000000000" pitchFamily="2" charset="0"/>
              </a:rPr>
              <a:t>……</a:t>
            </a:r>
            <a:r>
              <a:rPr lang="bn-IN" sz="3600" b="1" dirty="0" smtClean="0">
                <a:solidFill>
                  <a:srgbClr val="0070C0"/>
                </a:solidFill>
                <a:latin typeface="NikoshBAN" panose="02000000000000000000" pitchFamily="2" charset="0"/>
                <a:cs typeface="NikoshBAN" panose="02000000000000000000" pitchFamily="2" charset="0"/>
              </a:rPr>
              <a:t>কে তাকে দেখে</a:t>
            </a:r>
          </a:p>
          <a:p>
            <a:pPr algn="ctr"/>
            <a:r>
              <a:rPr lang="bn-IN" sz="3600" b="1" dirty="0">
                <a:solidFill>
                  <a:srgbClr val="0070C0"/>
                </a:solidFill>
                <a:latin typeface="NikoshBAN" pitchFamily="2" charset="0"/>
                <a:cs typeface="NikoshBAN" pitchFamily="2" charset="0"/>
              </a:rPr>
              <a:t>পিরিয়ডঃ </a:t>
            </a:r>
            <a:r>
              <a:rPr lang="bn-IN" sz="3600" b="1" dirty="0" smtClean="0">
                <a:solidFill>
                  <a:srgbClr val="0070C0"/>
                </a:solidFill>
                <a:latin typeface="NikoshBAN" pitchFamily="2" charset="0"/>
                <a:cs typeface="NikoshBAN" pitchFamily="2" charset="0"/>
              </a:rPr>
              <a:t>২</a:t>
            </a:r>
            <a:endParaRPr lang="bn-IN" sz="3600" b="1" dirty="0">
              <a:solidFill>
                <a:srgbClr val="0070C0"/>
              </a:solidFill>
              <a:latin typeface="NikoshBAN" pitchFamily="2" charset="0"/>
              <a:cs typeface="NikoshBAN" pitchFamily="2" charset="0"/>
            </a:endParaRPr>
          </a:p>
          <a:p>
            <a:pPr algn="ctr"/>
            <a:r>
              <a:rPr lang="bn-BD" sz="3600" b="1" dirty="0" smtClean="0">
                <a:solidFill>
                  <a:srgbClr val="0070C0"/>
                </a:solidFill>
                <a:latin typeface="NikoshBAN" panose="02000000000000000000" pitchFamily="2" charset="0"/>
                <a:cs typeface="NikoshBAN" panose="02000000000000000000" pitchFamily="2" charset="0"/>
              </a:rPr>
              <a:t>পৃষ্ঠাঃ</a:t>
            </a:r>
            <a:r>
              <a:rPr lang="bn-IN" sz="3600" b="1" dirty="0" smtClean="0">
                <a:solidFill>
                  <a:srgbClr val="0070C0"/>
                </a:solidFill>
                <a:latin typeface="NikoshBAN" panose="02000000000000000000" pitchFamily="2" charset="0"/>
                <a:cs typeface="NikoshBAN" panose="02000000000000000000" pitchFamily="2" charset="0"/>
              </a:rPr>
              <a:t> </a:t>
            </a:r>
            <a:r>
              <a:rPr lang="en-US" sz="3600" b="1" dirty="0" smtClean="0">
                <a:solidFill>
                  <a:srgbClr val="0070C0"/>
                </a:solidFill>
                <a:latin typeface="NikoshBAN" panose="02000000000000000000" pitchFamily="2" charset="0"/>
                <a:cs typeface="NikoshBAN" panose="02000000000000000000" pitchFamily="2" charset="0"/>
              </a:rPr>
              <a:t>৫</a:t>
            </a:r>
            <a:r>
              <a:rPr lang="bn-IN" sz="3600" b="1" dirty="0" smtClean="0">
                <a:solidFill>
                  <a:srgbClr val="0070C0"/>
                </a:solidFill>
                <a:latin typeface="NikoshBAN" panose="02000000000000000000" pitchFamily="2" charset="0"/>
                <a:cs typeface="NikoshBAN" panose="02000000000000000000" pitchFamily="2" charset="0"/>
              </a:rPr>
              <a:t>৭</a:t>
            </a:r>
            <a:r>
              <a:rPr lang="en-US" sz="3600" b="1" dirty="0" smtClean="0">
                <a:solidFill>
                  <a:srgbClr val="0070C0"/>
                </a:solidFill>
                <a:latin typeface="NikoshBAN" panose="02000000000000000000" pitchFamily="2" charset="0"/>
                <a:cs typeface="NikoshBAN" panose="02000000000000000000" pitchFamily="2" charset="0"/>
              </a:rPr>
              <a:t>-৫</a:t>
            </a:r>
            <a:r>
              <a:rPr lang="bn-IN" sz="3600" b="1" dirty="0" smtClean="0">
                <a:solidFill>
                  <a:srgbClr val="0070C0"/>
                </a:solidFill>
                <a:latin typeface="NikoshBAN" panose="02000000000000000000" pitchFamily="2" charset="0"/>
                <a:cs typeface="NikoshBAN" panose="02000000000000000000" pitchFamily="2" charset="0"/>
              </a:rPr>
              <a:t>৮</a:t>
            </a:r>
            <a:endParaRPr lang="en-US" sz="3600" b="1" dirty="0">
              <a:solidFill>
                <a:srgbClr val="0070C0"/>
              </a:solidFill>
              <a:latin typeface="NikoshBAN" panose="02000000000000000000" pitchFamily="2" charset="0"/>
              <a:cs typeface="NikoshBAN" panose="02000000000000000000" pitchFamily="2" charset="0"/>
            </a:endParaRPr>
          </a:p>
        </p:txBody>
      </p:sp>
      <p:sp>
        <p:nvSpPr>
          <p:cNvPr id="6" name="Rectangle 5">
            <a:extLst>
              <a:ext uri="{FF2B5EF4-FFF2-40B4-BE49-F238E27FC236}">
                <a16:creationId xmlns:lc="http://schemas.openxmlformats.org/drawingml/2006/lockedCanvas" xmlns:a16="http://schemas.microsoft.com/office/drawing/2014/main" xmlns="" id="{DFA43117-4C42-A24A-B8DC-A49761FFAD5F}"/>
              </a:ext>
            </a:extLst>
          </p:cNvPr>
          <p:cNvSpPr/>
          <p:nvPr/>
        </p:nvSpPr>
        <p:spPr>
          <a:xfrm>
            <a:off x="0" y="0"/>
            <a:ext cx="12192000" cy="6858000"/>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TextBox 6"/>
          <p:cNvSpPr txBox="1"/>
          <p:nvPr/>
        </p:nvSpPr>
        <p:spPr>
          <a:xfrm>
            <a:off x="4477126" y="559023"/>
            <a:ext cx="3496827" cy="830997"/>
          </a:xfrm>
          <a:prstGeom prst="rect">
            <a:avLst/>
          </a:prstGeom>
          <a:noFill/>
        </p:spPr>
        <p:txBody>
          <a:bodyPr wrap="square" numCol="1" rtlCol="0">
            <a:prstTxWarp prst="textWave1">
              <a:avLst/>
            </a:prstTxWarp>
            <a:spAutoFit/>
            <a:scene3d>
              <a:camera prst="orthographicFront"/>
              <a:lightRig rig="threePt" dir="t"/>
            </a:scene3d>
            <a:sp3d extrusionH="57150">
              <a:bevelT w="38100" h="38100"/>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BD" sz="4800" b="1" dirty="0" smtClean="0">
                <a:solidFill>
                  <a:srgbClr val="002060"/>
                </a:solidFill>
                <a:effectLst>
                  <a:glow rad="63500">
                    <a:schemeClr val="accent2">
                      <a:satMod val="175000"/>
                      <a:alpha val="40000"/>
                    </a:schemeClr>
                  </a:glow>
                </a:effectLst>
                <a:latin typeface="NikoshBAN" panose="02000000000000000000" pitchFamily="2" charset="0"/>
                <a:cs typeface="NikoshBAN" panose="02000000000000000000" pitchFamily="2" charset="0"/>
              </a:rPr>
              <a:t>পাঠ</a:t>
            </a:r>
            <a:r>
              <a:rPr lang="bn-BD" sz="4800" dirty="0" smtClean="0">
                <a:solidFill>
                  <a:srgbClr val="002060"/>
                </a:solidFill>
                <a:effectLst>
                  <a:glow rad="63500">
                    <a:schemeClr val="accent2">
                      <a:satMod val="175000"/>
                      <a:alpha val="40000"/>
                    </a:schemeClr>
                  </a:glow>
                </a:effectLst>
                <a:latin typeface="NikoshBAN" panose="02000000000000000000" pitchFamily="2" charset="0"/>
                <a:cs typeface="NikoshBAN" panose="02000000000000000000" pitchFamily="2" charset="0"/>
              </a:rPr>
              <a:t> </a:t>
            </a:r>
            <a:r>
              <a:rPr lang="bn-BD" sz="4800" b="1" dirty="0" smtClean="0">
                <a:solidFill>
                  <a:srgbClr val="002060"/>
                </a:solidFill>
                <a:effectLst>
                  <a:glow rad="63500">
                    <a:schemeClr val="accent2">
                      <a:satMod val="175000"/>
                      <a:alpha val="40000"/>
                    </a:schemeClr>
                  </a:glow>
                </a:effectLst>
                <a:latin typeface="NikoshBAN" panose="02000000000000000000" pitchFamily="2" charset="0"/>
                <a:cs typeface="NikoshBAN" panose="02000000000000000000" pitchFamily="2" charset="0"/>
              </a:rPr>
              <a:t>পরিচিতি</a:t>
            </a:r>
            <a:endParaRPr lang="en-US" sz="4800" b="1" dirty="0">
              <a:solidFill>
                <a:srgbClr val="002060"/>
              </a:solidFill>
              <a:effectLst>
                <a:glow rad="63500">
                  <a:schemeClr val="accent2">
                    <a:satMod val="175000"/>
                    <a:alpha val="40000"/>
                  </a:schemeClr>
                </a:glow>
              </a:effectLst>
              <a:latin typeface="NikoshBAN" panose="02000000000000000000" pitchFamily="2" charset="0"/>
              <a:cs typeface="NikoshBAN" panose="02000000000000000000" pitchFamily="2" charset="0"/>
            </a:endParaRPr>
          </a:p>
        </p:txBody>
      </p:sp>
      <p:pic>
        <p:nvPicPr>
          <p:cNvPr id="8" name="Picture 7"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8747" y="1868679"/>
            <a:ext cx="2813401" cy="36865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4466142" y="2956394"/>
            <a:ext cx="4263848" cy="1801659"/>
          </a:xfrm>
          <a:prstGeom prst="rect">
            <a:avLst/>
          </a:prstGeom>
        </p:spPr>
      </p:pic>
    </p:spTree>
    <p:extLst>
      <p:ext uri="{BB962C8B-B14F-4D97-AF65-F5344CB8AC3E}">
        <p14:creationId xmlns:p14="http://schemas.microsoft.com/office/powerpoint/2010/main" val="3037864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xmlns:lc="http://schemas.openxmlformats.org/drawingml/2006/lockedCanvas" id="{DFA43117-4C42-A24A-B8DC-A49761FFAD5F}"/>
              </a:ext>
            </a:extLst>
          </p:cNvPr>
          <p:cNvSpPr/>
          <p:nvPr/>
        </p:nvSpPr>
        <p:spPr>
          <a:xfrm>
            <a:off x="0" y="0"/>
            <a:ext cx="12192000" cy="6858000"/>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extBox 3"/>
          <p:cNvSpPr txBox="1"/>
          <p:nvPr/>
        </p:nvSpPr>
        <p:spPr>
          <a:xfrm>
            <a:off x="4556760" y="365760"/>
            <a:ext cx="2849880" cy="707886"/>
          </a:xfrm>
          <a:prstGeom prst="rect">
            <a:avLst/>
          </a:prstGeom>
          <a:noFill/>
        </p:spPr>
        <p:txBody>
          <a:bodyPr wrap="square" rtlCol="0">
            <a:spAutoFit/>
          </a:bodyPr>
          <a:lstStyle/>
          <a:p>
            <a:r>
              <a:rPr lang="bn-IN" sz="4000" b="1" dirty="0" smtClean="0">
                <a:solidFill>
                  <a:srgbClr val="002060"/>
                </a:solidFill>
                <a:latin typeface="NikoshBAN" panose="02000000000000000000" pitchFamily="2" charset="0"/>
                <a:cs typeface="NikoshBAN" panose="02000000000000000000" pitchFamily="2" charset="0"/>
              </a:rPr>
              <a:t>পূর্বজ্ঞান যাচাই</a:t>
            </a:r>
            <a:endParaRPr lang="en-US" sz="4000" b="1" dirty="0">
              <a:solidFill>
                <a:srgbClr val="002060"/>
              </a:solidFill>
              <a:latin typeface="NikoshBAN" panose="02000000000000000000" pitchFamily="2" charset="0"/>
              <a:cs typeface="NikoshBAN" panose="02000000000000000000" pitchFamily="2" charset="0"/>
            </a:endParaRPr>
          </a:p>
        </p:txBody>
      </p:sp>
      <p:sp>
        <p:nvSpPr>
          <p:cNvPr id="5" name="TextBox 4"/>
          <p:cNvSpPr txBox="1"/>
          <p:nvPr/>
        </p:nvSpPr>
        <p:spPr>
          <a:xfrm>
            <a:off x="548640" y="1974658"/>
            <a:ext cx="6598920" cy="646331"/>
          </a:xfrm>
          <a:prstGeom prst="rect">
            <a:avLst/>
          </a:prstGeom>
          <a:noFill/>
        </p:spPr>
        <p:txBody>
          <a:bodyPr wrap="square" rtlCol="0">
            <a:spAutoFit/>
          </a:bodyPr>
          <a:lstStyle/>
          <a:p>
            <a:pPr marL="571500" indent="-571500">
              <a:buFont typeface="Wingdings" panose="05000000000000000000" pitchFamily="2" charset="2"/>
              <a:buChar char="q"/>
            </a:pPr>
            <a:r>
              <a:rPr lang="en-US" sz="3600" b="1" dirty="0" err="1" smtClean="0">
                <a:latin typeface="NikoshBAN" panose="02000000000000000000" pitchFamily="2" charset="0"/>
                <a:cs typeface="NikoshBAN" panose="02000000000000000000" pitchFamily="2" charset="0"/>
              </a:rPr>
              <a:t>রাজা</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ভোরবেলায়</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উঠে</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কী</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সর্বনাশ</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দেখেন</a:t>
            </a:r>
            <a:r>
              <a:rPr lang="en-US" sz="3600" b="1" dirty="0" smtClean="0">
                <a:latin typeface="NikoshBAN" panose="02000000000000000000" pitchFamily="2" charset="0"/>
                <a:cs typeface="NikoshBAN" panose="02000000000000000000" pitchFamily="2" charset="0"/>
              </a:rPr>
              <a:t>?</a:t>
            </a:r>
            <a:endParaRPr lang="en-US" sz="3600" b="1" dirty="0">
              <a:latin typeface="NikoshBAN" panose="02000000000000000000" pitchFamily="2" charset="0"/>
              <a:cs typeface="NikoshBAN" panose="02000000000000000000" pitchFamily="2" charset="0"/>
            </a:endParaRPr>
          </a:p>
        </p:txBody>
      </p:sp>
      <p:sp>
        <p:nvSpPr>
          <p:cNvPr id="6" name="TextBox 5"/>
          <p:cNvSpPr txBox="1"/>
          <p:nvPr/>
        </p:nvSpPr>
        <p:spPr>
          <a:xfrm>
            <a:off x="548640" y="3116982"/>
            <a:ext cx="6598920" cy="646331"/>
          </a:xfrm>
          <a:prstGeom prst="rect">
            <a:avLst/>
          </a:prstGeom>
          <a:noFill/>
        </p:spPr>
        <p:txBody>
          <a:bodyPr wrap="square" rtlCol="0">
            <a:spAutoFit/>
          </a:bodyPr>
          <a:lstStyle/>
          <a:p>
            <a:pPr marL="571500" indent="-571500">
              <a:buFont typeface="Wingdings" panose="05000000000000000000" pitchFamily="2" charset="2"/>
              <a:buChar char="q"/>
            </a:pPr>
            <a:r>
              <a:rPr lang="en-US" sz="3600" b="1" dirty="0" err="1" smtClean="0">
                <a:latin typeface="NikoshBAN" panose="02000000000000000000" pitchFamily="2" charset="0"/>
                <a:cs typeface="NikoshBAN" panose="02000000000000000000" pitchFamily="2" charset="0"/>
              </a:rPr>
              <a:t>রাজা</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প্রতিজ্ঞা</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ভঙ্গের</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কী</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শাস্তি</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পেলেন</a:t>
            </a:r>
            <a:r>
              <a:rPr lang="en-US" sz="3600" b="1" dirty="0" smtClean="0">
                <a:latin typeface="NikoshBAN" panose="02000000000000000000" pitchFamily="2" charset="0"/>
                <a:cs typeface="NikoshBAN" panose="02000000000000000000" pitchFamily="2" charset="0"/>
              </a:rPr>
              <a:t>?</a:t>
            </a:r>
            <a:endParaRPr lang="en-US" sz="3600" b="1" dirty="0">
              <a:latin typeface="NikoshBAN" panose="02000000000000000000" pitchFamily="2" charset="0"/>
              <a:cs typeface="NikoshBAN" panose="02000000000000000000" pitchFamily="2" charset="0"/>
            </a:endParaRPr>
          </a:p>
        </p:txBody>
      </p:sp>
      <p:sp>
        <p:nvSpPr>
          <p:cNvPr id="9" name="TextBox 8"/>
          <p:cNvSpPr txBox="1"/>
          <p:nvPr/>
        </p:nvSpPr>
        <p:spPr>
          <a:xfrm>
            <a:off x="548640" y="4356721"/>
            <a:ext cx="6598920" cy="646331"/>
          </a:xfrm>
          <a:prstGeom prst="rect">
            <a:avLst/>
          </a:prstGeom>
          <a:noFill/>
        </p:spPr>
        <p:txBody>
          <a:bodyPr wrap="square" rtlCol="0">
            <a:spAutoFit/>
          </a:bodyPr>
          <a:lstStyle/>
          <a:p>
            <a:pPr marL="571500" indent="-571500">
              <a:buFont typeface="Wingdings" panose="05000000000000000000" pitchFamily="2" charset="2"/>
              <a:buChar char="q"/>
            </a:pPr>
            <a:r>
              <a:rPr lang="bn-IN" sz="3600" b="1" dirty="0" smtClean="0">
                <a:latin typeface="NikoshBAN" panose="02000000000000000000" pitchFamily="2" charset="0"/>
                <a:cs typeface="NikoshBAN" panose="02000000000000000000" pitchFamily="2" charset="0"/>
              </a:rPr>
              <a:t>রানি তখন কী করেন?</a:t>
            </a:r>
            <a:endParaRPr lang="en-US" sz="36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530452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xmlns:lc="http://schemas.openxmlformats.org/drawingml/2006/lockedCanvas" id="{DFA43117-4C42-A24A-B8DC-A49761FFAD5F}"/>
              </a:ext>
            </a:extLst>
          </p:cNvPr>
          <p:cNvSpPr/>
          <p:nvPr/>
        </p:nvSpPr>
        <p:spPr>
          <a:xfrm>
            <a:off x="0" y="0"/>
            <a:ext cx="12192000" cy="6858000"/>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5478" t="26140" r="10885" b="21522"/>
          <a:stretch/>
        </p:blipFill>
        <p:spPr>
          <a:xfrm>
            <a:off x="2463999" y="1015520"/>
            <a:ext cx="5864497" cy="2711779"/>
          </a:xfrm>
          <a:prstGeom prst="rect">
            <a:avLst/>
          </a:prstGeom>
        </p:spPr>
      </p:pic>
      <p:sp>
        <p:nvSpPr>
          <p:cNvPr id="6" name="Rectangle 5">
            <a:extLst>
              <a:ext uri="{FF2B5EF4-FFF2-40B4-BE49-F238E27FC236}">
                <a16:creationId xmlns="" xmlns:a16="http://schemas.microsoft.com/office/drawing/2014/main" xmlns:lc="http://schemas.openxmlformats.org/drawingml/2006/lockedCanvas" id="{DFA43117-4C42-A24A-B8DC-A49761FFAD5F}"/>
              </a:ext>
            </a:extLst>
          </p:cNvPr>
          <p:cNvSpPr/>
          <p:nvPr/>
        </p:nvSpPr>
        <p:spPr>
          <a:xfrm>
            <a:off x="0" y="0"/>
            <a:ext cx="12192000" cy="6858000"/>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TextBox 6"/>
          <p:cNvSpPr txBox="1"/>
          <p:nvPr/>
        </p:nvSpPr>
        <p:spPr>
          <a:xfrm>
            <a:off x="1939558" y="4063758"/>
            <a:ext cx="7938537" cy="646331"/>
          </a:xfrm>
          <a:prstGeom prst="rect">
            <a:avLst/>
          </a:prstGeom>
          <a:noFill/>
        </p:spPr>
        <p:txBody>
          <a:bodyPr wrap="square" rtlCol="0">
            <a:spAutoFit/>
          </a:bodyPr>
          <a:lstStyle/>
          <a:p>
            <a:pPr marL="571500" indent="-571500">
              <a:buFont typeface="Wingdings" panose="05000000000000000000" pitchFamily="2" charset="2"/>
              <a:buChar char="q"/>
            </a:pPr>
            <a:r>
              <a:rPr lang="bn-IN" sz="3600" b="1" dirty="0" smtClean="0">
                <a:latin typeface="NikoshBAN" panose="02000000000000000000" pitchFamily="2" charset="0"/>
                <a:cs typeface="NikoshBAN" panose="02000000000000000000" pitchFamily="2" charset="0"/>
              </a:rPr>
              <a:t>ছবির দুজন কারা বলে তোমাদের মনে হচ্ছে?</a:t>
            </a:r>
            <a:endParaRPr lang="en-US" sz="3600" b="1" dirty="0">
              <a:latin typeface="NikoshBAN" panose="02000000000000000000" pitchFamily="2" charset="0"/>
              <a:cs typeface="NikoshBAN" panose="02000000000000000000" pitchFamily="2" charset="0"/>
            </a:endParaRPr>
          </a:p>
        </p:txBody>
      </p:sp>
      <p:sp>
        <p:nvSpPr>
          <p:cNvPr id="8" name="TextBox 7"/>
          <p:cNvSpPr txBox="1"/>
          <p:nvPr/>
        </p:nvSpPr>
        <p:spPr>
          <a:xfrm>
            <a:off x="1939558" y="4817942"/>
            <a:ext cx="4345333" cy="646331"/>
          </a:xfrm>
          <a:prstGeom prst="rect">
            <a:avLst/>
          </a:prstGeom>
          <a:noFill/>
        </p:spPr>
        <p:txBody>
          <a:bodyPr wrap="square" rtlCol="0">
            <a:spAutoFit/>
          </a:bodyPr>
          <a:lstStyle/>
          <a:p>
            <a:pPr marL="571500" indent="-571500">
              <a:buFont typeface="Wingdings" panose="05000000000000000000" pitchFamily="2" charset="2"/>
              <a:buChar char="q"/>
            </a:pPr>
            <a:r>
              <a:rPr lang="bn-IN" sz="3600" b="1" dirty="0" smtClean="0">
                <a:latin typeface="NikoshBAN" panose="02000000000000000000" pitchFamily="2" charset="0"/>
                <a:cs typeface="NikoshBAN" panose="02000000000000000000" pitchFamily="2" charset="0"/>
              </a:rPr>
              <a:t>তারা কে কী করছে?</a:t>
            </a:r>
            <a:endParaRPr lang="en-US" sz="3600" b="1" dirty="0">
              <a:latin typeface="NikoshBAN" panose="02000000000000000000" pitchFamily="2" charset="0"/>
              <a:cs typeface="NikoshBAN" panose="02000000000000000000" pitchFamily="2" charset="0"/>
            </a:endParaRPr>
          </a:p>
        </p:txBody>
      </p:sp>
      <p:sp>
        <p:nvSpPr>
          <p:cNvPr id="9" name="TextBox 8"/>
          <p:cNvSpPr txBox="1"/>
          <p:nvPr/>
        </p:nvSpPr>
        <p:spPr>
          <a:xfrm>
            <a:off x="1974275" y="5461879"/>
            <a:ext cx="6598920" cy="646331"/>
          </a:xfrm>
          <a:prstGeom prst="rect">
            <a:avLst/>
          </a:prstGeom>
          <a:noFill/>
        </p:spPr>
        <p:txBody>
          <a:bodyPr wrap="square" rtlCol="0">
            <a:spAutoFit/>
          </a:bodyPr>
          <a:lstStyle/>
          <a:p>
            <a:pPr marL="571500" indent="-571500">
              <a:buFont typeface="Wingdings" panose="05000000000000000000" pitchFamily="2" charset="2"/>
              <a:buChar char="q"/>
            </a:pPr>
            <a:r>
              <a:rPr lang="bn-IN" sz="3600" b="1" dirty="0" smtClean="0">
                <a:latin typeface="NikoshBAN" panose="02000000000000000000" pitchFamily="2" charset="0"/>
                <a:cs typeface="NikoshBAN" panose="02000000000000000000" pitchFamily="2" charset="0"/>
              </a:rPr>
              <a:t>ছবিতে রাখাল বন্ধু কী করছে?</a:t>
            </a:r>
            <a:endParaRPr lang="en-US" sz="3600" b="1" dirty="0">
              <a:latin typeface="NikoshBAN" panose="02000000000000000000" pitchFamily="2" charset="0"/>
              <a:cs typeface="NikoshBAN" panose="02000000000000000000" pitchFamily="2" charset="0"/>
            </a:endParaRPr>
          </a:p>
        </p:txBody>
      </p:sp>
      <p:sp>
        <p:nvSpPr>
          <p:cNvPr id="10" name="TextBox 9"/>
          <p:cNvSpPr txBox="1"/>
          <p:nvPr/>
        </p:nvSpPr>
        <p:spPr>
          <a:xfrm>
            <a:off x="1939558" y="6210472"/>
            <a:ext cx="6612014" cy="646331"/>
          </a:xfrm>
          <a:prstGeom prst="rect">
            <a:avLst/>
          </a:prstGeom>
          <a:noFill/>
        </p:spPr>
        <p:txBody>
          <a:bodyPr wrap="square" rtlCol="0">
            <a:spAutoFit/>
          </a:bodyPr>
          <a:lstStyle/>
          <a:p>
            <a:pPr marL="571500" indent="-571500">
              <a:buFont typeface="Wingdings" panose="05000000000000000000" pitchFamily="2" charset="2"/>
              <a:buChar char="q"/>
            </a:pPr>
            <a:r>
              <a:rPr lang="bn-IN" sz="3600" b="1" dirty="0" smtClean="0">
                <a:latin typeface="NikoshBAN" panose="02000000000000000000" pitchFamily="2" charset="0"/>
                <a:cs typeface="NikoshBAN" panose="02000000000000000000" pitchFamily="2" charset="0"/>
              </a:rPr>
              <a:t>রাখাল বন্ধু মাথায় কী বেঁধে আছে?</a:t>
            </a:r>
            <a:endParaRPr lang="en-US" sz="3600" b="1" dirty="0">
              <a:latin typeface="NikoshBAN" panose="02000000000000000000" pitchFamily="2" charset="0"/>
              <a:cs typeface="NikoshBAN" panose="02000000000000000000" pitchFamily="2" charset="0"/>
            </a:endParaRPr>
          </a:p>
        </p:txBody>
      </p:sp>
      <p:sp>
        <p:nvSpPr>
          <p:cNvPr id="11" name="TextBox 10"/>
          <p:cNvSpPr txBox="1"/>
          <p:nvPr/>
        </p:nvSpPr>
        <p:spPr>
          <a:xfrm>
            <a:off x="2730321" y="184595"/>
            <a:ext cx="4971245" cy="646331"/>
          </a:xfrm>
          <a:prstGeom prst="rect">
            <a:avLst/>
          </a:prstGeom>
          <a:noFill/>
        </p:spPr>
        <p:txBody>
          <a:bodyPr wrap="square" rtlCol="0">
            <a:spAutoFit/>
          </a:bodyPr>
          <a:lstStyle/>
          <a:p>
            <a:r>
              <a:rPr lang="bn-IN" sz="3600" b="1" dirty="0" smtClean="0">
                <a:solidFill>
                  <a:srgbClr val="002060"/>
                </a:solidFill>
                <a:latin typeface="NikoshBAN" panose="02000000000000000000" pitchFamily="2" charset="0"/>
                <a:cs typeface="NikoshBAN" panose="02000000000000000000" pitchFamily="2" charset="0"/>
              </a:rPr>
              <a:t>নিচের ছবিতে কী দেখতে পাচ্ছ?</a:t>
            </a:r>
            <a:endParaRPr lang="en-US" sz="3600" b="1" dirty="0">
              <a:solidFill>
                <a:srgbClr val="00206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84062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xmlns:lc="http://schemas.openxmlformats.org/drawingml/2006/lockedCanvas" id="{DFA43117-4C42-A24A-B8DC-A49761FFAD5F}"/>
              </a:ext>
            </a:extLst>
          </p:cNvPr>
          <p:cNvSpPr/>
          <p:nvPr/>
        </p:nvSpPr>
        <p:spPr>
          <a:xfrm>
            <a:off x="0" y="0"/>
            <a:ext cx="12192000" cy="6858000"/>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Rectangle 2">
            <a:extLst>
              <a:ext uri="{FF2B5EF4-FFF2-40B4-BE49-F238E27FC236}">
                <a16:creationId xmlns="" xmlns:a16="http://schemas.microsoft.com/office/drawing/2014/main" xmlns:lc="http://schemas.openxmlformats.org/drawingml/2006/lockedCanvas" id="{DFA43117-4C42-A24A-B8DC-A49761FFAD5F}"/>
              </a:ext>
            </a:extLst>
          </p:cNvPr>
          <p:cNvSpPr/>
          <p:nvPr/>
        </p:nvSpPr>
        <p:spPr>
          <a:xfrm>
            <a:off x="0" y="0"/>
            <a:ext cx="12192000" cy="6858000"/>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Rectangle 3"/>
          <p:cNvSpPr/>
          <p:nvPr/>
        </p:nvSpPr>
        <p:spPr>
          <a:xfrm>
            <a:off x="1973335" y="266833"/>
            <a:ext cx="8690371" cy="68258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b="1" dirty="0" smtClean="0">
                <a:solidFill>
                  <a:schemeClr val="tx1"/>
                </a:solidFill>
                <a:latin typeface="NikoshBAN" panose="02000000000000000000" pitchFamily="2" charset="0"/>
                <a:cs typeface="NikoshBAN" panose="02000000000000000000" pitchFamily="2" charset="0"/>
              </a:rPr>
              <a:t>আজকের পাঠ</a:t>
            </a:r>
            <a:endParaRPr lang="en-US" sz="4000" b="1" dirty="0">
              <a:solidFill>
                <a:schemeClr val="tx1"/>
              </a:solidFill>
              <a:latin typeface="NikoshBAN" panose="02000000000000000000" pitchFamily="2" charset="0"/>
              <a:cs typeface="NikoshBAN" panose="02000000000000000000" pitchFamily="2" charset="0"/>
            </a:endParaRPr>
          </a:p>
        </p:txBody>
      </p:sp>
      <p:sp>
        <p:nvSpPr>
          <p:cNvPr id="5" name="Rectangle 4"/>
          <p:cNvSpPr/>
          <p:nvPr/>
        </p:nvSpPr>
        <p:spPr>
          <a:xfrm>
            <a:off x="1973336" y="1216246"/>
            <a:ext cx="8690371" cy="68258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b="1" dirty="0" smtClean="0">
                <a:solidFill>
                  <a:schemeClr val="tx1"/>
                </a:solidFill>
                <a:latin typeface="NikoshBAN" panose="02000000000000000000" pitchFamily="2" charset="0"/>
                <a:cs typeface="NikoshBAN" panose="02000000000000000000" pitchFamily="2" charset="0"/>
              </a:rPr>
              <a:t>কাঞ্চনমালা আর কাঁকনমালা</a:t>
            </a:r>
            <a:endParaRPr lang="en-US" sz="4000" b="1" dirty="0">
              <a:solidFill>
                <a:schemeClr val="tx1"/>
              </a:solidFill>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7943" t="19545" r="19139" b="24074"/>
          <a:stretch/>
        </p:blipFill>
        <p:spPr>
          <a:xfrm>
            <a:off x="3154215" y="2430378"/>
            <a:ext cx="6328610" cy="3188369"/>
          </a:xfrm>
          <a:prstGeom prst="rect">
            <a:avLst/>
          </a:prstGeom>
        </p:spPr>
      </p:pic>
    </p:spTree>
    <p:extLst>
      <p:ext uri="{BB962C8B-B14F-4D97-AF65-F5344CB8AC3E}">
        <p14:creationId xmlns:p14="http://schemas.microsoft.com/office/powerpoint/2010/main" val="401949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xmlns:lc="http://schemas.openxmlformats.org/drawingml/2006/lockedCanvas" id="{DFA43117-4C42-A24A-B8DC-A49761FFAD5F}"/>
              </a:ext>
            </a:extLst>
          </p:cNvPr>
          <p:cNvSpPr/>
          <p:nvPr/>
        </p:nvSpPr>
        <p:spPr>
          <a:xfrm>
            <a:off x="0" y="0"/>
            <a:ext cx="12192000" cy="6858000"/>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Rectangle 2">
            <a:extLst>
              <a:ext uri="{FF2B5EF4-FFF2-40B4-BE49-F238E27FC236}">
                <a16:creationId xmlns="" xmlns:a16="http://schemas.microsoft.com/office/drawing/2014/main" xmlns:lc="http://schemas.openxmlformats.org/drawingml/2006/lockedCanvas" id="{DFA43117-4C42-A24A-B8DC-A49761FFAD5F}"/>
              </a:ext>
            </a:extLst>
          </p:cNvPr>
          <p:cNvSpPr/>
          <p:nvPr/>
        </p:nvSpPr>
        <p:spPr>
          <a:xfrm>
            <a:off x="0" y="0"/>
            <a:ext cx="12192000" cy="6858000"/>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Rectangle 3">
            <a:extLst>
              <a:ext uri="{FF2B5EF4-FFF2-40B4-BE49-F238E27FC236}">
                <a16:creationId xmlns="" xmlns:a16="http://schemas.microsoft.com/office/drawing/2014/main" xmlns:lc="http://schemas.openxmlformats.org/drawingml/2006/lockedCanvas" id="{DFA43117-4C42-A24A-B8DC-A49761FFAD5F}"/>
              </a:ext>
            </a:extLst>
          </p:cNvPr>
          <p:cNvSpPr/>
          <p:nvPr/>
        </p:nvSpPr>
        <p:spPr>
          <a:xfrm>
            <a:off x="0" y="0"/>
            <a:ext cx="12192000" cy="6858000"/>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Rectangle 4">
            <a:extLst>
              <a:ext uri="{FF2B5EF4-FFF2-40B4-BE49-F238E27FC236}">
                <a16:creationId xmlns:lc="http://schemas.openxmlformats.org/drawingml/2006/lockedCanvas" xmlns:a16="http://schemas.microsoft.com/office/drawing/2014/main" xmlns="" id="{DFA43117-4C42-A24A-B8DC-A49761FFAD5F}"/>
              </a:ext>
            </a:extLst>
          </p:cNvPr>
          <p:cNvSpPr/>
          <p:nvPr/>
        </p:nvSpPr>
        <p:spPr>
          <a:xfrm>
            <a:off x="0" y="0"/>
            <a:ext cx="12192000" cy="6858000"/>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Rectangle 5">
            <a:extLst>
              <a:ext uri="{FF2B5EF4-FFF2-40B4-BE49-F238E27FC236}">
                <a16:creationId xmlns="" xmlns:a16="http://schemas.microsoft.com/office/drawing/2014/main" xmlns:lc="http://schemas.openxmlformats.org/drawingml/2006/lockedCanvas" id="{DFA43117-4C42-A24A-B8DC-A49761FFAD5F}"/>
              </a:ext>
            </a:extLst>
          </p:cNvPr>
          <p:cNvSpPr/>
          <p:nvPr/>
        </p:nvSpPr>
        <p:spPr>
          <a:xfrm>
            <a:off x="0" y="0"/>
            <a:ext cx="12192000" cy="6858000"/>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Rectangle 6">
            <a:extLst>
              <a:ext uri="{FF2B5EF4-FFF2-40B4-BE49-F238E27FC236}">
                <a16:creationId xmlns="" xmlns:a16="http://schemas.microsoft.com/office/drawing/2014/main" xmlns:lc="http://schemas.openxmlformats.org/drawingml/2006/lockedCanvas" id="{DFA43117-4C42-A24A-B8DC-A49761FFAD5F}"/>
              </a:ext>
            </a:extLst>
          </p:cNvPr>
          <p:cNvSpPr/>
          <p:nvPr/>
        </p:nvSpPr>
        <p:spPr>
          <a:xfrm>
            <a:off x="0" y="0"/>
            <a:ext cx="12192000" cy="6858000"/>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 name="Rectangle 7">
            <a:extLst>
              <a:ext uri="{FF2B5EF4-FFF2-40B4-BE49-F238E27FC236}">
                <a16:creationId xmlns:lc="http://schemas.openxmlformats.org/drawingml/2006/lockedCanvas" xmlns:a16="http://schemas.microsoft.com/office/drawing/2014/main" xmlns="" id="{DFA43117-4C42-A24A-B8DC-A49761FFAD5F}"/>
              </a:ext>
            </a:extLst>
          </p:cNvPr>
          <p:cNvSpPr/>
          <p:nvPr/>
        </p:nvSpPr>
        <p:spPr>
          <a:xfrm>
            <a:off x="0" y="0"/>
            <a:ext cx="12192000" cy="6858000"/>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Rectangle 8">
            <a:extLst>
              <a:ext uri="{FF2B5EF4-FFF2-40B4-BE49-F238E27FC236}">
                <a16:creationId xmlns="" xmlns:a16="http://schemas.microsoft.com/office/drawing/2014/main" xmlns:lc="http://schemas.openxmlformats.org/drawingml/2006/lockedCanvas" id="{DFA43117-4C42-A24A-B8DC-A49761FFAD5F}"/>
              </a:ext>
            </a:extLst>
          </p:cNvPr>
          <p:cNvSpPr/>
          <p:nvPr/>
        </p:nvSpPr>
        <p:spPr>
          <a:xfrm>
            <a:off x="0" y="0"/>
            <a:ext cx="12192000" cy="6858000"/>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TextBox 9"/>
          <p:cNvSpPr txBox="1"/>
          <p:nvPr/>
        </p:nvSpPr>
        <p:spPr>
          <a:xfrm>
            <a:off x="4749191" y="1097524"/>
            <a:ext cx="1999338" cy="707886"/>
          </a:xfrm>
          <a:prstGeom prst="rect">
            <a:avLst/>
          </a:prstGeom>
          <a:noFill/>
        </p:spPr>
        <p:txBody>
          <a:bodyPr wrap="square" rtlCol="0">
            <a:spAutoFit/>
          </a:bodyPr>
          <a:lstStyle/>
          <a:p>
            <a:r>
              <a:rPr lang="bn-IN" sz="4000" b="1" dirty="0" smtClean="0">
                <a:latin typeface="NikoshBAN" panose="02000000000000000000" pitchFamily="2" charset="0"/>
                <a:cs typeface="NikoshBAN" panose="02000000000000000000" pitchFamily="2" charset="0"/>
              </a:rPr>
              <a:t>শিখনফল</a:t>
            </a:r>
            <a:endParaRPr lang="en-US" sz="4000" b="1" dirty="0">
              <a:latin typeface="NikoshBAN" panose="02000000000000000000" pitchFamily="2" charset="0"/>
              <a:cs typeface="NikoshBAN" panose="02000000000000000000" pitchFamily="2" charset="0"/>
            </a:endParaRPr>
          </a:p>
        </p:txBody>
      </p:sp>
      <p:sp>
        <p:nvSpPr>
          <p:cNvPr id="11" name="Rectangle 10"/>
          <p:cNvSpPr/>
          <p:nvPr/>
        </p:nvSpPr>
        <p:spPr>
          <a:xfrm>
            <a:off x="1210614" y="2411372"/>
            <a:ext cx="10061405" cy="2862322"/>
          </a:xfrm>
          <a:prstGeom prst="rect">
            <a:avLst/>
          </a:prstGeom>
        </p:spPr>
        <p:txBody>
          <a:bodyPr wrap="square">
            <a:spAutoFit/>
          </a:bodyPr>
          <a:lstStyle/>
          <a:p>
            <a:r>
              <a:rPr lang="bn-IN" sz="3600" dirty="0" smtClean="0">
                <a:solidFill>
                  <a:srgbClr val="002060"/>
                </a:solidFill>
                <a:latin typeface="NikoshBAN" pitchFamily="2" charset="0"/>
                <a:cs typeface="NikoshBAN" pitchFamily="2" charset="0"/>
              </a:rPr>
              <a:t>১.২.১ উচ্চারিত পঠিত বাক্য, কথা মনোযোগ সহকারে শুনবে।</a:t>
            </a:r>
            <a:endParaRPr lang="bn-BD" sz="3600" dirty="0">
              <a:solidFill>
                <a:srgbClr val="002060"/>
              </a:solidFill>
              <a:latin typeface="NikoshBAN" pitchFamily="2" charset="0"/>
              <a:cs typeface="NikoshBAN" pitchFamily="2" charset="0"/>
            </a:endParaRPr>
          </a:p>
          <a:p>
            <a:r>
              <a:rPr lang="bn-IN" sz="3600" dirty="0" smtClean="0">
                <a:solidFill>
                  <a:srgbClr val="002060"/>
                </a:solidFill>
                <a:latin typeface="NikoshBAN" pitchFamily="2" charset="0"/>
                <a:cs typeface="NikoshBAN" pitchFamily="2" charset="0"/>
              </a:rPr>
              <a:t>১.</a:t>
            </a:r>
            <a:r>
              <a:rPr lang="en-US" sz="3600" dirty="0" smtClean="0">
                <a:solidFill>
                  <a:srgbClr val="002060"/>
                </a:solidFill>
                <a:latin typeface="NikoshBAN" pitchFamily="2" charset="0"/>
                <a:cs typeface="NikoshBAN" pitchFamily="2" charset="0"/>
              </a:rPr>
              <a:t>1</a:t>
            </a:r>
            <a:r>
              <a:rPr lang="bn-IN" sz="3600" dirty="0" smtClean="0">
                <a:solidFill>
                  <a:srgbClr val="002060"/>
                </a:solidFill>
                <a:latin typeface="NikoshBAN" pitchFamily="2" charset="0"/>
                <a:cs typeface="NikoshBAN" pitchFamily="2" charset="0"/>
              </a:rPr>
              <a:t>.</a:t>
            </a:r>
            <a:r>
              <a:rPr lang="en-US" sz="3600" dirty="0" smtClean="0">
                <a:solidFill>
                  <a:srgbClr val="002060"/>
                </a:solidFill>
                <a:latin typeface="NikoshBAN" pitchFamily="2" charset="0"/>
                <a:cs typeface="NikoshBAN" pitchFamily="2" charset="0"/>
              </a:rPr>
              <a:t>1</a:t>
            </a:r>
            <a:r>
              <a:rPr lang="bn-IN" sz="3600" dirty="0" smtClean="0">
                <a:solidFill>
                  <a:srgbClr val="002060"/>
                </a:solidFill>
                <a:latin typeface="NikoshBAN" pitchFamily="2" charset="0"/>
                <a:cs typeface="NikoshBAN" pitchFamily="2" charset="0"/>
              </a:rPr>
              <a:t> </a:t>
            </a:r>
            <a:r>
              <a:rPr lang="en-US" sz="3600" dirty="0" err="1" smtClean="0">
                <a:solidFill>
                  <a:srgbClr val="002060"/>
                </a:solidFill>
                <a:latin typeface="NikoshBAN" pitchFamily="2" charset="0"/>
                <a:cs typeface="NikoshBAN" pitchFamily="2" charset="0"/>
              </a:rPr>
              <a:t>যুক্তবর্ণ</a:t>
            </a:r>
            <a:r>
              <a:rPr lang="en-US" sz="3600" dirty="0" smtClean="0">
                <a:solidFill>
                  <a:srgbClr val="002060"/>
                </a:solidFill>
                <a:latin typeface="NikoshBAN" pitchFamily="2" charset="0"/>
                <a:cs typeface="NikoshBAN" pitchFamily="2" charset="0"/>
              </a:rPr>
              <a:t> </a:t>
            </a:r>
            <a:r>
              <a:rPr lang="en-US" sz="3600" dirty="0" err="1" smtClean="0">
                <a:solidFill>
                  <a:srgbClr val="002060"/>
                </a:solidFill>
                <a:latin typeface="NikoshBAN" pitchFamily="2" charset="0"/>
                <a:cs typeface="NikoshBAN" pitchFamily="2" charset="0"/>
              </a:rPr>
              <a:t>সহযোগে</a:t>
            </a:r>
            <a:r>
              <a:rPr lang="en-US" sz="3600" dirty="0" smtClean="0">
                <a:solidFill>
                  <a:srgbClr val="002060"/>
                </a:solidFill>
                <a:latin typeface="NikoshBAN" pitchFamily="2" charset="0"/>
                <a:cs typeface="NikoshBAN" pitchFamily="2" charset="0"/>
              </a:rPr>
              <a:t> </a:t>
            </a:r>
            <a:r>
              <a:rPr lang="en-US" sz="3600" dirty="0" err="1" smtClean="0">
                <a:solidFill>
                  <a:srgbClr val="002060"/>
                </a:solidFill>
                <a:latin typeface="NikoshBAN" pitchFamily="2" charset="0"/>
                <a:cs typeface="NikoshBAN" pitchFamily="2" charset="0"/>
              </a:rPr>
              <a:t>তৈরি</a:t>
            </a:r>
            <a:r>
              <a:rPr lang="en-US" sz="3600" dirty="0" smtClean="0">
                <a:solidFill>
                  <a:srgbClr val="002060"/>
                </a:solidFill>
                <a:latin typeface="NikoshBAN" pitchFamily="2" charset="0"/>
                <a:cs typeface="NikoshBAN" pitchFamily="2" charset="0"/>
              </a:rPr>
              <a:t> </a:t>
            </a:r>
            <a:r>
              <a:rPr lang="en-US" sz="3600" dirty="0" err="1" smtClean="0">
                <a:solidFill>
                  <a:srgbClr val="002060"/>
                </a:solidFill>
                <a:latin typeface="NikoshBAN" pitchFamily="2" charset="0"/>
                <a:cs typeface="NikoshBAN" pitchFamily="2" charset="0"/>
              </a:rPr>
              <a:t>শব্দ</a:t>
            </a:r>
            <a:r>
              <a:rPr lang="en-US" sz="3600" dirty="0" smtClean="0">
                <a:solidFill>
                  <a:srgbClr val="002060"/>
                </a:solidFill>
                <a:latin typeface="NikoshBAN" pitchFamily="2" charset="0"/>
                <a:cs typeface="NikoshBAN" pitchFamily="2" charset="0"/>
              </a:rPr>
              <a:t> </a:t>
            </a:r>
            <a:r>
              <a:rPr lang="en-US" sz="3600" dirty="0" err="1" smtClean="0">
                <a:solidFill>
                  <a:srgbClr val="002060"/>
                </a:solidFill>
                <a:latin typeface="NikoshBAN" pitchFamily="2" charset="0"/>
                <a:cs typeface="NikoshBAN" pitchFamily="2" charset="0"/>
              </a:rPr>
              <a:t>স্পষ্ট</a:t>
            </a:r>
            <a:r>
              <a:rPr lang="en-US" sz="3600" dirty="0" smtClean="0">
                <a:solidFill>
                  <a:srgbClr val="002060"/>
                </a:solidFill>
                <a:latin typeface="NikoshBAN" pitchFamily="2" charset="0"/>
                <a:cs typeface="NikoshBAN" pitchFamily="2" charset="0"/>
              </a:rPr>
              <a:t> ও </a:t>
            </a:r>
            <a:r>
              <a:rPr lang="en-US" sz="3600" dirty="0" err="1" smtClean="0">
                <a:solidFill>
                  <a:srgbClr val="002060"/>
                </a:solidFill>
                <a:latin typeface="NikoshBAN" pitchFamily="2" charset="0"/>
                <a:cs typeface="NikoshBAN" pitchFamily="2" charset="0"/>
              </a:rPr>
              <a:t>শুদ্ধভাবে</a:t>
            </a:r>
            <a:r>
              <a:rPr lang="en-US" sz="3600" dirty="0" smtClean="0">
                <a:solidFill>
                  <a:srgbClr val="002060"/>
                </a:solidFill>
                <a:latin typeface="NikoshBAN" pitchFamily="2" charset="0"/>
                <a:cs typeface="NikoshBAN" pitchFamily="2" charset="0"/>
              </a:rPr>
              <a:t> </a:t>
            </a:r>
            <a:r>
              <a:rPr lang="en-US" sz="3600" dirty="0" err="1" smtClean="0">
                <a:solidFill>
                  <a:srgbClr val="002060"/>
                </a:solidFill>
                <a:latin typeface="NikoshBAN" pitchFamily="2" charset="0"/>
                <a:cs typeface="NikoshBAN" pitchFamily="2" charset="0"/>
              </a:rPr>
              <a:t>বলতে</a:t>
            </a:r>
            <a:r>
              <a:rPr lang="en-US" sz="3600" dirty="0" smtClean="0">
                <a:solidFill>
                  <a:srgbClr val="002060"/>
                </a:solidFill>
                <a:latin typeface="NikoshBAN" pitchFamily="2" charset="0"/>
                <a:cs typeface="NikoshBAN" pitchFamily="2" charset="0"/>
              </a:rPr>
              <a:t> </a:t>
            </a:r>
            <a:r>
              <a:rPr lang="en-US" sz="3600" dirty="0" err="1" smtClean="0">
                <a:solidFill>
                  <a:srgbClr val="002060"/>
                </a:solidFill>
                <a:latin typeface="NikoshBAN" pitchFamily="2" charset="0"/>
                <a:cs typeface="NikoshBAN" pitchFamily="2" charset="0"/>
              </a:rPr>
              <a:t>পারবে</a:t>
            </a:r>
            <a:r>
              <a:rPr lang="en-US" sz="3600" dirty="0" smtClean="0">
                <a:solidFill>
                  <a:srgbClr val="002060"/>
                </a:solidFill>
                <a:latin typeface="NikoshBAN" pitchFamily="2" charset="0"/>
                <a:cs typeface="NikoshBAN" pitchFamily="2" charset="0"/>
              </a:rPr>
              <a:t>।</a:t>
            </a:r>
            <a:endParaRPr lang="bn-IN" sz="3600" dirty="0" smtClean="0">
              <a:solidFill>
                <a:srgbClr val="002060"/>
              </a:solidFill>
              <a:latin typeface="NikoshBAN" pitchFamily="2" charset="0"/>
              <a:cs typeface="NikoshBAN" pitchFamily="2" charset="0"/>
            </a:endParaRPr>
          </a:p>
          <a:p>
            <a:r>
              <a:rPr lang="bn-IN" sz="3600" dirty="0" smtClean="0">
                <a:solidFill>
                  <a:srgbClr val="002060"/>
                </a:solidFill>
                <a:latin typeface="NikoshBAN" pitchFamily="2" charset="0"/>
                <a:cs typeface="NikoshBAN" pitchFamily="2" charset="0"/>
              </a:rPr>
              <a:t>১.৪.১ পাঠ্যপুস্তকের পাঠ শ্রবণযোগ্য স্পষ্ট স্বরে ও প্রমিত উচ্চারণে সাবলীলভাবে পড়তে পারবে।</a:t>
            </a:r>
          </a:p>
          <a:p>
            <a:r>
              <a:rPr lang="bn-IN" sz="3600" dirty="0" smtClean="0">
                <a:solidFill>
                  <a:srgbClr val="002060"/>
                </a:solidFill>
                <a:latin typeface="NikoshBAN" pitchFamily="2" charset="0"/>
                <a:cs typeface="NikoshBAN" pitchFamily="2" charset="0"/>
              </a:rPr>
              <a:t>১.</a:t>
            </a:r>
            <a:r>
              <a:rPr lang="en-US" sz="3600" dirty="0" smtClean="0">
                <a:solidFill>
                  <a:srgbClr val="002060"/>
                </a:solidFill>
                <a:latin typeface="NikoshBAN" pitchFamily="2" charset="0"/>
                <a:cs typeface="NikoshBAN" pitchFamily="2" charset="0"/>
              </a:rPr>
              <a:t>.৪</a:t>
            </a:r>
            <a:r>
              <a:rPr lang="bn-IN" sz="3600" dirty="0" smtClean="0">
                <a:solidFill>
                  <a:srgbClr val="002060"/>
                </a:solidFill>
                <a:latin typeface="NikoshBAN" pitchFamily="2" charset="0"/>
                <a:cs typeface="NikoshBAN" pitchFamily="2" charset="0"/>
              </a:rPr>
              <a:t>.</a:t>
            </a:r>
            <a:r>
              <a:rPr lang="en-US" sz="3600" dirty="0" smtClean="0">
                <a:solidFill>
                  <a:srgbClr val="002060"/>
                </a:solidFill>
                <a:latin typeface="NikoshBAN" pitchFamily="2" charset="0"/>
                <a:cs typeface="NikoshBAN" pitchFamily="2" charset="0"/>
              </a:rPr>
              <a:t>২</a:t>
            </a:r>
            <a:r>
              <a:rPr lang="bn-IN" sz="3600" dirty="0" smtClean="0">
                <a:solidFill>
                  <a:srgbClr val="002060"/>
                </a:solidFill>
                <a:latin typeface="NikoshBAN" pitchFamily="2" charset="0"/>
                <a:cs typeface="NikoshBAN" pitchFamily="2" charset="0"/>
              </a:rPr>
              <a:t> </a:t>
            </a:r>
            <a:r>
              <a:rPr lang="en-US" sz="3600" dirty="0" err="1" smtClean="0">
                <a:solidFill>
                  <a:srgbClr val="002060"/>
                </a:solidFill>
                <a:latin typeface="NikoshBAN" pitchFamily="2" charset="0"/>
                <a:cs typeface="NikoshBAN" pitchFamily="2" charset="0"/>
              </a:rPr>
              <a:t>যুক্তব্যঞ্জন</a:t>
            </a:r>
            <a:r>
              <a:rPr lang="en-US" sz="3600" dirty="0" smtClean="0">
                <a:solidFill>
                  <a:srgbClr val="002060"/>
                </a:solidFill>
                <a:latin typeface="NikoshBAN" pitchFamily="2" charset="0"/>
                <a:cs typeface="NikoshBAN" pitchFamily="2" charset="0"/>
              </a:rPr>
              <a:t> </a:t>
            </a:r>
            <a:r>
              <a:rPr lang="en-US" sz="3600" dirty="0" err="1" smtClean="0">
                <a:solidFill>
                  <a:srgbClr val="002060"/>
                </a:solidFill>
                <a:latin typeface="NikoshBAN" pitchFamily="2" charset="0"/>
                <a:cs typeface="NikoshBAN" pitchFamily="2" charset="0"/>
              </a:rPr>
              <a:t>ব্যবহার</a:t>
            </a:r>
            <a:r>
              <a:rPr lang="en-US" sz="3600" dirty="0" smtClean="0">
                <a:solidFill>
                  <a:srgbClr val="002060"/>
                </a:solidFill>
                <a:latin typeface="NikoshBAN" pitchFamily="2" charset="0"/>
                <a:cs typeface="NikoshBAN" pitchFamily="2" charset="0"/>
              </a:rPr>
              <a:t> </a:t>
            </a:r>
            <a:r>
              <a:rPr lang="en-US" sz="3600" dirty="0" err="1" smtClean="0">
                <a:solidFill>
                  <a:srgbClr val="002060"/>
                </a:solidFill>
                <a:latin typeface="NikoshBAN" pitchFamily="2" charset="0"/>
                <a:cs typeface="NikoshBAN" pitchFamily="2" charset="0"/>
              </a:rPr>
              <a:t>করে</a:t>
            </a:r>
            <a:r>
              <a:rPr lang="en-US" sz="3600" dirty="0" smtClean="0">
                <a:solidFill>
                  <a:srgbClr val="002060"/>
                </a:solidFill>
                <a:latin typeface="NikoshBAN" pitchFamily="2" charset="0"/>
                <a:cs typeface="NikoshBAN" pitchFamily="2" charset="0"/>
              </a:rPr>
              <a:t> </a:t>
            </a:r>
            <a:r>
              <a:rPr lang="en-US" sz="3600" dirty="0" err="1" smtClean="0">
                <a:solidFill>
                  <a:srgbClr val="002060"/>
                </a:solidFill>
                <a:latin typeface="NikoshBAN" pitchFamily="2" charset="0"/>
                <a:cs typeface="NikoshBAN" pitchFamily="2" charset="0"/>
              </a:rPr>
              <a:t>নতুন</a:t>
            </a:r>
            <a:r>
              <a:rPr lang="en-US" sz="3600" dirty="0" smtClean="0">
                <a:solidFill>
                  <a:srgbClr val="002060"/>
                </a:solidFill>
                <a:latin typeface="NikoshBAN" pitchFamily="2" charset="0"/>
                <a:cs typeface="NikoshBAN" pitchFamily="2" charset="0"/>
              </a:rPr>
              <a:t> </a:t>
            </a:r>
            <a:r>
              <a:rPr lang="en-US" sz="3600" dirty="0" err="1" smtClean="0">
                <a:solidFill>
                  <a:srgbClr val="002060"/>
                </a:solidFill>
                <a:latin typeface="NikoshBAN" pitchFamily="2" charset="0"/>
                <a:cs typeface="NikoshBAN" pitchFamily="2" charset="0"/>
              </a:rPr>
              <a:t>নতুন</a:t>
            </a:r>
            <a:r>
              <a:rPr lang="en-US" sz="3600" dirty="0" smtClean="0">
                <a:solidFill>
                  <a:srgbClr val="002060"/>
                </a:solidFill>
                <a:latin typeface="NikoshBAN" pitchFamily="2" charset="0"/>
                <a:cs typeface="NikoshBAN" pitchFamily="2" charset="0"/>
              </a:rPr>
              <a:t> </a:t>
            </a:r>
            <a:r>
              <a:rPr lang="en-US" sz="3600" dirty="0" err="1" smtClean="0">
                <a:solidFill>
                  <a:srgbClr val="002060"/>
                </a:solidFill>
                <a:latin typeface="NikoshBAN" pitchFamily="2" charset="0"/>
                <a:cs typeface="NikoshBAN" pitchFamily="2" charset="0"/>
              </a:rPr>
              <a:t>শব্দ</a:t>
            </a:r>
            <a:r>
              <a:rPr lang="en-US" sz="3600" dirty="0" smtClean="0">
                <a:solidFill>
                  <a:srgbClr val="002060"/>
                </a:solidFill>
                <a:latin typeface="NikoshBAN" pitchFamily="2" charset="0"/>
                <a:cs typeface="NikoshBAN" pitchFamily="2" charset="0"/>
              </a:rPr>
              <a:t> </a:t>
            </a:r>
            <a:r>
              <a:rPr lang="en-US" sz="3600" dirty="0" err="1" smtClean="0">
                <a:solidFill>
                  <a:srgbClr val="002060"/>
                </a:solidFill>
                <a:latin typeface="NikoshBAN" pitchFamily="2" charset="0"/>
                <a:cs typeface="NikoshBAN" pitchFamily="2" charset="0"/>
              </a:rPr>
              <a:t>লিখতে</a:t>
            </a:r>
            <a:r>
              <a:rPr lang="en-US" sz="3600" dirty="0" smtClean="0">
                <a:solidFill>
                  <a:srgbClr val="002060"/>
                </a:solidFill>
                <a:latin typeface="NikoshBAN" pitchFamily="2" charset="0"/>
                <a:cs typeface="NikoshBAN" pitchFamily="2" charset="0"/>
              </a:rPr>
              <a:t> </a:t>
            </a:r>
            <a:r>
              <a:rPr lang="en-US" sz="3600" dirty="0" err="1" smtClean="0">
                <a:solidFill>
                  <a:srgbClr val="002060"/>
                </a:solidFill>
                <a:latin typeface="NikoshBAN" pitchFamily="2" charset="0"/>
                <a:cs typeface="NikoshBAN" pitchFamily="2" charset="0"/>
              </a:rPr>
              <a:t>পারবে</a:t>
            </a:r>
            <a:r>
              <a:rPr lang="en-US" sz="3600" dirty="0" smtClean="0">
                <a:solidFill>
                  <a:srgbClr val="002060"/>
                </a:solidFill>
                <a:latin typeface="NikoshBAN" pitchFamily="2" charset="0"/>
                <a:cs typeface="NikoshBAN" pitchFamily="2" charset="0"/>
              </a:rPr>
              <a:t>।</a:t>
            </a:r>
            <a:endParaRPr lang="en-GB" sz="3600" dirty="0">
              <a:solidFill>
                <a:srgbClr val="002060"/>
              </a:solidFill>
              <a:latin typeface="NikoshBAN" pitchFamily="2" charset="0"/>
              <a:cs typeface="NikoshBAN" pitchFamily="2" charset="0"/>
            </a:endParaRPr>
          </a:p>
        </p:txBody>
      </p:sp>
    </p:spTree>
    <p:extLst>
      <p:ext uri="{BB962C8B-B14F-4D97-AF65-F5344CB8AC3E}">
        <p14:creationId xmlns:p14="http://schemas.microsoft.com/office/powerpoint/2010/main" val="2284713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xmlns:lc="http://schemas.openxmlformats.org/drawingml/2006/lockedCanvas" id="{DFA43117-4C42-A24A-B8DC-A49761FFAD5F}"/>
              </a:ext>
            </a:extLst>
          </p:cNvPr>
          <p:cNvSpPr/>
          <p:nvPr/>
        </p:nvSpPr>
        <p:spPr>
          <a:xfrm>
            <a:off x="0" y="0"/>
            <a:ext cx="12192000" cy="6858000"/>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7951" y="474143"/>
            <a:ext cx="6704534" cy="3767221"/>
          </a:xfrm>
          <a:prstGeom prst="rect">
            <a:avLst/>
          </a:prstGeom>
        </p:spPr>
      </p:pic>
      <p:sp>
        <p:nvSpPr>
          <p:cNvPr id="6" name="TextBox 5"/>
          <p:cNvSpPr txBox="1"/>
          <p:nvPr/>
        </p:nvSpPr>
        <p:spPr>
          <a:xfrm>
            <a:off x="321973" y="4715506"/>
            <a:ext cx="11741239" cy="1569660"/>
          </a:xfrm>
          <a:prstGeom prst="rect">
            <a:avLst/>
          </a:prstGeom>
          <a:noFill/>
        </p:spPr>
        <p:txBody>
          <a:bodyPr wrap="square" rtlCol="0">
            <a:spAutoFit/>
          </a:bodyPr>
          <a:lstStyle/>
          <a:p>
            <a:r>
              <a:rPr lang="en-US" sz="3200" dirty="0" err="1" smtClean="0">
                <a:latin typeface="NikoshBAN" panose="02000000000000000000" pitchFamily="2" charset="0"/>
                <a:cs typeface="NikoshBAN" panose="02000000000000000000" pitchFamily="2" charset="0"/>
              </a:rPr>
              <a:t>কাঞ্চনমালা</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একদিন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নদীর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ঘাটে</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স্নান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করতে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যান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কোথা</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থেকে</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জানি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একটা</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মেয়ে</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এলো</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এসে</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তাকে</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বলে</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রানির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যদি</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দাসীর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দরকার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হয়</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দাসী</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হবে</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রাজার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শরীর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থেকে</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সুচ</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খোলার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জন্য</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একজনের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দরকার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ছিল</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রানি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কাঞ্চনমালার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মেয়েটিকে</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সেই</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কাজের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জন্য</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নিয়ে</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নেন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রানি</a:t>
            </a:r>
            <a:r>
              <a:rPr lang="en-US" sz="3200" dirty="0" smtClean="0">
                <a:latin typeface="NikoshBAN" panose="02000000000000000000" pitchFamily="2" charset="0"/>
                <a:cs typeface="NikoshBAN" panose="02000000000000000000" pitchFamily="2" charset="0"/>
              </a:rPr>
              <a:t>।</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4806090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xmlns:lc="http://schemas.openxmlformats.org/drawingml/2006/lockedCanvas" id="{DFA43117-4C42-A24A-B8DC-A49761FFAD5F}"/>
              </a:ext>
            </a:extLst>
          </p:cNvPr>
          <p:cNvSpPr/>
          <p:nvPr/>
        </p:nvSpPr>
        <p:spPr>
          <a:xfrm>
            <a:off x="0" y="0"/>
            <a:ext cx="12192000" cy="6858000"/>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8442" y="752412"/>
            <a:ext cx="6735115" cy="3781953"/>
          </a:xfrm>
          <a:prstGeom prst="rect">
            <a:avLst/>
          </a:prstGeom>
        </p:spPr>
      </p:pic>
      <p:sp>
        <p:nvSpPr>
          <p:cNvPr id="4" name="TextBox 3"/>
          <p:cNvSpPr txBox="1"/>
          <p:nvPr/>
        </p:nvSpPr>
        <p:spPr>
          <a:xfrm>
            <a:off x="724435" y="4960204"/>
            <a:ext cx="10743127" cy="1200329"/>
          </a:xfrm>
          <a:prstGeom prst="rect">
            <a:avLst/>
          </a:prstGeom>
          <a:noFill/>
        </p:spPr>
        <p:txBody>
          <a:bodyPr wrap="square" rtlCol="0">
            <a:spAutoFit/>
          </a:bodyPr>
          <a:lstStyle/>
          <a:p>
            <a:r>
              <a:rPr lang="bn-IN" sz="3600" dirty="0" smtClean="0">
                <a:latin typeface="NikoshBAN" panose="02000000000000000000" pitchFamily="2" charset="0"/>
                <a:cs typeface="NikoshBAN" panose="02000000000000000000" pitchFamily="2" charset="0"/>
              </a:rPr>
              <a:t>নদীর ঘাটে গেছেন রানি, সঙ্গে কী করে থাকে টাকাকড়ি! তখন হাতের সোনার কাঁকন দিয়েই রানিকে কিনতে হয় ওই দাসী। তাই তার নাম কাঁকনমালা।</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8909869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TotalTime>
  <Words>474</Words>
  <Application>Microsoft Office PowerPoint</Application>
  <PresentationFormat>Widescreen</PresentationFormat>
  <Paragraphs>64</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NikoshBAN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20</cp:revision>
  <dcterms:created xsi:type="dcterms:W3CDTF">2021-08-09T00:58:11Z</dcterms:created>
  <dcterms:modified xsi:type="dcterms:W3CDTF">2021-08-19T05:13:19Z</dcterms:modified>
</cp:coreProperties>
</file>