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99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qbal Hossin" userId="08a8aa09cecc68a8" providerId="LiveId" clId="{101977B0-4C78-4A41-B44A-D6A77C737BF9}"/>
    <pc:docChg chg="undo custSel modSld">
      <pc:chgData name="Iqbal Hossin" userId="08a8aa09cecc68a8" providerId="LiveId" clId="{101977B0-4C78-4A41-B44A-D6A77C737BF9}" dt="2021-08-17T03:13:11.340" v="305" actId="255"/>
      <pc:docMkLst>
        <pc:docMk/>
      </pc:docMkLst>
      <pc:sldChg chg="addSp delSp modSp mod delAnim">
        <pc:chgData name="Iqbal Hossin" userId="08a8aa09cecc68a8" providerId="LiveId" clId="{101977B0-4C78-4A41-B44A-D6A77C737BF9}" dt="2021-08-17T03:09:32.286" v="270" actId="1076"/>
        <pc:sldMkLst>
          <pc:docMk/>
          <pc:sldMk cId="1590007493" sldId="256"/>
        </pc:sldMkLst>
        <pc:spChg chg="mod">
          <ac:chgData name="Iqbal Hossin" userId="08a8aa09cecc68a8" providerId="LiveId" clId="{101977B0-4C78-4A41-B44A-D6A77C737BF9}" dt="2021-08-17T03:09:20.772" v="268" actId="1076"/>
          <ac:spMkLst>
            <pc:docMk/>
            <pc:sldMk cId="1590007493" sldId="256"/>
            <ac:spMk id="2" creationId="{D3ACEAB5-1537-4016-AD1C-2237E351D614}"/>
          </ac:spMkLst>
        </pc:spChg>
        <pc:spChg chg="mod">
          <ac:chgData name="Iqbal Hossin" userId="08a8aa09cecc68a8" providerId="LiveId" clId="{101977B0-4C78-4A41-B44A-D6A77C737BF9}" dt="2021-08-17T03:03:58.003" v="228" actId="14100"/>
          <ac:spMkLst>
            <pc:docMk/>
            <pc:sldMk cId="1590007493" sldId="256"/>
            <ac:spMk id="3" creationId="{86994A97-A41D-4637-BB61-748F51105AE2}"/>
          </ac:spMkLst>
        </pc:spChg>
        <pc:picChg chg="add mod">
          <ac:chgData name="Iqbal Hossin" userId="08a8aa09cecc68a8" providerId="LiveId" clId="{101977B0-4C78-4A41-B44A-D6A77C737BF9}" dt="2021-08-17T03:03:53.658" v="227" actId="1076"/>
          <ac:picMkLst>
            <pc:docMk/>
            <pc:sldMk cId="1590007493" sldId="256"/>
            <ac:picMk id="5" creationId="{0696FEC1-A73F-4FE2-A481-B4D6C0989DA2}"/>
          </ac:picMkLst>
        </pc:picChg>
        <pc:picChg chg="del">
          <ac:chgData name="Iqbal Hossin" userId="08a8aa09cecc68a8" providerId="LiveId" clId="{101977B0-4C78-4A41-B44A-D6A77C737BF9}" dt="2021-08-17T02:52:57.841" v="213" actId="478"/>
          <ac:picMkLst>
            <pc:docMk/>
            <pc:sldMk cId="1590007493" sldId="256"/>
            <ac:picMk id="5" creationId="{2EA0A26A-239D-461C-AF16-857C2FC63E68}"/>
          </ac:picMkLst>
        </pc:picChg>
        <pc:picChg chg="add del mod">
          <ac:chgData name="Iqbal Hossin" userId="08a8aa09cecc68a8" providerId="LiveId" clId="{101977B0-4C78-4A41-B44A-D6A77C737BF9}" dt="2021-08-17T03:09:32.286" v="270" actId="1076"/>
          <ac:picMkLst>
            <pc:docMk/>
            <pc:sldMk cId="1590007493" sldId="256"/>
            <ac:picMk id="7" creationId="{FD0D8D82-3FAE-45E5-B263-C6192BF3516C}"/>
          </ac:picMkLst>
        </pc:picChg>
      </pc:sldChg>
      <pc:sldChg chg="modSp mod">
        <pc:chgData name="Iqbal Hossin" userId="08a8aa09cecc68a8" providerId="LiveId" clId="{101977B0-4C78-4A41-B44A-D6A77C737BF9}" dt="2021-08-17T02:35:28.036" v="3" actId="14100"/>
        <pc:sldMkLst>
          <pc:docMk/>
          <pc:sldMk cId="1070479915" sldId="257"/>
        </pc:sldMkLst>
        <pc:spChg chg="mod">
          <ac:chgData name="Iqbal Hossin" userId="08a8aa09cecc68a8" providerId="LiveId" clId="{101977B0-4C78-4A41-B44A-D6A77C737BF9}" dt="2021-08-17T02:35:19.990" v="2" actId="3062"/>
          <ac:spMkLst>
            <pc:docMk/>
            <pc:sldMk cId="1070479915" sldId="257"/>
            <ac:spMk id="2" creationId="{E70320DE-60C5-4C6D-96F3-CFF32E9139A4}"/>
          </ac:spMkLst>
        </pc:spChg>
        <pc:spChg chg="mod">
          <ac:chgData name="Iqbal Hossin" userId="08a8aa09cecc68a8" providerId="LiveId" clId="{101977B0-4C78-4A41-B44A-D6A77C737BF9}" dt="2021-08-17T02:35:28.036" v="3" actId="14100"/>
          <ac:spMkLst>
            <pc:docMk/>
            <pc:sldMk cId="1070479915" sldId="257"/>
            <ac:spMk id="3" creationId="{AA61C5CC-3B22-47AE-88EE-CAA0C86C97C4}"/>
          </ac:spMkLst>
        </pc:spChg>
      </pc:sldChg>
      <pc:sldChg chg="modSp mod">
        <pc:chgData name="Iqbal Hossin" userId="08a8aa09cecc68a8" providerId="LiveId" clId="{101977B0-4C78-4A41-B44A-D6A77C737BF9}" dt="2021-08-17T02:36:10.092" v="5" actId="13822"/>
        <pc:sldMkLst>
          <pc:docMk/>
          <pc:sldMk cId="1450999337" sldId="258"/>
        </pc:sldMkLst>
        <pc:spChg chg="mod">
          <ac:chgData name="Iqbal Hossin" userId="08a8aa09cecc68a8" providerId="LiveId" clId="{101977B0-4C78-4A41-B44A-D6A77C737BF9}" dt="2021-08-17T02:36:10.092" v="5" actId="13822"/>
          <ac:spMkLst>
            <pc:docMk/>
            <pc:sldMk cId="1450999337" sldId="258"/>
            <ac:spMk id="2" creationId="{BD6AFE95-240A-4D80-BFA0-D3F300AA6896}"/>
          </ac:spMkLst>
        </pc:spChg>
      </pc:sldChg>
      <pc:sldChg chg="modSp mod modAnim">
        <pc:chgData name="Iqbal Hossin" userId="08a8aa09cecc68a8" providerId="LiveId" clId="{101977B0-4C78-4A41-B44A-D6A77C737BF9}" dt="2021-08-17T03:10:41.746" v="272" actId="3062"/>
        <pc:sldMkLst>
          <pc:docMk/>
          <pc:sldMk cId="3581758793" sldId="259"/>
        </pc:sldMkLst>
        <pc:spChg chg="mod">
          <ac:chgData name="Iqbal Hossin" userId="08a8aa09cecc68a8" providerId="LiveId" clId="{101977B0-4C78-4A41-B44A-D6A77C737BF9}" dt="2021-08-17T03:10:41.746" v="272" actId="3062"/>
          <ac:spMkLst>
            <pc:docMk/>
            <pc:sldMk cId="3581758793" sldId="259"/>
            <ac:spMk id="2" creationId="{29C34CA2-5D1C-4C6C-A0B2-015D7E5C73C0}"/>
          </ac:spMkLst>
        </pc:spChg>
        <pc:spChg chg="mod">
          <ac:chgData name="Iqbal Hossin" userId="08a8aa09cecc68a8" providerId="LiveId" clId="{101977B0-4C78-4A41-B44A-D6A77C737BF9}" dt="2021-08-17T03:10:20.952" v="271" actId="255"/>
          <ac:spMkLst>
            <pc:docMk/>
            <pc:sldMk cId="3581758793" sldId="259"/>
            <ac:spMk id="3" creationId="{D70A4E5D-0619-474E-88DE-45CA396DDF04}"/>
          </ac:spMkLst>
        </pc:spChg>
      </pc:sldChg>
      <pc:sldChg chg="modSp mod">
        <pc:chgData name="Iqbal Hossin" userId="08a8aa09cecc68a8" providerId="LiveId" clId="{101977B0-4C78-4A41-B44A-D6A77C737BF9}" dt="2021-08-17T03:11:19.382" v="275" actId="14100"/>
        <pc:sldMkLst>
          <pc:docMk/>
          <pc:sldMk cId="1797392027" sldId="260"/>
        </pc:sldMkLst>
        <pc:spChg chg="mod">
          <ac:chgData name="Iqbal Hossin" userId="08a8aa09cecc68a8" providerId="LiveId" clId="{101977B0-4C78-4A41-B44A-D6A77C737BF9}" dt="2021-08-17T02:50:31.028" v="123" actId="13822"/>
          <ac:spMkLst>
            <pc:docMk/>
            <pc:sldMk cId="1797392027" sldId="260"/>
            <ac:spMk id="2" creationId="{5F4E7505-EEFB-4453-AB3F-4433DDF312F6}"/>
          </ac:spMkLst>
        </pc:spChg>
        <pc:spChg chg="mod">
          <ac:chgData name="Iqbal Hossin" userId="08a8aa09cecc68a8" providerId="LiveId" clId="{101977B0-4C78-4A41-B44A-D6A77C737BF9}" dt="2021-08-17T03:11:19.382" v="275" actId="14100"/>
          <ac:spMkLst>
            <pc:docMk/>
            <pc:sldMk cId="1797392027" sldId="260"/>
            <ac:spMk id="3" creationId="{B54479FD-68BE-4723-8DBB-EAF88ED5EE99}"/>
          </ac:spMkLst>
        </pc:spChg>
      </pc:sldChg>
      <pc:sldChg chg="modSp mod">
        <pc:chgData name="Iqbal Hossin" userId="08a8aa09cecc68a8" providerId="LiveId" clId="{101977B0-4C78-4A41-B44A-D6A77C737BF9}" dt="2021-08-17T03:05:24.522" v="231" actId="27636"/>
        <pc:sldMkLst>
          <pc:docMk/>
          <pc:sldMk cId="1113723799" sldId="261"/>
        </pc:sldMkLst>
        <pc:spChg chg="mod">
          <ac:chgData name="Iqbal Hossin" userId="08a8aa09cecc68a8" providerId="LiveId" clId="{101977B0-4C78-4A41-B44A-D6A77C737BF9}" dt="2021-08-17T02:42:08.727" v="56" actId="3062"/>
          <ac:spMkLst>
            <pc:docMk/>
            <pc:sldMk cId="1113723799" sldId="261"/>
            <ac:spMk id="2" creationId="{5CE8C35A-2F13-43A7-AF5F-279FCCE5A0EA}"/>
          </ac:spMkLst>
        </pc:spChg>
        <pc:spChg chg="mod">
          <ac:chgData name="Iqbal Hossin" userId="08a8aa09cecc68a8" providerId="LiveId" clId="{101977B0-4C78-4A41-B44A-D6A77C737BF9}" dt="2021-08-17T03:05:24.522" v="231" actId="27636"/>
          <ac:spMkLst>
            <pc:docMk/>
            <pc:sldMk cId="1113723799" sldId="261"/>
            <ac:spMk id="3" creationId="{9DAB39AF-C6AE-4158-B936-6024CCCF7271}"/>
          </ac:spMkLst>
        </pc:spChg>
      </pc:sldChg>
      <pc:sldChg chg="modSp mod">
        <pc:chgData name="Iqbal Hossin" userId="08a8aa09cecc68a8" providerId="LiveId" clId="{101977B0-4C78-4A41-B44A-D6A77C737BF9}" dt="2021-08-17T03:05:24.600" v="232" actId="27636"/>
        <pc:sldMkLst>
          <pc:docMk/>
          <pc:sldMk cId="561374189" sldId="262"/>
        </pc:sldMkLst>
        <pc:spChg chg="mod">
          <ac:chgData name="Iqbal Hossin" userId="08a8aa09cecc68a8" providerId="LiveId" clId="{101977B0-4C78-4A41-B44A-D6A77C737BF9}" dt="2021-08-17T03:05:24.350" v="230"/>
          <ac:spMkLst>
            <pc:docMk/>
            <pc:sldMk cId="561374189" sldId="262"/>
            <ac:spMk id="2" creationId="{820F4F47-E0CF-4441-996D-1595D227B788}"/>
          </ac:spMkLst>
        </pc:spChg>
        <pc:spChg chg="mod">
          <ac:chgData name="Iqbal Hossin" userId="08a8aa09cecc68a8" providerId="LiveId" clId="{101977B0-4C78-4A41-B44A-D6A77C737BF9}" dt="2021-08-17T03:05:24.600" v="232" actId="27636"/>
          <ac:spMkLst>
            <pc:docMk/>
            <pc:sldMk cId="561374189" sldId="262"/>
            <ac:spMk id="3" creationId="{6CFC5741-75F5-43D7-B70C-EC2BE380C865}"/>
          </ac:spMkLst>
        </pc:spChg>
      </pc:sldChg>
      <pc:sldChg chg="modSp mod modAnim">
        <pc:chgData name="Iqbal Hossin" userId="08a8aa09cecc68a8" providerId="LiveId" clId="{101977B0-4C78-4A41-B44A-D6A77C737BF9}" dt="2021-08-17T03:12:52.202" v="304" actId="20577"/>
        <pc:sldMkLst>
          <pc:docMk/>
          <pc:sldMk cId="3088759146" sldId="263"/>
        </pc:sldMkLst>
        <pc:spChg chg="mod">
          <ac:chgData name="Iqbal Hossin" userId="08a8aa09cecc68a8" providerId="LiveId" clId="{101977B0-4C78-4A41-B44A-D6A77C737BF9}" dt="2021-08-17T03:05:24.350" v="230"/>
          <ac:spMkLst>
            <pc:docMk/>
            <pc:sldMk cId="3088759146" sldId="263"/>
            <ac:spMk id="2" creationId="{6A2F3201-105F-46F5-9CA6-763FD05905A9}"/>
          </ac:spMkLst>
        </pc:spChg>
        <pc:spChg chg="mod">
          <ac:chgData name="Iqbal Hossin" userId="08a8aa09cecc68a8" providerId="LiveId" clId="{101977B0-4C78-4A41-B44A-D6A77C737BF9}" dt="2021-08-17T03:12:52.202" v="304" actId="20577"/>
          <ac:spMkLst>
            <pc:docMk/>
            <pc:sldMk cId="3088759146" sldId="263"/>
            <ac:spMk id="3" creationId="{044CDF4D-3BC0-45D8-B0D1-62CCBECD7C24}"/>
          </ac:spMkLst>
        </pc:spChg>
      </pc:sldChg>
      <pc:sldChg chg="modSp mod modAnim">
        <pc:chgData name="Iqbal Hossin" userId="08a8aa09cecc68a8" providerId="LiveId" clId="{101977B0-4C78-4A41-B44A-D6A77C737BF9}" dt="2021-08-17T03:13:11.340" v="305" actId="255"/>
        <pc:sldMkLst>
          <pc:docMk/>
          <pc:sldMk cId="3107811597" sldId="264"/>
        </pc:sldMkLst>
        <pc:spChg chg="mod">
          <ac:chgData name="Iqbal Hossin" userId="08a8aa09cecc68a8" providerId="LiveId" clId="{101977B0-4C78-4A41-B44A-D6A77C737BF9}" dt="2021-08-17T02:50:12.936" v="122" actId="3062"/>
          <ac:spMkLst>
            <pc:docMk/>
            <pc:sldMk cId="3107811597" sldId="264"/>
            <ac:spMk id="2" creationId="{F83C7BC8-F1C9-4FF2-A8D0-6524479098CD}"/>
          </ac:spMkLst>
        </pc:spChg>
        <pc:spChg chg="mod">
          <ac:chgData name="Iqbal Hossin" userId="08a8aa09cecc68a8" providerId="LiveId" clId="{101977B0-4C78-4A41-B44A-D6A77C737BF9}" dt="2021-08-17T03:13:11.340" v="305" actId="255"/>
          <ac:spMkLst>
            <pc:docMk/>
            <pc:sldMk cId="3107811597" sldId="264"/>
            <ac:spMk id="3" creationId="{355E8D04-65E7-40D8-B814-6F17DCAD7D88}"/>
          </ac:spMkLst>
        </pc:spChg>
      </pc:sldChg>
      <pc:sldChg chg="modSp mod modTransition">
        <pc:chgData name="Iqbal Hossin" userId="08a8aa09cecc68a8" providerId="LiveId" clId="{101977B0-4C78-4A41-B44A-D6A77C737BF9}" dt="2021-08-17T03:06:55.603" v="245"/>
        <pc:sldMkLst>
          <pc:docMk/>
          <pc:sldMk cId="3513204066" sldId="265"/>
        </pc:sldMkLst>
        <pc:spChg chg="mod">
          <ac:chgData name="Iqbal Hossin" userId="08a8aa09cecc68a8" providerId="LiveId" clId="{101977B0-4C78-4A41-B44A-D6A77C737BF9}" dt="2021-08-17T03:05:53.565" v="235" actId="14100"/>
          <ac:spMkLst>
            <pc:docMk/>
            <pc:sldMk cId="3513204066" sldId="265"/>
            <ac:spMk id="2" creationId="{6E5841FE-4547-485A-AAF8-88550DCFBB76}"/>
          </ac:spMkLst>
        </pc:spChg>
        <pc:spChg chg="mod">
          <ac:chgData name="Iqbal Hossin" userId="08a8aa09cecc68a8" providerId="LiveId" clId="{101977B0-4C78-4A41-B44A-D6A77C737BF9}" dt="2021-08-17T03:05:24.757" v="234" actId="27636"/>
          <ac:spMkLst>
            <pc:docMk/>
            <pc:sldMk cId="3513204066" sldId="265"/>
            <ac:spMk id="3" creationId="{1874681B-034F-4380-922A-829C2876F38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9C68-F723-4E69-BF3E-8AD051D27EA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327B-B00C-4EBD-96F4-58BBD12A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9C68-F723-4E69-BF3E-8AD051D27EA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327B-B00C-4EBD-96F4-58BBD12A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1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9C68-F723-4E69-BF3E-8AD051D27EA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327B-B00C-4EBD-96F4-58BBD12A513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823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9C68-F723-4E69-BF3E-8AD051D27EA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327B-B00C-4EBD-96F4-58BBD12A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8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9C68-F723-4E69-BF3E-8AD051D27EA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327B-B00C-4EBD-96F4-58BBD12A513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286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9C68-F723-4E69-BF3E-8AD051D27EA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327B-B00C-4EBD-96F4-58BBD12A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60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9C68-F723-4E69-BF3E-8AD051D27EA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327B-B00C-4EBD-96F4-58BBD12A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00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9C68-F723-4E69-BF3E-8AD051D27EA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327B-B00C-4EBD-96F4-58BBD12A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9C68-F723-4E69-BF3E-8AD051D27EA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327B-B00C-4EBD-96F4-58BBD12A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8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9C68-F723-4E69-BF3E-8AD051D27EA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327B-B00C-4EBD-96F4-58BBD12A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4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9C68-F723-4E69-BF3E-8AD051D27EA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327B-B00C-4EBD-96F4-58BBD12A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4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9C68-F723-4E69-BF3E-8AD051D27EA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327B-B00C-4EBD-96F4-58BBD12A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0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9C68-F723-4E69-BF3E-8AD051D27EA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327B-B00C-4EBD-96F4-58BBD12A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8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9C68-F723-4E69-BF3E-8AD051D27EA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327B-B00C-4EBD-96F4-58BBD12A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9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9C68-F723-4E69-BF3E-8AD051D27EA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327B-B00C-4EBD-96F4-58BBD12A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1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9C68-F723-4E69-BF3E-8AD051D27EA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E327B-B00C-4EBD-96F4-58BBD12A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1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59C68-F723-4E69-BF3E-8AD051D27EA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DE327B-B00C-4EBD-96F4-58BBD12A5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9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shallow-focus-photography-of-pink-flowers-695688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CEAB5-1537-4016-AD1C-2237E351D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20" y="734400"/>
            <a:ext cx="6287814" cy="174413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r>
              <a:rPr lang="en-US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/স্বাগতম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94A97-A41D-4637-BB61-748F51105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0635" y="3785102"/>
            <a:ext cx="4503103" cy="248023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96FEC1-A73F-4FE2-A481-B4D6C0989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200000">
            <a:off x="4329056" y="1913498"/>
            <a:ext cx="3770951" cy="5385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0D8D82-3FAE-45E5-B263-C6192BF35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275" y="548534"/>
            <a:ext cx="3273836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0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9167E-6 7.40741E-7 L 4.791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841FE-4547-485A-AAF8-88550DCF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378"/>
            <a:ext cx="7706710" cy="1866549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সকলের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স্বাস্থ্য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ওদীঘায়ু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কামনা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মত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বিদায়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4681B-034F-4380-922A-829C2876F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 fontScale="62500" lnSpcReduction="20000"/>
          </a:bodyPr>
          <a:lstStyle/>
          <a:p>
            <a:pPr algn="ctr"/>
            <a:r>
              <a:rPr lang="en-US" sz="8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আল্লাহ্</a:t>
            </a: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rgbClr val="4472C4">
                        <a:shade val="30000"/>
                        <a:satMod val="115000"/>
                      </a:srgbClr>
                    </a:gs>
                    <a:gs pos="50000">
                      <a:srgbClr val="4472C4">
                        <a:shade val="67500"/>
                        <a:satMod val="115000"/>
                      </a:srgbClr>
                    </a:gs>
                    <a:gs pos="100000">
                      <a:srgbClr val="4472C4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8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হাফেজ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gradFill flip="none" rotWithShape="1">
                <a:gsLst>
                  <a:gs pos="0">
                    <a:srgbClr val="4472C4">
                      <a:shade val="30000"/>
                      <a:satMod val="115000"/>
                    </a:srgbClr>
                  </a:gs>
                  <a:gs pos="50000">
                    <a:srgbClr val="4472C4">
                      <a:shade val="67500"/>
                      <a:satMod val="115000"/>
                    </a:srgbClr>
                  </a:gs>
                  <a:gs pos="100000">
                    <a:srgbClr val="4472C4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0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320DE-60C5-4C6D-96F3-CFF32E913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22" y="548640"/>
            <a:ext cx="10066867" cy="1499616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/>
              <a:t>শিক্ষক</a:t>
            </a:r>
            <a:r>
              <a:rPr lang="en-US" sz="6000" dirty="0"/>
              <a:t> </a:t>
            </a:r>
            <a:r>
              <a:rPr lang="en-US" sz="6000" dirty="0" err="1"/>
              <a:t>পরিচিতিঃ</a:t>
            </a:r>
            <a:r>
              <a:rPr lang="en-US" sz="6000" dirty="0"/>
              <a:t>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1C5CC-3B22-47AE-88EE-CAA0C86C9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0269"/>
            <a:ext cx="10515600" cy="3236694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মোঃ</a:t>
            </a:r>
            <a:r>
              <a:rPr lang="en-US" sz="4000" dirty="0"/>
              <a:t> </a:t>
            </a:r>
            <a:r>
              <a:rPr lang="en-US" sz="4000" dirty="0" err="1"/>
              <a:t>ইকবাল</a:t>
            </a:r>
            <a:r>
              <a:rPr lang="en-US" sz="4000" dirty="0"/>
              <a:t> </a:t>
            </a:r>
            <a:r>
              <a:rPr lang="en-US" sz="4000" dirty="0" err="1"/>
              <a:t>হোসেন</a:t>
            </a:r>
            <a:endParaRPr lang="en-US" sz="4000" dirty="0"/>
          </a:p>
          <a:p>
            <a:pPr algn="ctr"/>
            <a:r>
              <a:rPr lang="en-US" sz="4000" dirty="0" err="1"/>
              <a:t>প্রভাষক</a:t>
            </a:r>
            <a:r>
              <a:rPr lang="en-US" sz="4000" dirty="0"/>
              <a:t> </a:t>
            </a:r>
            <a:r>
              <a:rPr lang="en-US" sz="4000" dirty="0" err="1"/>
              <a:t>রসায়ন</a:t>
            </a:r>
            <a:r>
              <a:rPr lang="en-US" sz="4000" dirty="0"/>
              <a:t> </a:t>
            </a:r>
            <a:r>
              <a:rPr lang="en-US" sz="4000" dirty="0" err="1"/>
              <a:t>বিজ্ঞান</a:t>
            </a:r>
            <a:endParaRPr lang="en-US" sz="4000" dirty="0"/>
          </a:p>
          <a:p>
            <a:pPr algn="ctr"/>
            <a:r>
              <a:rPr lang="en-US" sz="4000" dirty="0" err="1"/>
              <a:t>পাতাড়ী</a:t>
            </a:r>
            <a:r>
              <a:rPr lang="en-US" sz="4000" dirty="0"/>
              <a:t> </a:t>
            </a:r>
            <a:r>
              <a:rPr lang="en-US" sz="4000" dirty="0" err="1"/>
              <a:t>ফাযিল</a:t>
            </a:r>
            <a:r>
              <a:rPr lang="en-US" sz="4000" dirty="0"/>
              <a:t> </a:t>
            </a:r>
            <a:r>
              <a:rPr lang="en-US" sz="4000" dirty="0" err="1"/>
              <a:t>মাদরাসা</a:t>
            </a:r>
            <a:r>
              <a:rPr lang="en-US" sz="4000" dirty="0"/>
              <a:t>,</a:t>
            </a:r>
          </a:p>
          <a:p>
            <a:pPr algn="ctr"/>
            <a:r>
              <a:rPr lang="en-US" sz="4000" dirty="0" err="1"/>
              <a:t>সাপাহার</a:t>
            </a:r>
            <a:r>
              <a:rPr lang="en-US" sz="4000" dirty="0"/>
              <a:t> , </a:t>
            </a:r>
            <a:r>
              <a:rPr lang="en-US" sz="4000" dirty="0" err="1"/>
              <a:t>নওগাঁ</a:t>
            </a:r>
            <a:r>
              <a:rPr lang="en-US" sz="40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07047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D6AFE95-240A-4D80-BFA0-D3F300AA6896}"/>
              </a:ext>
            </a:extLst>
          </p:cNvPr>
          <p:cNvSpPr/>
          <p:nvPr/>
        </p:nvSpPr>
        <p:spPr>
          <a:xfrm>
            <a:off x="768927" y="193963"/>
            <a:ext cx="9573491" cy="647007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</a:rPr>
              <a:t>পাঠ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পরিচিতি</a:t>
            </a:r>
            <a:endParaRPr lang="en-US" sz="4800" dirty="0">
              <a:solidFill>
                <a:schemeClr val="tx1"/>
              </a:solidFill>
            </a:endParaRPr>
          </a:p>
          <a:p>
            <a:pPr algn="ctr"/>
            <a:endParaRPr lang="en-US" sz="4800" dirty="0">
              <a:solidFill>
                <a:schemeClr val="tx1"/>
              </a:solidFill>
            </a:endParaRPr>
          </a:p>
          <a:p>
            <a:pPr algn="ctr"/>
            <a:r>
              <a:rPr lang="en-US" sz="4800" dirty="0" err="1">
                <a:solidFill>
                  <a:schemeClr val="tx1"/>
                </a:solidFill>
              </a:rPr>
              <a:t>বিষয়ঃ-রসায়ন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বিজ্ঞান</a:t>
            </a:r>
            <a:endParaRPr lang="en-US" sz="4800" dirty="0">
              <a:solidFill>
                <a:schemeClr val="tx1"/>
              </a:solidFill>
            </a:endParaRPr>
          </a:p>
          <a:p>
            <a:pPr algn="ctr"/>
            <a:r>
              <a:rPr lang="en-US" sz="4800" dirty="0" err="1">
                <a:solidFill>
                  <a:schemeClr val="tx1"/>
                </a:solidFill>
              </a:rPr>
              <a:t>অধ্যায়</a:t>
            </a:r>
            <a:r>
              <a:rPr lang="en-US" sz="4800" dirty="0">
                <a:solidFill>
                  <a:schemeClr val="tx1"/>
                </a:solidFill>
              </a:rPr>
              <a:t> – </a:t>
            </a:r>
            <a:r>
              <a:rPr lang="en-US" sz="4800" dirty="0" err="1">
                <a:solidFill>
                  <a:schemeClr val="tx1"/>
                </a:solidFill>
              </a:rPr>
              <a:t>দ্বিতীয়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গুনগত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</a:rPr>
              <a:t>রসায়ন</a:t>
            </a:r>
            <a:endParaRPr lang="en-US" sz="4800" dirty="0">
              <a:solidFill>
                <a:schemeClr val="tx1"/>
              </a:solidFill>
            </a:endParaRPr>
          </a:p>
          <a:p>
            <a:pPr algn="ctr"/>
            <a:r>
              <a:rPr lang="en-US" sz="4800" dirty="0" err="1">
                <a:solidFill>
                  <a:schemeClr val="tx1"/>
                </a:solidFill>
              </a:rPr>
              <a:t>পাঠ</a:t>
            </a:r>
            <a:r>
              <a:rPr lang="en-US" sz="4800" dirty="0">
                <a:solidFill>
                  <a:schemeClr val="tx1"/>
                </a:solidFill>
              </a:rPr>
              <a:t> -  ৩</a:t>
            </a: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09993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4CA2-5D1C-4C6C-A0B2-015D7E5C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90" y="548640"/>
            <a:ext cx="9720072" cy="1499616"/>
          </a:xfrm>
        </p:spPr>
        <p:txBody>
          <a:bodyPr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আলোচ্য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বিষয়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সমূহঃ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A4E5D-0619-474E-88DE-45CA396DD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60" y="2340414"/>
            <a:ext cx="8636353" cy="16382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err="1"/>
              <a:t>পরমানুর</a:t>
            </a:r>
            <a:r>
              <a:rPr lang="en-US" sz="2800" dirty="0"/>
              <a:t> </a:t>
            </a:r>
            <a:r>
              <a:rPr lang="en-US" sz="2800" dirty="0" err="1"/>
              <a:t>গঠন</a:t>
            </a:r>
            <a:r>
              <a:rPr lang="en-US" sz="2800" dirty="0"/>
              <a:t> </a:t>
            </a:r>
            <a:r>
              <a:rPr lang="en-US" sz="2800" dirty="0" err="1"/>
              <a:t>ব্যাখ্যায়</a:t>
            </a:r>
            <a:r>
              <a:rPr lang="en-US" sz="2800" dirty="0"/>
              <a:t> </a:t>
            </a:r>
            <a:r>
              <a:rPr lang="en-US" sz="2800" dirty="0" err="1"/>
              <a:t>তরঙ্গ</a:t>
            </a:r>
            <a:r>
              <a:rPr lang="en-US" sz="2800" dirty="0"/>
              <a:t> </a:t>
            </a:r>
            <a:r>
              <a:rPr lang="en-US" sz="2800" dirty="0" err="1"/>
              <a:t>বলবিদ্যা</a:t>
            </a: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err="1"/>
              <a:t>তরঙ্গ</a:t>
            </a:r>
            <a:r>
              <a:rPr lang="en-US" sz="2800" dirty="0"/>
              <a:t> </a:t>
            </a:r>
            <a:r>
              <a:rPr lang="en-US" sz="2800" dirty="0" err="1"/>
              <a:t>বলবিদ্যা</a:t>
            </a:r>
            <a:r>
              <a:rPr lang="en-US" sz="2800" dirty="0"/>
              <a:t> </a:t>
            </a:r>
            <a:r>
              <a:rPr lang="en-US" sz="2800" dirty="0" err="1"/>
              <a:t>ভিক্তিতে</a:t>
            </a:r>
            <a:r>
              <a:rPr lang="en-US" sz="2800" dirty="0"/>
              <a:t> </a:t>
            </a:r>
            <a:r>
              <a:rPr lang="en-US" sz="2800" dirty="0" err="1"/>
              <a:t>শক্তিস্তরের</a:t>
            </a:r>
            <a:r>
              <a:rPr lang="en-US" sz="2800" dirty="0"/>
              <a:t> </a:t>
            </a:r>
            <a:r>
              <a:rPr lang="en-US" sz="2800" dirty="0" err="1"/>
              <a:t>আকার</a:t>
            </a:r>
            <a:r>
              <a:rPr lang="en-US" sz="2800" dirty="0"/>
              <a:t> ও </a:t>
            </a:r>
            <a:r>
              <a:rPr lang="en-US" sz="2800" dirty="0" err="1"/>
              <a:t>শক্তি</a:t>
            </a:r>
            <a:r>
              <a:rPr lang="en-US" sz="2800" dirty="0"/>
              <a:t> </a:t>
            </a:r>
            <a:r>
              <a:rPr lang="en-US" sz="2800" dirty="0" err="1"/>
              <a:t>নিধারণ</a:t>
            </a:r>
          </a:p>
          <a:p>
            <a:pPr marL="0" indent="0">
              <a:buNone/>
            </a:pPr>
            <a:endParaRPr lang="en-US" dirty="0">
              <a:ln w="3175">
                <a:solidFill>
                  <a:schemeClr val="tx1"/>
                </a:solidFill>
              </a:ln>
              <a:blipFill>
                <a:blip r:embed="rId2"/>
                <a:tile tx="0" ty="0" sx="100000" sy="100000" flip="none" algn="tl"/>
              </a:blip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587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E7505-EEFB-4453-AB3F-4433DDF31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675" y="135467"/>
            <a:ext cx="5458347" cy="1228231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ডি</a:t>
            </a:r>
            <a:r>
              <a:rPr lang="en-US" dirty="0"/>
              <a:t>. </a:t>
            </a:r>
            <a:r>
              <a:rPr lang="en-US" dirty="0" err="1"/>
              <a:t>ব্রগলির</a:t>
            </a:r>
            <a:r>
              <a:rPr lang="en-US" dirty="0"/>
              <a:t> </a:t>
            </a:r>
            <a:r>
              <a:rPr lang="en-US" dirty="0" err="1"/>
              <a:t>সমীকরণঃ</a:t>
            </a:r>
            <a:r>
              <a:rPr lang="en-US" dirty="0"/>
              <a:t>-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4479FD-68BE-4723-8DBB-EAF88ED5EE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3097" y="1727200"/>
                <a:ext cx="10799379" cy="6114626"/>
              </a:xfrm>
            </p:spPr>
            <p:txBody>
              <a:bodyPr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>
                    <a:ln/>
                    <a:solidFill>
                      <a:schemeClr val="tx1"/>
                    </a:solidFill>
                  </a:rPr>
                  <a:t>প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রমানুর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গঠন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সম্পকে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বিজ্ঞানী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বোর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যে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তত্ত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দিয়েছে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তাতে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ইলেকট্রনকে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শুধুমাত্র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কণা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হিসাবে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কল্পনা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করা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হয়েছে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|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কিন্তু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১৯২৪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খ্রিষ্টাব্দে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বিজ্ঞানী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ডি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.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ব্রগলি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ঘোষণা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করেন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যে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, </a:t>
                </a:r>
                <a:r>
                  <a:rPr lang="as-IN" sz="2000" dirty="0">
                    <a:ln/>
                    <a:solidFill>
                      <a:schemeClr val="tx1"/>
                    </a:solidFill>
                  </a:rPr>
                  <a:t>ই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লেকট্রনের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কণা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এবং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তরঙ্গ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উভয়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ধরনের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ধম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রয়েছে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|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আইনস্টানের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আপেক্ষিক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তত্তানুসারে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-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0" dirty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2000" i="1" dirty="0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000" b="0" i="0" dirty="0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n/>
                    <a:solidFill>
                      <a:schemeClr val="tx1"/>
                    </a:solidFill>
                  </a:rPr>
                  <a:t> ,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এখানে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0" dirty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dirty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ক</m:t>
                    </m:r>
                  </m:oMath>
                </a14:m>
                <a:r>
                  <a:rPr lang="en-US" sz="2000" dirty="0">
                    <a:ln/>
                    <a:solidFill>
                      <a:schemeClr val="tx1"/>
                    </a:solidFill>
                  </a:rPr>
                  <a:t>ণার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শক্তি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,  m =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কণার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ভর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, C =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আলোর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গতিবেগ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|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আবার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ম্যাক্স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প্লাংকের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তত্তানুসারে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,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2000" b="0" i="1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n/>
                    <a:solidFill>
                      <a:schemeClr val="tx1"/>
                    </a:solidFill>
                  </a:rPr>
                  <a:t> , 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আবতনশীল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কণা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কতৃক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বিকিরিত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রশ্মির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ফ্রিকোয়েস্নি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,  E =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ফোটন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কণার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শক্তি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|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উপরের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দুটি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সমিকরণ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হতে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পা</a:t>
                </a:r>
                <a:r>
                  <a:rPr lang="as-IN" sz="2000" dirty="0">
                    <a:ln/>
                    <a:solidFill>
                      <a:schemeClr val="tx1"/>
                    </a:solidFill>
                  </a:rPr>
                  <a:t>ই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, 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2400" i="1" dirty="0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400" b="0" i="0" dirty="0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dirty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dirty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0" dirty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0" dirty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400" i="1" dirty="0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dirty="0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2400" b="0" i="1" dirty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sz="2400" b="0" i="1" dirty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এখানে</m:t>
                    </m:r>
                    <m:r>
                      <a:rPr lang="en-US" sz="2400" b="0" i="1" dirty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 </m:t>
                    </m:r>
                    <m:d>
                      <m:dPr>
                        <m:ctrlPr>
                          <a:rPr lang="en-US" sz="2400" i="1" dirty="0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0" dirty="0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 dirty="0" smtClean="0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2400" b="0" i="1" dirty="0" smtClean="0">
                                <a:ln/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>
                  <a:ln/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>
                    <a:ln/>
                    <a:solidFill>
                      <a:schemeClr val="tx1"/>
                    </a:solidFill>
                  </a:rPr>
                  <a:t>                                                 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বা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,  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𝑚𝑐</m:t>
                    </m:r>
                    <m:r>
                      <a:rPr lang="en-US" sz="2000" b="0" i="0" dirty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dirty="0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sz="2000" b="0" i="1" dirty="0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2000" b="0" i="1" dirty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n/>
                    <a:solidFill>
                      <a:schemeClr val="tx1"/>
                    </a:solidFill>
                  </a:rPr>
                  <a:t>      বা, 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0" dirty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dirty="0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sz="2000" b="0" i="1" dirty="0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𝑚𝑣</m:t>
                        </m:r>
                      </m:den>
                    </m:f>
                    <m:r>
                      <a:rPr lang="en-US" sz="2000" b="0" i="1" dirty="0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n/>
                    <a:solidFill>
                      <a:schemeClr val="tx1"/>
                    </a:solidFill>
                  </a:rPr>
                  <a:t>   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এখানে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আলোর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বেগ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= C 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এর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পরিবতে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কণার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বেগ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=V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দ্বারা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প্রকাশ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করলে |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এই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সম্পটি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ডি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.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ব্রগলির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সমীকরণ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নামে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পরিচিত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| </a:t>
                </a:r>
                <a:r>
                  <a:rPr lang="as-IN" sz="2000" dirty="0">
                    <a:ln/>
                    <a:solidFill>
                      <a:schemeClr val="tx1"/>
                    </a:solidFill>
                  </a:rPr>
                  <a:t>এ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খানে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`m’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ভর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এবং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`V’ 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গতিবেগ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বিশিষ্ট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as-IN" sz="2000" dirty="0">
                    <a:ln/>
                    <a:solidFill>
                      <a:schemeClr val="tx1"/>
                    </a:solidFill>
                  </a:rPr>
                  <a:t>ই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লেকট্রনের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কণা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ধমের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সাথে `𝜆’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তথা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তরঙ্গ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ধমের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সম্পক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দেখানো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ln/>
                    <a:solidFill>
                      <a:schemeClr val="tx1"/>
                    </a:solidFill>
                  </a:rPr>
                  <a:t>হয়েছে</a:t>
                </a:r>
                <a:r>
                  <a:rPr lang="en-US" sz="2000" dirty="0">
                    <a:ln/>
                    <a:solidFill>
                      <a:schemeClr val="tx1"/>
                    </a:solidFill>
                  </a:rPr>
                  <a:t> |</a:t>
                </a:r>
              </a:p>
              <a:p>
                <a:pPr marL="0" indent="0">
                  <a:buNone/>
                </a:pPr>
                <a:endParaRPr lang="en-US" b="1" dirty="0">
                  <a:ln/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4479FD-68BE-4723-8DBB-EAF88ED5EE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097" y="1727200"/>
                <a:ext cx="10799379" cy="611462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3920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8C35A-2F13-43A7-AF5F-279FCCE5A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165" y="88884"/>
            <a:ext cx="10515600" cy="1543932"/>
          </a:xfrm>
          <a:ln>
            <a:solidFill>
              <a:srgbClr val="009900"/>
            </a:solidFill>
          </a:ln>
        </p:spPr>
        <p:txBody>
          <a:bodyPr/>
          <a:lstStyle/>
          <a:p>
            <a:pPr algn="ct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বোরের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প্রস্তাব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তরঙ্গ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ধমঃ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B39AF-C6AE-4158-B936-6024CCCF72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8979" y="1825624"/>
                <a:ext cx="10924822" cy="503237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ইলেকট্রন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কণা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বৃত্তাকার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পথে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তরঙ্গায়িত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হয়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|</a:t>
                </a:r>
              </a:p>
              <a:p>
                <a:pPr marL="0" indent="0">
                  <a:buNone/>
                </a:pP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বৃত্তকার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অরবিটের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পরিধি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=  2</a:t>
                </a:r>
                <a14:m>
                  <m:oMath xmlns:m="http://schemas.openxmlformats.org/officeDocument/2006/math">
                    <m:r>
                      <a:rPr lang="en-US" sz="24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r                    (r=</a:t>
                </a: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অরবিটের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পরিধি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বৃত্তকার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পরিধি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বরাবর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</a:t>
                </a: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সংখ্যক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তরঙ্গ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থাকলে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পরিধি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      (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=</a:t>
                </a: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তরঙ্গ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দৈঘ্য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) |       </a:t>
                </a:r>
              </a:p>
              <a:p>
                <a:pPr marL="0" indent="0">
                  <a:buNone/>
                </a:pP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অতএব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240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= 2</a:t>
                </a:r>
                <a14:m>
                  <m:oMath xmlns:m="http://schemas.openxmlformats.org/officeDocument/2006/math">
                    <m:r>
                      <a:rPr lang="en-US" sz="24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r </a:t>
                </a:r>
              </a:p>
              <a:p>
                <a:pPr marL="0" indent="0">
                  <a:buNone/>
                </a:pP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</a:t>
                </a: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বা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,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sz="240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4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US" sz="24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240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</a:t>
                </a: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বা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,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𝒉</m:t>
                        </m:r>
                      </m:num>
                      <m:den>
                        <m:r>
                          <a:rPr lang="en-US" sz="24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𝒎𝒗</m:t>
                        </m:r>
                      </m:den>
                    </m:f>
                    <m:r>
                      <a:rPr lang="en-US" sz="240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4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US" sz="24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   (</a:t>
                </a: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ডি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. </a:t>
                </a: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ব্রগলির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সমীকরণ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অনুসারে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𝝀=𝒉/𝒎𝒗 )</a:t>
                </a:r>
              </a:p>
              <a:p>
                <a:pPr marL="0" indent="0">
                  <a:buNone/>
                </a:pP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</a:t>
                </a: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বা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,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𝒎𝒗</m:t>
                    </m:r>
                    <m:r>
                      <a:rPr lang="en-US" sz="240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𝐫</m:t>
                    </m:r>
                    <m:r>
                      <a:rPr lang="en-US" sz="2400" i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𝒏𝒉</m:t>
                        </m:r>
                      </m:num>
                      <m:den>
                        <m:r>
                          <a:rPr lang="en-US" sz="2400" i="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endPara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mvr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হলো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তরঙ্গায়িত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পথে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ইলেকট্রনের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কৌণিক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4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ভরবেগ</a:t>
                </a:r>
                <a:r>
                  <a: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|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B39AF-C6AE-4158-B936-6024CCCF72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979" y="1825624"/>
                <a:ext cx="10924822" cy="5032376"/>
              </a:xfrm>
              <a:blipFill>
                <a:blip r:embed="rId2"/>
                <a:stretch>
                  <a:fillRect l="-781" t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E146A9A-1D39-4BE3-AD85-4047BC968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242" y="4787957"/>
            <a:ext cx="3144360" cy="226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23799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F4F47-E0CF-4441-996D-1595D227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 err="1">
                <a:ln/>
                <a:blipFill>
                  <a:blip r:embed="rId2"/>
                  <a:tile tx="0" ty="0" sx="100000" sy="100000" flip="none" algn="tl"/>
                </a:blipFill>
              </a:rPr>
              <a:t>হাইজেনবাগের</a:t>
            </a:r>
            <a:r>
              <a:rPr lang="en-US" b="1" dirty="0">
                <a:ln/>
                <a:blipFill>
                  <a:blip r:embed="rId2"/>
                  <a:tile tx="0" ty="0" sx="100000" sy="100000" flip="none" algn="tl"/>
                </a:blipFill>
              </a:rPr>
              <a:t> </a:t>
            </a:r>
            <a:r>
              <a:rPr lang="en-US" b="1" dirty="0" err="1">
                <a:ln/>
                <a:blipFill>
                  <a:blip r:embed="rId2"/>
                  <a:tile tx="0" ty="0" sx="100000" sy="100000" flip="none" algn="tl"/>
                </a:blipFill>
              </a:rPr>
              <a:t>অনিশ্চয়তা</a:t>
            </a:r>
            <a:r>
              <a:rPr lang="en-US" b="1" dirty="0">
                <a:ln/>
                <a:blipFill>
                  <a:blip r:embed="rId2"/>
                  <a:tile tx="0" ty="0" sx="100000" sy="100000" flip="none" algn="tl"/>
                </a:blipFill>
              </a:rPr>
              <a:t> </a:t>
            </a:r>
            <a:r>
              <a:rPr lang="en-US" b="1" dirty="0" err="1">
                <a:ln/>
                <a:blipFill>
                  <a:blip r:embed="rId2"/>
                  <a:tile tx="0" ty="0" sx="100000" sy="100000" flip="none" algn="tl"/>
                </a:blipFill>
              </a:rPr>
              <a:t>নীতিঃ</a:t>
            </a:r>
            <a:r>
              <a:rPr lang="en-US" b="1" dirty="0">
                <a:ln/>
                <a:blipFill>
                  <a:blip r:embed="rId2"/>
                  <a:tile tx="0" ty="0" sx="100000" sy="100000" flip="none" algn="tl"/>
                </a:blipFill>
              </a:rPr>
              <a:t>-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FC5741-75F5-43D7-B70C-EC2BE380C8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8311" y="1825625"/>
                <a:ext cx="10755489" cy="5150908"/>
              </a:xfrm>
            </p:spPr>
            <p:txBody>
              <a:bodyPr>
                <a:normAutofit fontScale="92500"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marL="0" indent="0">
                  <a:buNone/>
                </a:pP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ইলেকট্রনের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তরঙ্গ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ধমের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উপর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ভিক্তি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করে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বিজ্ঞানী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হাইজেনবাগ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প্রস্তাব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করেন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যে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,‍‌‌‌‌‌‌‌‌‌‌‌‌‌‌‌‌‌ ‍‍‌‌‌‍‌‌‌‌‌‌‌‌‌‌‌‌‌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যেহেতু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ইলেকট্রনের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কণা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ও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তরঙ্গ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উভয়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ধমই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রয়েছে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তাই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এর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অবস্থান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as-IN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ও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কৌণিক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ভরবেগের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মান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এক</a:t>
                </a:r>
                <a:r>
                  <a:rPr lang="as-IN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ই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সময়ে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নিণয়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করা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সম্ভব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নয়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|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একটির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মান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নিণয়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করতে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গেলে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অপরটি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অনিশ্চিত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হয়ে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পড়ে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|”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এটাই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হাইজেনবাগের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অনিশ্চিত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নীতি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|</a:t>
                </a:r>
              </a:p>
              <a:p>
                <a:pPr marL="0" indent="0">
                  <a:buNone/>
                </a:pP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হাইজেনবাগের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অনিশ্চিত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নীতির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গাণিতিক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সমীকরণ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নিম্নরুপ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-</a:t>
                </a:r>
              </a:p>
              <a:p>
                <a:pPr marL="0" indent="0">
                  <a:buNone/>
                </a:pP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l-GR" sz="22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US" sz="2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sz="2200" i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= e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এর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অবস্থান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সূচক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ত্রটি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এবং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l-GR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Δ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p=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ভরবেগের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পরিমাণ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সূচক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ত্রটি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 </a:t>
                </a:r>
                <a:r>
                  <a:rPr lang="el-GR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Δ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</a:t>
                </a:r>
                <a14:m>
                  <m:oMath xmlns:m="http://schemas.openxmlformats.org/officeDocument/2006/math">
                    <m:r>
                      <a:rPr lang="en-US" sz="220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sz="22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200" i="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2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             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এখানে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sz="220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=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একটি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ধ্রবক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মান</a:t>
                </a:r>
                <a:endParaRPr lang="en-US" sz="2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বা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, </a:t>
                </a:r>
                <a:r>
                  <a:rPr lang="el-GR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(𝑚×Δ𝑢)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sz="2200" i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200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200" i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  (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অতএব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, </a:t>
                </a:r>
                <a:r>
                  <a:rPr lang="el-GR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Δ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p=</a:t>
                </a:r>
                <a:r>
                  <a:rPr lang="el-GR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𝑚×Δ𝑢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,   m =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ইলেকট্রনের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ভর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,  u =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ইলেকট্রনের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বেগ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সুতরা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,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দেখা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যায়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যে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,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ইলেকট্রনের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বেগ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u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সঠিকভাবে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নিণয়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করলে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ভরবেগ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(</a:t>
                </a:r>
                <a:r>
                  <a:rPr lang="el-GR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𝑚×Δ𝑢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)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ভূলের</a:t>
                </a:r>
                <a:r>
                  <a:rPr lang="el-GR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মাত্রা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l-GR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Δ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খুব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নগণ্য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হয়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|</a:t>
                </a:r>
              </a:p>
              <a:p>
                <a:pPr marL="0" indent="0">
                  <a:buNone/>
                </a:pP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এ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অবস্থায়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এর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মান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বেড়ে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যায়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(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কারন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</a:t>
                </a:r>
                <a:r>
                  <a:rPr lang="el-GR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Δ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</a:t>
                </a:r>
                <a14:m>
                  <m:oMath xmlns:m="http://schemas.openxmlformats.org/officeDocument/2006/math">
                    <m:r>
                      <a:rPr lang="en-US" sz="22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sz="2200" i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200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200" i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20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|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অথ্যা</a:t>
                </a:r>
                <a:r>
                  <a:rPr lang="as-IN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ৎ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ইলেকট্রনের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অবস্থান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সূচক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ত্রটির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মাত্রা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বৃদ্ধি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2200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পায়</a:t>
                </a:r>
                <a:r>
                  <a:rPr lang="en-US" sz="2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|</a:t>
                </a:r>
              </a:p>
              <a:p>
                <a:pPr marL="0" indent="0">
                  <a:buNone/>
                </a:pPr>
                <a:endParaRPr lang="en-US" sz="2200" b="1" dirty="0">
                  <a:ln/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endParaRPr lang="en-US" sz="2200" b="1" dirty="0">
                  <a:ln/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endParaRPr lang="en-US" sz="2400" b="1" dirty="0">
                  <a:ln/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FC5741-75F5-43D7-B70C-EC2BE380C8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8311" y="1825625"/>
                <a:ext cx="10755489" cy="5150908"/>
              </a:xfrm>
              <a:blipFill>
                <a:blip r:embed="rId3"/>
                <a:stretch>
                  <a:fillRect t="-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374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F3201-105F-46F5-9CA6-763FD05905A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66FF66"/>
            </a:solidFill>
          </a:ln>
        </p:spPr>
        <p:txBody>
          <a:bodyPr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তরঙ্গ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বলবিদ্যার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ভিত্তিতে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শক্তিস্তরের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আকার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শক্তি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নিধারণঃ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4CDF4D-3BC0-45D8-B0D1-62CCBECD7C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53814" y="2017535"/>
                <a:ext cx="9443545" cy="5032375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নিম্নের </a:t>
                </a:r>
                <a:r>
                  <a:rPr lang="en-US" sz="2600" dirty="0" err="1"/>
                  <a:t>সমীকরণ</a:t>
                </a:r>
                <a:r>
                  <a:rPr lang="en-US" sz="2600" dirty="0"/>
                  <a:t> </a:t>
                </a:r>
                <a:r>
                  <a:rPr lang="en-US" sz="2600" dirty="0" err="1"/>
                  <a:t>গুলো</a:t>
                </a:r>
                <a:r>
                  <a:rPr lang="en-US" sz="2600" dirty="0"/>
                  <a:t> </a:t>
                </a:r>
                <a:r>
                  <a:rPr lang="en-US" sz="2600" dirty="0" err="1"/>
                  <a:t>ব্যবহার</a:t>
                </a:r>
                <a:r>
                  <a:rPr lang="en-US" sz="2600" dirty="0"/>
                  <a:t> </a:t>
                </a:r>
                <a:r>
                  <a:rPr lang="en-US" sz="2600" dirty="0" err="1"/>
                  <a:t>করে</a:t>
                </a:r>
                <a:r>
                  <a:rPr lang="en-US" sz="2600" dirty="0"/>
                  <a:t> </a:t>
                </a:r>
                <a:r>
                  <a:rPr lang="en-US" sz="2600" dirty="0" err="1"/>
                  <a:t>পরমানুর</a:t>
                </a:r>
                <a:r>
                  <a:rPr lang="en-US" sz="2600" dirty="0"/>
                  <a:t> </a:t>
                </a:r>
                <a:r>
                  <a:rPr lang="en-US" sz="2600" dirty="0" err="1"/>
                  <a:t>শক্তিস্তরের</a:t>
                </a:r>
                <a:r>
                  <a:rPr lang="en-US" sz="2600" dirty="0"/>
                  <a:t> </a:t>
                </a:r>
                <a:r>
                  <a:rPr lang="en-US" sz="2600" dirty="0" err="1"/>
                  <a:t>আকার</a:t>
                </a:r>
                <a:r>
                  <a:rPr lang="en-US" sz="2600" dirty="0"/>
                  <a:t> ও </a:t>
                </a:r>
                <a:r>
                  <a:rPr lang="en-US" sz="2600" dirty="0" err="1"/>
                  <a:t>ইলেকট্রনের</a:t>
                </a:r>
                <a:r>
                  <a:rPr lang="en-US" sz="2600" dirty="0"/>
                  <a:t> </a:t>
                </a:r>
                <a:r>
                  <a:rPr lang="en-US" sz="2600" dirty="0" err="1"/>
                  <a:t>শক্তি</a:t>
                </a:r>
                <a:r>
                  <a:rPr lang="en-US" sz="2600" dirty="0"/>
                  <a:t> </a:t>
                </a:r>
                <a:r>
                  <a:rPr lang="en-US" sz="2600" dirty="0" err="1"/>
                  <a:t>নিণয়</a:t>
                </a:r>
                <a:r>
                  <a:rPr lang="en-US" sz="2600" dirty="0"/>
                  <a:t> </a:t>
                </a:r>
                <a:r>
                  <a:rPr lang="en-US" sz="2600" dirty="0" err="1"/>
                  <a:t>করা</a:t>
                </a:r>
                <a:r>
                  <a:rPr lang="en-US" sz="2600" dirty="0"/>
                  <a:t> </a:t>
                </a:r>
                <a:r>
                  <a:rPr lang="en-US" sz="2600" dirty="0" err="1"/>
                  <a:t>যায়</a:t>
                </a:r>
                <a:r>
                  <a:rPr lang="en-US" sz="2600" dirty="0"/>
                  <a:t> – </a:t>
                </a:r>
              </a:p>
              <a:p>
                <a:pPr marL="0" indent="0">
                  <a:buNone/>
                </a:pPr>
                <a:r>
                  <a:rPr lang="en-US" sz="2600" dirty="0" err="1"/>
                  <a:t>শক্তিস্তরের</a:t>
                </a:r>
                <a:r>
                  <a:rPr lang="en-US" sz="2600" dirty="0"/>
                  <a:t> </a:t>
                </a:r>
                <a:r>
                  <a:rPr lang="en-US" sz="2600" dirty="0" err="1"/>
                  <a:t>আকার</a:t>
                </a:r>
                <a:r>
                  <a:rPr lang="en-US" sz="2600" dirty="0"/>
                  <a:t> </a:t>
                </a:r>
                <a:r>
                  <a:rPr lang="en-US" sz="2600" dirty="0" err="1"/>
                  <a:t>হচ্ছে</a:t>
                </a:r>
                <a:r>
                  <a:rPr lang="en-US" sz="2600" dirty="0"/>
                  <a:t> </a:t>
                </a:r>
                <a:r>
                  <a:rPr lang="en-US" sz="2600" dirty="0" err="1"/>
                  <a:t>পরমানুর</a:t>
                </a:r>
                <a:r>
                  <a:rPr lang="en-US" sz="2600" dirty="0"/>
                  <a:t> </a:t>
                </a:r>
                <a:r>
                  <a:rPr lang="en-US" sz="2600" dirty="0" err="1"/>
                  <a:t>ব্যাসাধ</a:t>
                </a:r>
                <a:r>
                  <a:rPr lang="en-US" sz="2600" dirty="0"/>
                  <a:t> | </a:t>
                </a:r>
                <a:r>
                  <a:rPr lang="en-US" sz="2600" dirty="0" err="1"/>
                  <a:t>একে</a:t>
                </a:r>
                <a:r>
                  <a:rPr lang="en-US" sz="2600" dirty="0"/>
                  <a:t> r </a:t>
                </a:r>
                <a:r>
                  <a:rPr lang="en-US" sz="2600" dirty="0" err="1"/>
                  <a:t>দ্বারা</a:t>
                </a:r>
                <a:r>
                  <a:rPr lang="en-US" sz="2600" dirty="0"/>
                  <a:t> </a:t>
                </a:r>
                <a:r>
                  <a:rPr lang="en-US" sz="2600" dirty="0" err="1"/>
                  <a:t>প্রকাশ</a:t>
                </a:r>
                <a:r>
                  <a:rPr lang="en-US" sz="2600" dirty="0"/>
                  <a:t> </a:t>
                </a:r>
                <a:r>
                  <a:rPr lang="en-US" sz="2600" dirty="0" err="1"/>
                  <a:t>করা</a:t>
                </a:r>
                <a:r>
                  <a:rPr lang="en-US" sz="2600" dirty="0"/>
                  <a:t> </a:t>
                </a:r>
                <a:r>
                  <a:rPr lang="en-US" sz="2600" dirty="0" err="1"/>
                  <a:t>হয়</a:t>
                </a:r>
                <a:endParaRPr lang="en-US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1" i="1" dirty="0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600" b="1" i="1" dirty="0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2600" b="1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dirty="0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2600" b="1" i="0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6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dirty="0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sz="2600" b="1" i="0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600" b="1" i="0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26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dirty="0" smtClean="0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sz="2600" b="1" i="0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600" b="1" i="1" dirty="0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2600" b="1" i="0" dirty="0" smtClean="0">
                              <a:latin typeface="Cambria Math" panose="02040503050406030204" pitchFamily="18" charset="0"/>
                            </a:rPr>
                            <m:t>ⅇ</m:t>
                          </m:r>
                          <m:r>
                            <a:rPr lang="en-US" sz="2600" b="1" i="0" dirty="0" smtClean="0">
                              <a:latin typeface="Cambria Math" panose="02040503050406030204" pitchFamily="18" charset="0"/>
                            </a:rPr>
                            <m:t>𝐳</m:t>
                          </m:r>
                        </m:den>
                      </m:f>
                      <m:r>
                        <a:rPr lang="en-US" sz="26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6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6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1" i="1" dirty="0" smtClean="0"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p>
                                  <m:r>
                                    <a:rPr lang="en-US" sz="2600" b="1" i="0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600" b="1" i="0" dirty="0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600" b="1" i="1" dirty="0" smtClean="0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2600" b="1" i="1" dirty="0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sSup>
                                <m:sSupPr>
                                  <m:ctrlPr>
                                    <a:rPr lang="en-US" sz="26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1" i="0" dirty="0" smtClean="0">
                                      <a:latin typeface="Cambria Math" panose="02040503050406030204" pitchFamily="18" charset="0"/>
                                    </a:rPr>
                                    <m:t>ⅇ</m:t>
                                  </m:r>
                                </m:e>
                                <m:sup>
                                  <m:r>
                                    <a:rPr lang="en-US" sz="2600" b="1" i="0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600" b="1" i="0" dirty="0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6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dirty="0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2600" b="1" i="0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600" b="1" i="1" dirty="0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US" sz="2600" b="1" i="1" dirty="0" smtClean="0">
                          <a:latin typeface="Cambria Math" panose="02040503050406030204" pitchFamily="18" charset="0"/>
                        </a:rPr>
                        <m:t>          </m:t>
                      </m:r>
                    </m:oMath>
                  </m:oMathPara>
                </a14:m>
                <a:endParaRPr lang="en-US" sz="26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dirty="0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                         </m:t>
                      </m:r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পরমানুর  শক্তিস্তরে ইলেকট্রনের শক্তি E দ্বারা প্রকাশ করা হয় |</a:t>
                </a:r>
              </a:p>
              <a:p>
                <a:pPr marL="0" indent="0">
                  <a:buNone/>
                </a:pPr>
                <a:r>
                  <a:rPr lang="en-US" sz="2600" dirty="0"/>
                  <a:t> </a:t>
                </a:r>
                <a:r>
                  <a:rPr lang="en-US" sz="2600" dirty="0" err="1"/>
                  <a:t>অতএব</a:t>
                </a:r>
                <a:r>
                  <a:rPr lang="en-US" sz="2600" dirty="0"/>
                  <a:t>,    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600" b="1" i="0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6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0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26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 dirty="0" smtClean="0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2600" b="1" i="0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600" b="1" i="1" dirty="0" smtClean="0">
                            <a:latin typeface="Cambria Math" panose="02040503050406030204" pitchFamily="18" charset="0"/>
                          </a:rPr>
                          <m:t>𝒎𝒛</m:t>
                        </m:r>
                        <m:sSup>
                          <m:sSupPr>
                            <m:ctrlPr>
                              <a:rPr lang="en-US" sz="26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0" dirty="0" smtClean="0">
                                <a:latin typeface="Cambria Math" panose="02040503050406030204" pitchFamily="18" charset="0"/>
                              </a:rPr>
                              <m:t>ⅇ</m:t>
                            </m:r>
                          </m:e>
                          <m:sup>
                            <m:r>
                              <a:rPr lang="en-US" sz="2600" b="1" i="0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6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 dirty="0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600" b="1" i="0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26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 dirty="0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sz="2600" b="1" i="0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600" b="1" i="0" dirty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6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26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 dirty="0" smtClean="0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2600" b="1" i="0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600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  <m:sSup>
                          <m:sSupPr>
                            <m:ctrlPr>
                              <a:rPr lang="en-US" sz="26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0" dirty="0" smtClean="0">
                                <a:latin typeface="Cambria Math" panose="02040503050406030204" pitchFamily="18" charset="0"/>
                              </a:rPr>
                              <m:t>ⅇ</m:t>
                            </m:r>
                          </m:e>
                          <m:sup>
                            <m:r>
                              <a:rPr lang="en-US" sz="2600" b="1" i="0" dirty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6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 dirty="0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sz="2600" b="1" i="0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)∗</m:t>
                    </m:r>
                    <m:f>
                      <m:fPr>
                        <m:ctrlPr>
                          <a:rPr lang="en-US" sz="26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num>
                      <m:den>
                        <m:sSup>
                          <m:sSupPr>
                            <m:ctrlPr>
                              <a:rPr lang="en-US" sz="26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 dirty="0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600" b="1" i="0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lang="en-US" sz="2600" b="1" dirty="0"/>
              </a:p>
              <a:p>
                <a:pPr marL="0" indent="0">
                  <a:buNone/>
                </a:pPr>
                <a:r>
                  <a:rPr lang="en-US" sz="2600" dirty="0" err="1"/>
                  <a:t>এখানে</a:t>
                </a:r>
                <a:r>
                  <a:rPr lang="en-US" sz="2600" dirty="0"/>
                  <a:t> z=</a:t>
                </a:r>
                <a:r>
                  <a:rPr lang="en-US" sz="2600" dirty="0" err="1"/>
                  <a:t>পারমানবিক</a:t>
                </a:r>
                <a:r>
                  <a:rPr lang="en-US" sz="2600" dirty="0"/>
                  <a:t> </a:t>
                </a:r>
                <a:r>
                  <a:rPr lang="en-US" sz="2600" dirty="0" err="1"/>
                  <a:t>সংখ্যা</a:t>
                </a:r>
                <a:r>
                  <a:rPr lang="en-US" sz="2600" dirty="0"/>
                  <a:t>/</a:t>
                </a:r>
                <a:r>
                  <a:rPr lang="en-US" sz="2600" dirty="0" err="1"/>
                  <a:t>চাজসংখ্যা</a:t>
                </a:r>
                <a:r>
                  <a:rPr lang="en-US" sz="2600" dirty="0"/>
                  <a:t>,                h=</a:t>
                </a:r>
                <a:r>
                  <a:rPr lang="en-US" sz="2600" dirty="0" err="1"/>
                  <a:t>প্লাংকের</a:t>
                </a:r>
                <a:r>
                  <a:rPr lang="en-US" sz="2600" dirty="0"/>
                  <a:t> </a:t>
                </a:r>
                <a:r>
                  <a:rPr lang="en-US" sz="2600" dirty="0" err="1"/>
                  <a:t>ধ্রবক</a:t>
                </a:r>
                <a:r>
                  <a:rPr lang="en-US" sz="2600" dirty="0"/>
                  <a:t>=6.626 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600" b="0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0" i="0" dirty="0" smtClean="0">
                            <a:latin typeface="Cambria Math" panose="02040503050406030204" pitchFamily="18" charset="0"/>
                          </a:rPr>
                          <m:t>27</m:t>
                        </m:r>
                      </m:sup>
                    </m:sSup>
                    <m:r>
                      <m:rPr>
                        <m:sty m:val="p"/>
                      </m:rPr>
                      <a:rPr lang="en-US" sz="2600" b="0" i="0" dirty="0" smtClean="0">
                        <a:latin typeface="Cambria Math" panose="02040503050406030204" pitchFamily="18" charset="0"/>
                      </a:rPr>
                      <m:t>erg</m:t>
                    </m:r>
                    <m:r>
                      <a:rPr lang="en-US" sz="2600" b="0" i="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600" b="0" i="0" dirty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            n=</a:t>
                </a:r>
                <a:r>
                  <a:rPr lang="en-US" sz="2600" dirty="0" err="1"/>
                  <a:t>প্রধান</a:t>
                </a:r>
                <a:r>
                  <a:rPr lang="en-US" sz="2600" dirty="0"/>
                  <a:t> </a:t>
                </a:r>
                <a:r>
                  <a:rPr lang="en-US" sz="2600" dirty="0" err="1"/>
                  <a:t>কোয়ান্টাম</a:t>
                </a:r>
                <a:r>
                  <a:rPr lang="en-US" sz="2600" dirty="0"/>
                  <a:t> </a:t>
                </a:r>
                <a:r>
                  <a:rPr lang="en-US" sz="2600" dirty="0" err="1"/>
                  <a:t>সংখ্যা</a:t>
                </a:r>
                <a:r>
                  <a:rPr lang="en-US" sz="2600" dirty="0"/>
                  <a:t>,                        m=</a:t>
                </a:r>
                <a:r>
                  <a:rPr lang="en-US" sz="2600" dirty="0" err="1"/>
                  <a:t>ইলেকট্রনের</a:t>
                </a:r>
                <a:r>
                  <a:rPr lang="en-US" sz="2600" dirty="0"/>
                  <a:t> </a:t>
                </a:r>
                <a:r>
                  <a:rPr lang="en-US" sz="2600" dirty="0" err="1"/>
                  <a:t>ভর</a:t>
                </a:r>
                <a:r>
                  <a:rPr lang="en-US" sz="2600" dirty="0"/>
                  <a:t> =9.11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60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28</m:t>
                        </m:r>
                      </m:sup>
                    </m:sSup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600" b="0" dirty="0"/>
              </a:p>
              <a:p>
                <a:pPr marL="0" indent="0">
                  <a:buNone/>
                </a:pPr>
                <a:r>
                  <a:rPr lang="en-US" sz="2600" b="0" dirty="0"/>
                  <a:t>                                                                          </a:t>
                </a:r>
                <a:r>
                  <a:rPr lang="en-US" sz="2600" dirty="0"/>
                  <a:t>e=</a:t>
                </a:r>
                <a:r>
                  <a:rPr lang="en-US" sz="2600" dirty="0" err="1"/>
                  <a:t>ইলেকট্রনের</a:t>
                </a:r>
                <a:r>
                  <a:rPr lang="en-US" sz="2600" dirty="0"/>
                  <a:t> </a:t>
                </a:r>
                <a:r>
                  <a:rPr lang="en-US" sz="2600" dirty="0" err="1"/>
                  <a:t>চাজ</a:t>
                </a:r>
                <a:r>
                  <a:rPr lang="en-US" sz="2600" dirty="0"/>
                  <a:t> = 4.87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60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𝑒𝑠𝑢</m:t>
                    </m:r>
                  </m:oMath>
                </a14:m>
                <a:endParaRPr lang="en-US" sz="2600" b="0" dirty="0"/>
              </a:p>
              <a:p>
                <a:pPr marL="0" indent="0">
                  <a:buNone/>
                </a:pPr>
                <a:r>
                  <a:rPr lang="en-US" sz="2600" b="0" dirty="0"/>
                  <a:t>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6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600" b="0" i="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600" b="0" i="0" dirty="0" smtClean="0">
                        <a:latin typeface="Cambria Math" panose="02040503050406030204" pitchFamily="18" charset="0"/>
                      </a:rPr>
                      <m:t>1416</m:t>
                    </m:r>
                  </m:oMath>
                </a14:m>
                <a:r>
                  <a:rPr lang="en-US" sz="2600" b="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  </a:t>
                </a:r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4CDF4D-3BC0-45D8-B0D1-62CCBECD7C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3814" y="2017535"/>
                <a:ext cx="9443545" cy="5032375"/>
              </a:xfrm>
              <a:blipFill>
                <a:blip r:embed="rId2"/>
                <a:stretch>
                  <a:fillRect l="-516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87591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C7BC8-F1C9-4FF2-A8D0-652447909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মূল্যায়ন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বাড়ির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কাজঃ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E8D04-65E7-40D8-B814-6F17DCAD7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33081"/>
            <a:ext cx="10515600" cy="3783719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ডি.ব্রগলির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সমীকরণটির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গাণিতিক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প্রতিপাদন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|</a:t>
            </a:r>
          </a:p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লিথিয়াম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পরমানুর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দ্বিতীয়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স্তরের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ব্যাসাধ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হাইড্রোজেন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পরমানুর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শক্তি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নিণয়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1078115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521</TotalTime>
  <Words>638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Cambria Math</vt:lpstr>
      <vt:lpstr>SutonnyOMJ</vt:lpstr>
      <vt:lpstr>Trebuchet MS</vt:lpstr>
      <vt:lpstr>Wingdings</vt:lpstr>
      <vt:lpstr>Wingdings 3</vt:lpstr>
      <vt:lpstr>Facet</vt:lpstr>
      <vt:lpstr>/স্বাগতম</vt:lpstr>
      <vt:lpstr>শিক্ষক পরিচিতিঃ-</vt:lpstr>
      <vt:lpstr>PowerPoint Presentation</vt:lpstr>
      <vt:lpstr>আলোচ্য বিষয় সমূহঃ-</vt:lpstr>
      <vt:lpstr>ডি. ব্রগলির সমীকরণঃ-</vt:lpstr>
      <vt:lpstr>বোরের প্রস্তাব ও তরঙ্গ ধমঃ-</vt:lpstr>
      <vt:lpstr>হাইজেনবাগের অনিশ্চয়তা নীতিঃ-</vt:lpstr>
      <vt:lpstr>তরঙ্গ বলবিদ্যার ভিত্তিতে শক্তিস্তরের আকার ও শক্তি নিধারণঃ-</vt:lpstr>
      <vt:lpstr>মূল্যায়ন/ বাড়ির কাজঃ-</vt:lpstr>
      <vt:lpstr>সকলের সু স্বাস্থ্য ওদীঘায়ু কামনা করে আজকের মত বিদায়-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 come to patari online fazil madrasha,sapahar,naogaon.</dc:title>
  <dc:creator>ismail - [2010]</dc:creator>
  <cp:lastModifiedBy>Iqbal Hossin</cp:lastModifiedBy>
  <cp:revision>55</cp:revision>
  <dcterms:created xsi:type="dcterms:W3CDTF">2020-10-23T15:06:48Z</dcterms:created>
  <dcterms:modified xsi:type="dcterms:W3CDTF">2021-08-17T03:13:22Z</dcterms:modified>
</cp:coreProperties>
</file>