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4" r:id="rId2"/>
    <p:sldId id="259" r:id="rId3"/>
    <p:sldId id="268" r:id="rId4"/>
    <p:sldId id="267" r:id="rId5"/>
    <p:sldId id="269" r:id="rId6"/>
    <p:sldId id="271" r:id="rId7"/>
    <p:sldId id="281" r:id="rId8"/>
    <p:sldId id="264" r:id="rId9"/>
    <p:sldId id="286" r:id="rId10"/>
    <p:sldId id="263" r:id="rId11"/>
    <p:sldId id="266" r:id="rId12"/>
    <p:sldId id="274" r:id="rId13"/>
    <p:sldId id="280" r:id="rId14"/>
    <p:sldId id="279" r:id="rId15"/>
    <p:sldId id="283" r:id="rId16"/>
    <p:sldId id="273" r:id="rId17"/>
    <p:sldId id="278" r:id="rId18"/>
    <p:sldId id="282" r:id="rId19"/>
    <p:sldId id="277" r:id="rId20"/>
    <p:sldId id="272" r:id="rId21"/>
    <p:sldId id="276" r:id="rId22"/>
    <p:sldId id="2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EL" initials="D" lastIdx="1" clrIdx="0">
    <p:extLst>
      <p:ext uri="{19B8F6BF-5375-455C-9EA6-DF929625EA0E}">
        <p15:presenceInfo xmlns:p15="http://schemas.microsoft.com/office/powerpoint/2012/main" userId="DO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CC0099"/>
    <a:srgbClr val="C00000"/>
    <a:srgbClr val="4FF414"/>
    <a:srgbClr val="F9790F"/>
    <a:srgbClr val="FF6600"/>
    <a:srgbClr val="FF99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80" autoAdjust="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1C743-5B56-4962-B705-55040CD82E11}" type="datetimeFigureOut">
              <a:rPr lang="en-US" smtClean="0"/>
              <a:t>8/2/2021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7901C-21C4-4A3F-B358-C387C94A2ED0}" type="slidenum">
              <a:rPr lang="en-US" smtClean="0"/>
              <a:t>‹#›</a:t>
            </a:fld>
            <a:endParaRPr lang="en-US"/>
          </a:p>
        </p:txBody>
      </p:sp>
    </p:spTree>
    <p:extLst>
      <p:ext uri="{BB962C8B-B14F-4D97-AF65-F5344CB8AC3E}">
        <p14:creationId xmlns:p14="http://schemas.microsoft.com/office/powerpoint/2010/main" val="1972453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38137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id="{F46AF28F-C99E-4A53-88A1-057042A5860D}"/>
              </a:ext>
            </a:extLst>
          </p:cNvPr>
          <p:cNvSpPr/>
          <p:nvPr userDrawn="1"/>
        </p:nvSpPr>
        <p:spPr>
          <a:xfrm>
            <a:off x="0" y="0"/>
            <a:ext cx="12359640" cy="6858000"/>
          </a:xfrm>
          <a:prstGeom prst="frame">
            <a:avLst>
              <a:gd name="adj1" fmla="val 4309"/>
            </a:avLst>
          </a:prstGeom>
          <a:solidFill>
            <a:srgbClr val="F9790F"/>
          </a:solidFill>
          <a:ln>
            <a:solidFill>
              <a:srgbClr val="4FF4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8" name="TextBox 7">
            <a:extLst>
              <a:ext uri="{FF2B5EF4-FFF2-40B4-BE49-F238E27FC236}">
                <a16:creationId xmlns:a16="http://schemas.microsoft.com/office/drawing/2014/main" id="{7C018C39-D917-4EE9-9EE6-1975DDE7ED3C}"/>
              </a:ext>
            </a:extLst>
          </p:cNvPr>
          <p:cNvSpPr txBox="1"/>
          <p:nvPr userDrawn="1"/>
        </p:nvSpPr>
        <p:spPr>
          <a:xfrm>
            <a:off x="8987246" y="6021977"/>
            <a:ext cx="2390503" cy="369332"/>
          </a:xfrm>
          <a:prstGeom prst="rect">
            <a:avLst/>
          </a:prstGeom>
          <a:noFill/>
        </p:spPr>
        <p:txBody>
          <a:bodyPr wrap="square" rtlCol="0">
            <a:spAutoFit/>
          </a:bodyPr>
          <a:lstStyle/>
          <a:p>
            <a:r>
              <a:rPr lang="en-US" b="1" i="1" dirty="0" err="1">
                <a:solidFill>
                  <a:srgbClr val="CC0099"/>
                </a:solidFill>
                <a:effectLst>
                  <a:outerShdw blurRad="38100" dist="38100" dir="2700000" algn="tl">
                    <a:srgbClr val="000000">
                      <a:alpha val="43137"/>
                    </a:srgbClr>
                  </a:outerShdw>
                </a:effectLst>
              </a:rPr>
              <a:t>Nelufa</a:t>
            </a:r>
            <a:r>
              <a:rPr lang="en-US" b="1" i="1" dirty="0">
                <a:solidFill>
                  <a:srgbClr val="CC0099"/>
                </a:solidFill>
                <a:effectLst>
                  <a:outerShdw blurRad="38100" dist="38100" dir="2700000" algn="tl">
                    <a:srgbClr val="000000">
                      <a:alpha val="43137"/>
                    </a:srgbClr>
                  </a:outerShdw>
                </a:effectLst>
              </a:rPr>
              <a:t> </a:t>
            </a:r>
            <a:r>
              <a:rPr lang="en-US" b="1" i="1" dirty="0" err="1">
                <a:solidFill>
                  <a:srgbClr val="CC0099"/>
                </a:solidFill>
                <a:effectLst>
                  <a:outerShdw blurRad="38100" dist="38100" dir="2700000" algn="tl">
                    <a:srgbClr val="000000">
                      <a:alpha val="43137"/>
                    </a:srgbClr>
                  </a:outerShdw>
                </a:effectLst>
              </a:rPr>
              <a:t>Afrose</a:t>
            </a:r>
            <a:r>
              <a:rPr lang="en-US" b="1" i="1" dirty="0">
                <a:solidFill>
                  <a:srgbClr val="CC0099"/>
                </a:solidFill>
                <a:effectLst>
                  <a:outerShdw blurRad="38100" dist="38100" dir="2700000" algn="tl">
                    <a:srgbClr val="000000">
                      <a:alpha val="43137"/>
                    </a:srgbClr>
                  </a:outerShdw>
                </a:effectLst>
              </a:rPr>
              <a:t> </a:t>
            </a:r>
            <a:r>
              <a:rPr lang="en-US" b="1" i="1" dirty="0" err="1">
                <a:solidFill>
                  <a:srgbClr val="CC0099"/>
                </a:solidFill>
                <a:effectLst>
                  <a:outerShdw blurRad="38100" dist="38100" dir="2700000" algn="tl">
                    <a:srgbClr val="000000">
                      <a:alpha val="43137"/>
                    </a:srgbClr>
                  </a:outerShdw>
                </a:effectLst>
              </a:rPr>
              <a:t>Bithi</a:t>
            </a:r>
            <a:endParaRPr lang="en-US" b="1" i="1" dirty="0">
              <a:solidFill>
                <a:srgbClr val="CC00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180590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jpg"/><Relationship Id="rId7" Type="http://schemas.microsoft.com/office/2007/relationships/hdphoto" Target="../media/hdphoto2.wdp"/><Relationship Id="rId2" Type="http://schemas.openxmlformats.org/officeDocument/2006/relationships/image" Target="../media/image24.jpg"/><Relationship Id="rId1" Type="http://schemas.openxmlformats.org/officeDocument/2006/relationships/slideLayout" Target="../slideLayouts/slideLayout1.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1.xml"/><Relationship Id="rId5" Type="http://schemas.openxmlformats.org/officeDocument/2006/relationships/image" Target="../media/image34.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A0EC55-1046-4942-A9C6-BEB1E2E825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052" y="278295"/>
            <a:ext cx="11741426" cy="6334539"/>
          </a:xfrm>
          <a:prstGeom prst="rect">
            <a:avLst/>
          </a:prstGeom>
        </p:spPr>
      </p:pic>
      <p:sp>
        <p:nvSpPr>
          <p:cNvPr id="7" name="TextBox 6">
            <a:extLst>
              <a:ext uri="{FF2B5EF4-FFF2-40B4-BE49-F238E27FC236}">
                <a16:creationId xmlns:a16="http://schemas.microsoft.com/office/drawing/2014/main" id="{6270E824-F40E-4E51-89CD-D2B51E01F7E1}"/>
              </a:ext>
            </a:extLst>
          </p:cNvPr>
          <p:cNvSpPr txBox="1"/>
          <p:nvPr/>
        </p:nvSpPr>
        <p:spPr>
          <a:xfrm>
            <a:off x="-159026" y="430696"/>
            <a:ext cx="5658679" cy="1938992"/>
          </a:xfrm>
          <a:prstGeom prst="rect">
            <a:avLst/>
          </a:prstGeom>
          <a:noFill/>
        </p:spPr>
        <p:txBody>
          <a:bodyPr wrap="square" rtlCol="0">
            <a:spAutoFit/>
          </a:bodyPr>
          <a:lstStyle/>
          <a:p>
            <a:pPr algn="ctr"/>
            <a:r>
              <a:rPr lang="en-US" sz="6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Welcome to Today’s Class</a:t>
            </a:r>
          </a:p>
        </p:txBody>
      </p:sp>
    </p:spTree>
    <p:extLst>
      <p:ext uri="{BB962C8B-B14F-4D97-AF65-F5344CB8AC3E}">
        <p14:creationId xmlns:p14="http://schemas.microsoft.com/office/powerpoint/2010/main" val="23874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FF7C1E-DB3F-4381-8221-77A9FF52373B}"/>
              </a:ext>
            </a:extLst>
          </p:cNvPr>
          <p:cNvSpPr txBox="1"/>
          <p:nvPr/>
        </p:nvSpPr>
        <p:spPr>
          <a:xfrm>
            <a:off x="291546" y="1187640"/>
            <a:ext cx="8812697" cy="822789"/>
          </a:xfrm>
          <a:prstGeom prst="rect">
            <a:avLst/>
          </a:prstGeom>
          <a:noFill/>
        </p:spPr>
        <p:txBody>
          <a:bodyPr wrap="square">
            <a:spAutoFit/>
          </a:bodyPr>
          <a:lstStyle/>
          <a:p>
            <a:pPr marL="457200" indent="-457200">
              <a:lnSpc>
                <a:spcPct val="200000"/>
              </a:lnSpc>
              <a:buFont typeface="Wingdings" panose="05000000000000000000" pitchFamily="2" charset="2"/>
              <a:buChar char="Ø"/>
            </a:pPr>
            <a:r>
              <a:rPr lang="en-US" sz="2800" b="1" dirty="0">
                <a:latin typeface="Times New Roman" pitchFamily="18" charset="0"/>
                <a:cs typeface="Times New Roman" pitchFamily="18" charset="0"/>
              </a:rPr>
              <a:t>Does beauty have an independent objective identity?</a:t>
            </a:r>
          </a:p>
        </p:txBody>
      </p:sp>
      <p:sp>
        <p:nvSpPr>
          <p:cNvPr id="7" name="TextBox 6">
            <a:extLst>
              <a:ext uri="{FF2B5EF4-FFF2-40B4-BE49-F238E27FC236}">
                <a16:creationId xmlns:a16="http://schemas.microsoft.com/office/drawing/2014/main" id="{559CF46D-BB53-4C60-BAA6-28EF6718C46C}"/>
              </a:ext>
            </a:extLst>
          </p:cNvPr>
          <p:cNvSpPr txBox="1"/>
          <p:nvPr/>
        </p:nvSpPr>
        <p:spPr>
          <a:xfrm>
            <a:off x="384313" y="2040835"/>
            <a:ext cx="6188764" cy="822789"/>
          </a:xfrm>
          <a:prstGeom prst="rect">
            <a:avLst/>
          </a:prstGeom>
          <a:noFill/>
        </p:spPr>
        <p:txBody>
          <a:bodyPr wrap="square">
            <a:spAutoFit/>
          </a:bodyPr>
          <a:lstStyle/>
          <a:p>
            <a:pPr marL="457200" marR="0" lvl="0" indent="-457200" algn="l" defTabSz="914400" rtl="0" eaLnBrk="1" fontAlgn="auto" latinLnBrk="0" hangingPunct="1">
              <a:lnSpc>
                <a:spcPct val="200000"/>
              </a:lnSpc>
              <a:spcBef>
                <a:spcPts val="0"/>
              </a:spcBef>
              <a:spcAft>
                <a:spcPts val="0"/>
              </a:spcAft>
              <a:buClrTx/>
              <a:buSzTx/>
              <a:buFont typeface="Wingdings" pitchFamily="2" charset="2"/>
              <a:buChar char="Ø"/>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Is it universal?</a:t>
            </a:r>
          </a:p>
        </p:txBody>
      </p:sp>
      <p:sp>
        <p:nvSpPr>
          <p:cNvPr id="9" name="TextBox 8">
            <a:extLst>
              <a:ext uri="{FF2B5EF4-FFF2-40B4-BE49-F238E27FC236}">
                <a16:creationId xmlns:a16="http://schemas.microsoft.com/office/drawing/2014/main" id="{830EB93D-43C1-4DD6-B1C7-F45E6A3DEE60}"/>
              </a:ext>
            </a:extLst>
          </p:cNvPr>
          <p:cNvSpPr txBox="1"/>
          <p:nvPr/>
        </p:nvSpPr>
        <p:spPr>
          <a:xfrm>
            <a:off x="384313" y="2965416"/>
            <a:ext cx="7891669" cy="822789"/>
          </a:xfrm>
          <a:prstGeom prst="rect">
            <a:avLst/>
          </a:prstGeom>
          <a:noFill/>
        </p:spPr>
        <p:txBody>
          <a:bodyPr wrap="square">
            <a:spAutoFit/>
          </a:bodyPr>
          <a:lstStyle/>
          <a:p>
            <a:pPr marL="457200" marR="0" lvl="0" indent="-457200" algn="l" defTabSz="914400" rtl="0" eaLnBrk="1" fontAlgn="auto" latinLnBrk="0" hangingPunct="1">
              <a:lnSpc>
                <a:spcPct val="200000"/>
              </a:lnSpc>
              <a:spcBef>
                <a:spcPts val="0"/>
              </a:spcBef>
              <a:spcAft>
                <a:spcPts val="0"/>
              </a:spcAft>
              <a:buClrTx/>
              <a:buSzTx/>
              <a:buFont typeface="Wingdings" pitchFamily="2" charset="2"/>
              <a:buChar char="Ø"/>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Is it dependent on our sense perceptions? </a:t>
            </a:r>
          </a:p>
        </p:txBody>
      </p:sp>
      <p:sp>
        <p:nvSpPr>
          <p:cNvPr id="4" name="TextBox 3">
            <a:extLst>
              <a:ext uri="{FF2B5EF4-FFF2-40B4-BE49-F238E27FC236}">
                <a16:creationId xmlns:a16="http://schemas.microsoft.com/office/drawing/2014/main" id="{1B81914E-18B8-40A6-9892-5150B936B0C9}"/>
              </a:ext>
            </a:extLst>
          </p:cNvPr>
          <p:cNvSpPr txBox="1"/>
          <p:nvPr/>
        </p:nvSpPr>
        <p:spPr>
          <a:xfrm>
            <a:off x="1033668" y="575887"/>
            <a:ext cx="4479235" cy="523220"/>
          </a:xfrm>
          <a:prstGeom prst="rect">
            <a:avLst/>
          </a:prstGeom>
          <a:solidFill>
            <a:srgbClr val="0000CC"/>
          </a:solidFill>
          <a:ln>
            <a:solidFill>
              <a:srgbClr val="00B0F0"/>
            </a:solidFill>
          </a:ln>
        </p:spPr>
        <p:txBody>
          <a:bodyPr wrap="square" rtlCol="0">
            <a:spAutoFit/>
          </a:bodyPr>
          <a:lstStyle/>
          <a:p>
            <a:r>
              <a:rPr lang="en-US" sz="2800" dirty="0">
                <a:solidFill>
                  <a:schemeClr val="bg1"/>
                </a:solidFill>
                <a:latin typeface="Times New Roman" panose="02020603050405020304" pitchFamily="18" charset="0"/>
                <a:cs typeface="Times New Roman" panose="02020603050405020304" pitchFamily="18" charset="0"/>
              </a:rPr>
              <a:t>Then a lot of questions arise-</a:t>
            </a:r>
          </a:p>
        </p:txBody>
      </p:sp>
      <p:sp>
        <p:nvSpPr>
          <p:cNvPr id="10" name="TextBox 9">
            <a:extLst>
              <a:ext uri="{FF2B5EF4-FFF2-40B4-BE49-F238E27FC236}">
                <a16:creationId xmlns:a16="http://schemas.microsoft.com/office/drawing/2014/main" id="{F750E854-4E18-4BDB-B3D3-1775804CF43D}"/>
              </a:ext>
            </a:extLst>
          </p:cNvPr>
          <p:cNvSpPr txBox="1"/>
          <p:nvPr/>
        </p:nvSpPr>
        <p:spPr>
          <a:xfrm>
            <a:off x="384313" y="3818611"/>
            <a:ext cx="6639341" cy="822789"/>
          </a:xfrm>
          <a:prstGeom prst="rect">
            <a:avLst/>
          </a:prstGeom>
          <a:noFill/>
        </p:spPr>
        <p:txBody>
          <a:bodyPr wrap="square">
            <a:spAutoFit/>
          </a:bodyPr>
          <a:lstStyle/>
          <a:p>
            <a:pPr marL="457200" marR="0" lvl="0" indent="-457200" algn="l" defTabSz="914400" rtl="0" eaLnBrk="1" fontAlgn="auto" latinLnBrk="0" hangingPunct="1">
              <a:lnSpc>
                <a:spcPct val="200000"/>
              </a:lnSpc>
              <a:spcBef>
                <a:spcPts val="0"/>
              </a:spcBef>
              <a:spcAft>
                <a:spcPts val="0"/>
              </a:spcAft>
              <a:buClrTx/>
              <a:buSzTx/>
              <a:buFont typeface="Wingdings" pitchFamily="2" charset="2"/>
              <a:buChar char="Ø"/>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Does it lie in the eye of the beholder? </a:t>
            </a:r>
          </a:p>
        </p:txBody>
      </p:sp>
      <p:pic>
        <p:nvPicPr>
          <p:cNvPr id="8" name="Picture 7">
            <a:extLst>
              <a:ext uri="{FF2B5EF4-FFF2-40B4-BE49-F238E27FC236}">
                <a16:creationId xmlns:a16="http://schemas.microsoft.com/office/drawing/2014/main" id="{2881B014-C2E7-42D4-9132-1239152F72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163" y="3788205"/>
            <a:ext cx="2905125" cy="1571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2694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4"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34CDE3C-3331-46A1-99ED-7178B92403DA}"/>
              </a:ext>
            </a:extLst>
          </p:cNvPr>
          <p:cNvSpPr txBox="1"/>
          <p:nvPr/>
        </p:nvSpPr>
        <p:spPr>
          <a:xfrm>
            <a:off x="5088835" y="3597735"/>
            <a:ext cx="201433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Ugliness</a:t>
            </a:r>
          </a:p>
        </p:txBody>
      </p:sp>
      <p:sp>
        <p:nvSpPr>
          <p:cNvPr id="11" name="TextBox 10">
            <a:extLst>
              <a:ext uri="{FF2B5EF4-FFF2-40B4-BE49-F238E27FC236}">
                <a16:creationId xmlns:a16="http://schemas.microsoft.com/office/drawing/2014/main" id="{D6214B9E-F704-4ED9-BF16-272596FD76FD}"/>
              </a:ext>
            </a:extLst>
          </p:cNvPr>
          <p:cNvSpPr txBox="1"/>
          <p:nvPr/>
        </p:nvSpPr>
        <p:spPr>
          <a:xfrm>
            <a:off x="4134679" y="3733341"/>
            <a:ext cx="3551583" cy="523220"/>
          </a:xfrm>
          <a:prstGeom prst="rect">
            <a:avLst/>
          </a:prstGeom>
          <a:solidFill>
            <a:schemeClr val="accent2">
              <a:lumMod val="20000"/>
              <a:lumOff val="80000"/>
            </a:schemeClr>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Absence of Beauty.</a:t>
            </a:r>
          </a:p>
        </p:txBody>
      </p:sp>
      <p:pic>
        <p:nvPicPr>
          <p:cNvPr id="10" name="Picture 9">
            <a:extLst>
              <a:ext uri="{FF2B5EF4-FFF2-40B4-BE49-F238E27FC236}">
                <a16:creationId xmlns:a16="http://schemas.microsoft.com/office/drawing/2014/main" id="{8C6874F1-84A4-4998-A13E-7FF943953D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4749" y="907083"/>
            <a:ext cx="5141424" cy="2674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90D1526C-90A0-4167-8CBF-E10317141B3A}"/>
              </a:ext>
            </a:extLst>
          </p:cNvPr>
          <p:cNvSpPr txBox="1"/>
          <p:nvPr/>
        </p:nvSpPr>
        <p:spPr>
          <a:xfrm>
            <a:off x="516836" y="4272344"/>
            <a:ext cx="11555895" cy="523220"/>
          </a:xfrm>
          <a:prstGeom prst="rect">
            <a:avLst/>
          </a:prstGeom>
          <a:noFill/>
        </p:spPr>
        <p:txBody>
          <a:bodyPr wrap="square">
            <a:spAutoFit/>
          </a:bodyPr>
          <a:lstStyle/>
          <a:p>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Beauty manifests itself not only by its presence, but by its absence as well.</a:t>
            </a:r>
            <a:endParaRPr lang="en-US" sz="2800" dirty="0"/>
          </a:p>
        </p:txBody>
      </p:sp>
      <p:sp>
        <p:nvSpPr>
          <p:cNvPr id="6" name="TextBox 5">
            <a:extLst>
              <a:ext uri="{FF2B5EF4-FFF2-40B4-BE49-F238E27FC236}">
                <a16:creationId xmlns:a16="http://schemas.microsoft.com/office/drawing/2014/main" id="{3F994C46-3CFD-40D7-80BD-76EF775F8736}"/>
              </a:ext>
            </a:extLst>
          </p:cNvPr>
          <p:cNvSpPr txBox="1"/>
          <p:nvPr/>
        </p:nvSpPr>
        <p:spPr>
          <a:xfrm>
            <a:off x="516836" y="460178"/>
            <a:ext cx="1656522" cy="584775"/>
          </a:xfrm>
          <a:prstGeom prst="rect">
            <a:avLst/>
          </a:prstGeom>
          <a:noFill/>
          <a:ln>
            <a:solidFill>
              <a:schemeClr val="accent4"/>
            </a:solidFill>
          </a:ln>
        </p:spPr>
        <p:txBody>
          <a:bodyPr wrap="square" rtlCol="0">
            <a:spAutoFit/>
          </a:bodyPr>
          <a:lstStyle/>
          <a:p>
            <a:r>
              <a:rPr lang="en-US" sz="3200" b="1" dirty="0">
                <a:latin typeface="Times New Roman" panose="02020603050405020304" pitchFamily="18" charset="0"/>
                <a:cs typeface="Times New Roman" panose="02020603050405020304" pitchFamily="18" charset="0"/>
              </a:rPr>
              <a:t>Look -</a:t>
            </a:r>
            <a:endParaRPr lang="en-US" b="1" dirty="0"/>
          </a:p>
        </p:txBody>
      </p:sp>
      <p:pic>
        <p:nvPicPr>
          <p:cNvPr id="8" name="Picture 7">
            <a:extLst>
              <a:ext uri="{FF2B5EF4-FFF2-40B4-BE49-F238E27FC236}">
                <a16:creationId xmlns:a16="http://schemas.microsoft.com/office/drawing/2014/main" id="{6EBA128E-7018-4385-9998-6F208E902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749" y="922866"/>
            <a:ext cx="5141424" cy="2674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D3244948-5953-4238-A35A-1554AFF21C46}"/>
              </a:ext>
            </a:extLst>
          </p:cNvPr>
          <p:cNvSpPr txBox="1"/>
          <p:nvPr/>
        </p:nvSpPr>
        <p:spPr>
          <a:xfrm>
            <a:off x="3776871" y="3665538"/>
            <a:ext cx="3657181" cy="523220"/>
          </a:xfrm>
          <a:prstGeom prst="rect">
            <a:avLst/>
          </a:prstGeom>
          <a:solidFill>
            <a:schemeClr val="accent2">
              <a:lumMod val="20000"/>
              <a:lumOff val="80000"/>
            </a:schemeClr>
          </a:solidFill>
        </p:spPr>
        <p:txBody>
          <a:bodyPr wrap="square">
            <a:spAutoFit/>
          </a:bodyPr>
          <a:lstStyle/>
          <a:p>
            <a:pPr algn="ct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Beauty</a:t>
            </a:r>
            <a:endParaRPr lang="en-US" sz="2800" dirty="0">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id="{FD893F94-600A-4014-8438-8ADA675B3D45}"/>
              </a:ext>
            </a:extLst>
          </p:cNvPr>
          <p:cNvSpPr txBox="1"/>
          <p:nvPr/>
        </p:nvSpPr>
        <p:spPr>
          <a:xfrm>
            <a:off x="2173358" y="5102088"/>
            <a:ext cx="8766311"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When we are repulse by ugliness and desire beauty</a:t>
            </a:r>
            <a:r>
              <a:rPr lang="en-US" dirty="0"/>
              <a:t>.</a:t>
            </a:r>
          </a:p>
        </p:txBody>
      </p:sp>
      <p:sp>
        <p:nvSpPr>
          <p:cNvPr id="14" name="Rectangle 13">
            <a:extLst>
              <a:ext uri="{FF2B5EF4-FFF2-40B4-BE49-F238E27FC236}">
                <a16:creationId xmlns:a16="http://schemas.microsoft.com/office/drawing/2014/main" id="{B5CEC1EC-1870-4BAD-A371-DBC22C0ADF5C}"/>
              </a:ext>
            </a:extLst>
          </p:cNvPr>
          <p:cNvSpPr/>
          <p:nvPr/>
        </p:nvSpPr>
        <p:spPr>
          <a:xfrm>
            <a:off x="8937789" y="5961044"/>
            <a:ext cx="2247046" cy="545773"/>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299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2000"/>
                                        <p:tgtEl>
                                          <p:spTgt spid="8"/>
                                        </p:tgtEl>
                                        <p:attrNameLst>
                                          <p:attrName>ppt_w</p:attrName>
                                        </p:attrNameLst>
                                      </p:cBhvr>
                                      <p:tavLst>
                                        <p:tav tm="0">
                                          <p:val>
                                            <p:strVal val="ppt_w"/>
                                          </p:val>
                                        </p:tav>
                                        <p:tav tm="100000">
                                          <p:val>
                                            <p:fltVal val="0"/>
                                          </p:val>
                                        </p:tav>
                                      </p:tavLst>
                                    </p:anim>
                                    <p:anim calcmode="lin" valueType="num">
                                      <p:cBhvr>
                                        <p:cTn id="14" dur="2000"/>
                                        <p:tgtEl>
                                          <p:spTgt spid="8"/>
                                        </p:tgtEl>
                                        <p:attrNameLst>
                                          <p:attrName>ppt_h</p:attrName>
                                        </p:attrNameLst>
                                      </p:cBhvr>
                                      <p:tavLst>
                                        <p:tav tm="0">
                                          <p:val>
                                            <p:strVal val="ppt_h"/>
                                          </p:val>
                                        </p:tav>
                                        <p:tav tm="100000">
                                          <p:val>
                                            <p:fltVal val="0"/>
                                          </p:val>
                                        </p:tav>
                                      </p:tavLst>
                                    </p:anim>
                                    <p:animEffect transition="out" filter="fade">
                                      <p:cBhvr>
                                        <p:cTn id="15" dur="2000"/>
                                        <p:tgtEl>
                                          <p:spTgt spid="8"/>
                                        </p:tgtEl>
                                      </p:cBhvr>
                                    </p:animEffect>
                                    <p:set>
                                      <p:cBhvr>
                                        <p:cTn id="16" dur="1" fill="hold">
                                          <p:stCondLst>
                                            <p:cond delay="1999"/>
                                          </p:stCondLst>
                                        </p:cTn>
                                        <p:tgtEl>
                                          <p:spTgt spid="8"/>
                                        </p:tgtEl>
                                        <p:attrNameLst>
                                          <p:attrName>style.visibility</p:attrName>
                                        </p:attrNameLst>
                                      </p:cBhvr>
                                      <p:to>
                                        <p:strVal val="hidden"/>
                                      </p:to>
                                    </p:set>
                                  </p:childTnLst>
                                </p:cTn>
                              </p:par>
                              <p:par>
                                <p:cTn id="17" presetID="53" presetClass="exit" presetSubtype="32" fill="hold" grpId="0" nodeType="withEffect">
                                  <p:stCondLst>
                                    <p:cond delay="0"/>
                                  </p:stCondLst>
                                  <p:childTnLst>
                                    <p:anim calcmode="lin" valueType="num">
                                      <p:cBhvr>
                                        <p:cTn id="18" dur="2000"/>
                                        <p:tgtEl>
                                          <p:spTgt spid="5"/>
                                        </p:tgtEl>
                                        <p:attrNameLst>
                                          <p:attrName>ppt_w</p:attrName>
                                        </p:attrNameLst>
                                      </p:cBhvr>
                                      <p:tavLst>
                                        <p:tav tm="0">
                                          <p:val>
                                            <p:strVal val="ppt_w"/>
                                          </p:val>
                                        </p:tav>
                                        <p:tav tm="100000">
                                          <p:val>
                                            <p:fltVal val="0"/>
                                          </p:val>
                                        </p:tav>
                                      </p:tavLst>
                                    </p:anim>
                                    <p:anim calcmode="lin" valueType="num">
                                      <p:cBhvr>
                                        <p:cTn id="19" dur="2000"/>
                                        <p:tgtEl>
                                          <p:spTgt spid="5"/>
                                        </p:tgtEl>
                                        <p:attrNameLst>
                                          <p:attrName>ppt_h</p:attrName>
                                        </p:attrNameLst>
                                      </p:cBhvr>
                                      <p:tavLst>
                                        <p:tav tm="0">
                                          <p:val>
                                            <p:strVal val="ppt_h"/>
                                          </p:val>
                                        </p:tav>
                                        <p:tav tm="100000">
                                          <p:val>
                                            <p:fltVal val="0"/>
                                          </p:val>
                                        </p:tav>
                                      </p:tavLst>
                                    </p:anim>
                                    <p:animEffect transition="out" filter="fade">
                                      <p:cBhvr>
                                        <p:cTn id="20" dur="2000"/>
                                        <p:tgtEl>
                                          <p:spTgt spid="5"/>
                                        </p:tgtEl>
                                      </p:cBhvr>
                                    </p:animEffect>
                                    <p:set>
                                      <p:cBhvr>
                                        <p:cTn id="21" dur="1" fill="hold">
                                          <p:stCondLst>
                                            <p:cond delay="19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grpId="0" nodeType="clickEffect">
                                  <p:stCondLst>
                                    <p:cond delay="0"/>
                                  </p:stCondLst>
                                  <p:childTnLst>
                                    <p:anim calcmode="lin" valueType="num">
                                      <p:cBhvr>
                                        <p:cTn id="25" dur="500"/>
                                        <p:tgtEl>
                                          <p:spTgt spid="11"/>
                                        </p:tgtEl>
                                        <p:attrNameLst>
                                          <p:attrName>ppt_w</p:attrName>
                                        </p:attrNameLst>
                                      </p:cBhvr>
                                      <p:tavLst>
                                        <p:tav tm="0">
                                          <p:val>
                                            <p:strVal val="ppt_w"/>
                                          </p:val>
                                        </p:tav>
                                        <p:tav tm="100000">
                                          <p:val>
                                            <p:fltVal val="0"/>
                                          </p:val>
                                        </p:tav>
                                      </p:tavLst>
                                    </p:anim>
                                    <p:anim calcmode="lin" valueType="num">
                                      <p:cBhvr>
                                        <p:cTn id="26" dur="500"/>
                                        <p:tgtEl>
                                          <p:spTgt spid="11"/>
                                        </p:tgtEl>
                                        <p:attrNameLst>
                                          <p:attrName>ppt_h</p:attrName>
                                        </p:attrNameLst>
                                      </p:cBhvr>
                                      <p:tavLst>
                                        <p:tav tm="0">
                                          <p:val>
                                            <p:strVal val="ppt_h"/>
                                          </p:val>
                                        </p:tav>
                                        <p:tav tm="100000">
                                          <p:val>
                                            <p:fltVal val="0"/>
                                          </p:val>
                                        </p:tav>
                                      </p:tavLst>
                                    </p:anim>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P spid="6" grpId="0" animBg="1"/>
      <p:bldP spid="5"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A4FB40-AA3C-45FF-B06B-C6F4C9D799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283" y="823770"/>
            <a:ext cx="3030616" cy="212989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a:extLst>
              <a:ext uri="{FF2B5EF4-FFF2-40B4-BE49-F238E27FC236}">
                <a16:creationId xmlns:a16="http://schemas.microsoft.com/office/drawing/2014/main" id="{080E7E4F-B65E-48B6-B399-A6F555A3FA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738" y="839975"/>
            <a:ext cx="3030615" cy="2147474"/>
          </a:xfrm>
          <a:prstGeom prst="rect">
            <a:avLst/>
          </a:prstGeom>
          <a:ln w="88900" cap="sq" cmpd="thickThin">
            <a:solidFill>
              <a:srgbClr val="000000"/>
            </a:solidFill>
            <a:prstDash val="solid"/>
            <a:miter lim="800000"/>
          </a:ln>
          <a:effectLst>
            <a:innerShdw blurRad="76200">
              <a:srgbClr val="000000"/>
            </a:innerShdw>
          </a:effectLst>
        </p:spPr>
      </p:pic>
      <p:sp>
        <p:nvSpPr>
          <p:cNvPr id="13" name="TextBox 12">
            <a:extLst>
              <a:ext uri="{FF2B5EF4-FFF2-40B4-BE49-F238E27FC236}">
                <a16:creationId xmlns:a16="http://schemas.microsoft.com/office/drawing/2014/main" id="{42DACA9C-070E-48D1-81CB-245F6D865ACA}"/>
              </a:ext>
            </a:extLst>
          </p:cNvPr>
          <p:cNvSpPr txBox="1"/>
          <p:nvPr/>
        </p:nvSpPr>
        <p:spPr>
          <a:xfrm>
            <a:off x="1992019" y="2538737"/>
            <a:ext cx="1388166"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Beauty</a:t>
            </a:r>
            <a:endParaRPr lang="en-US" dirty="0">
              <a:solidFill>
                <a:srgbClr val="FF0000"/>
              </a:solidFill>
            </a:endParaRPr>
          </a:p>
        </p:txBody>
      </p:sp>
      <p:sp>
        <p:nvSpPr>
          <p:cNvPr id="14" name="TextBox 13">
            <a:extLst>
              <a:ext uri="{FF2B5EF4-FFF2-40B4-BE49-F238E27FC236}">
                <a16:creationId xmlns:a16="http://schemas.microsoft.com/office/drawing/2014/main" id="{3709FBDC-8295-4541-86A1-43FCA00A24F0}"/>
              </a:ext>
            </a:extLst>
          </p:cNvPr>
          <p:cNvSpPr txBox="1"/>
          <p:nvPr/>
        </p:nvSpPr>
        <p:spPr>
          <a:xfrm>
            <a:off x="4537894" y="2581357"/>
            <a:ext cx="1739347" cy="523220"/>
          </a:xfrm>
          <a:prstGeom prst="rect">
            <a:avLst/>
          </a:prstGeom>
          <a:noFill/>
        </p:spPr>
        <p:txBody>
          <a:bodyPr wrap="square" rtlCol="0">
            <a:spAutoFit/>
          </a:bodyPr>
          <a:lstStyle/>
          <a:p>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Ugliness</a:t>
            </a:r>
            <a:r>
              <a:rPr lang="en-US" dirty="0"/>
              <a:t>.</a:t>
            </a:r>
          </a:p>
        </p:txBody>
      </p:sp>
      <p:pic>
        <p:nvPicPr>
          <p:cNvPr id="15" name="Picture 14">
            <a:extLst>
              <a:ext uri="{FF2B5EF4-FFF2-40B4-BE49-F238E27FC236}">
                <a16:creationId xmlns:a16="http://schemas.microsoft.com/office/drawing/2014/main" id="{07BACAEF-BA55-4A78-BCB7-7ACA874FEF7A}"/>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495284" y="3170253"/>
            <a:ext cx="3030615" cy="2147473"/>
          </a:xfrm>
          <a:prstGeom prst="rect">
            <a:avLst/>
          </a:prstGeom>
          <a:ln w="88900" cap="sq" cmpd="thickThin">
            <a:solidFill>
              <a:srgbClr val="000000"/>
            </a:solidFill>
            <a:prstDash val="solid"/>
            <a:miter lim="800000"/>
          </a:ln>
          <a:effectLst>
            <a:innerShdw blurRad="76200">
              <a:srgbClr val="000000"/>
            </a:innerShdw>
          </a:effectLst>
        </p:spPr>
      </p:pic>
      <p:pic>
        <p:nvPicPr>
          <p:cNvPr id="17" name="Picture 16">
            <a:extLst>
              <a:ext uri="{FF2B5EF4-FFF2-40B4-BE49-F238E27FC236}">
                <a16:creationId xmlns:a16="http://schemas.microsoft.com/office/drawing/2014/main" id="{FC152475-5DD0-4315-B841-009EAB98966A}"/>
              </a:ext>
            </a:extLst>
          </p:cNvPr>
          <p:cNvPicPr>
            <a:picLocks noChangeAspect="1"/>
          </p:cNvPicPr>
          <p:nvPr/>
        </p:nvPicPr>
        <p:blipFill>
          <a:blip r:embed="rId6">
            <a:extLst>
              <a:ext uri="{BEBA8EAE-BF5A-486C-A8C5-ECC9F3942E4B}">
                <a14:imgProps xmlns:a14="http://schemas.microsoft.com/office/drawing/2010/main">
                  <a14:imgLayer r:embed="rId7">
                    <a14:imgEffect>
                      <a14:saturation sat="300000"/>
                    </a14:imgEffect>
                  </a14:imgLayer>
                </a14:imgProps>
              </a:ext>
              <a:ext uri="{28A0092B-C50C-407E-A947-70E740481C1C}">
                <a14:useLocalDpi xmlns:a14="http://schemas.microsoft.com/office/drawing/2010/main" val="0"/>
              </a:ext>
            </a:extLst>
          </a:blip>
          <a:stretch>
            <a:fillRect/>
          </a:stretch>
        </p:blipFill>
        <p:spPr>
          <a:xfrm>
            <a:off x="3945424" y="3203745"/>
            <a:ext cx="2972681" cy="2147473"/>
          </a:xfrm>
          <a:prstGeom prst="rect">
            <a:avLst/>
          </a:prstGeom>
          <a:ln w="88900" cap="sq" cmpd="thickThin">
            <a:solidFill>
              <a:srgbClr val="000000"/>
            </a:solidFill>
            <a:prstDash val="solid"/>
            <a:miter lim="800000"/>
          </a:ln>
          <a:effectLst>
            <a:innerShdw blurRad="76200">
              <a:srgbClr val="000000"/>
            </a:innerShdw>
          </a:effectLst>
        </p:spPr>
      </p:pic>
      <p:sp>
        <p:nvSpPr>
          <p:cNvPr id="12" name="TextBox 11">
            <a:extLst>
              <a:ext uri="{FF2B5EF4-FFF2-40B4-BE49-F238E27FC236}">
                <a16:creationId xmlns:a16="http://schemas.microsoft.com/office/drawing/2014/main" id="{0CEED4B5-5259-4D57-90A6-FBC0DC550213}"/>
              </a:ext>
            </a:extLst>
          </p:cNvPr>
          <p:cNvSpPr txBox="1"/>
          <p:nvPr/>
        </p:nvSpPr>
        <p:spPr>
          <a:xfrm>
            <a:off x="5050344" y="4827998"/>
            <a:ext cx="1739347" cy="523220"/>
          </a:xfrm>
          <a:prstGeom prst="rect">
            <a:avLst/>
          </a:prstGeom>
          <a:noFill/>
        </p:spPr>
        <p:txBody>
          <a:bodyPr wrap="square" rtlCol="0">
            <a:spAutoFit/>
          </a:bodyPr>
          <a:lstStyle/>
          <a:p>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Ugliness</a:t>
            </a:r>
            <a:r>
              <a:rPr lang="en-US" dirty="0"/>
              <a:t>.</a:t>
            </a:r>
          </a:p>
        </p:txBody>
      </p:sp>
      <p:sp>
        <p:nvSpPr>
          <p:cNvPr id="11" name="TextBox 10">
            <a:extLst>
              <a:ext uri="{FF2B5EF4-FFF2-40B4-BE49-F238E27FC236}">
                <a16:creationId xmlns:a16="http://schemas.microsoft.com/office/drawing/2014/main" id="{C1E038DD-A159-4638-AA8D-2EF6ACD5442D}"/>
              </a:ext>
            </a:extLst>
          </p:cNvPr>
          <p:cNvSpPr txBox="1"/>
          <p:nvPr/>
        </p:nvSpPr>
        <p:spPr>
          <a:xfrm>
            <a:off x="1212147" y="4827998"/>
            <a:ext cx="159688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Beauty</a:t>
            </a:r>
            <a:endParaRPr lang="en-US" dirty="0">
              <a:solidFill>
                <a:srgbClr val="FF0000"/>
              </a:solidFill>
            </a:endParaRPr>
          </a:p>
        </p:txBody>
      </p:sp>
      <p:pic>
        <p:nvPicPr>
          <p:cNvPr id="23" name="Picture 22">
            <a:extLst>
              <a:ext uri="{FF2B5EF4-FFF2-40B4-BE49-F238E27FC236}">
                <a16:creationId xmlns:a16="http://schemas.microsoft.com/office/drawing/2014/main" id="{377E5371-F66C-48DA-9D85-497769B901FD}"/>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327169" y="231557"/>
            <a:ext cx="1157090" cy="1312862"/>
          </a:xfrm>
          <a:prstGeom prst="rect">
            <a:avLst/>
          </a:prstGeom>
        </p:spPr>
      </p:pic>
      <p:sp>
        <p:nvSpPr>
          <p:cNvPr id="28" name="TextBox 27">
            <a:extLst>
              <a:ext uri="{FF2B5EF4-FFF2-40B4-BE49-F238E27FC236}">
                <a16:creationId xmlns:a16="http://schemas.microsoft.com/office/drawing/2014/main" id="{88F069DB-FB7B-4986-9341-B9FE8FBEBDC8}"/>
              </a:ext>
            </a:extLst>
          </p:cNvPr>
          <p:cNvSpPr txBox="1"/>
          <p:nvPr/>
        </p:nvSpPr>
        <p:spPr>
          <a:xfrm>
            <a:off x="271036" y="5317429"/>
            <a:ext cx="6925404" cy="1384995"/>
          </a:xfrm>
          <a:prstGeom prst="rect">
            <a:avLst/>
          </a:prstGeom>
          <a:noFill/>
        </p:spPr>
        <p:txBody>
          <a:bodyPr wrap="square">
            <a:spAutoFit/>
          </a:bodyPr>
          <a:lstStyle/>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Ugliness has as much a place in our lives as beauty, or may be more-as when there is widespread hunger and injustice in a society</a:t>
            </a:r>
            <a:r>
              <a:rPr lang="en-US" sz="2800" dirty="0"/>
              <a:t>.</a:t>
            </a:r>
          </a:p>
        </p:txBody>
      </p:sp>
      <p:sp>
        <p:nvSpPr>
          <p:cNvPr id="30" name="TextBox 29">
            <a:extLst>
              <a:ext uri="{FF2B5EF4-FFF2-40B4-BE49-F238E27FC236}">
                <a16:creationId xmlns:a16="http://schemas.microsoft.com/office/drawing/2014/main" id="{B5BB59AE-CA7F-45E1-9C9A-23BE4CAEE77B}"/>
              </a:ext>
            </a:extLst>
          </p:cNvPr>
          <p:cNvSpPr txBox="1"/>
          <p:nvPr/>
        </p:nvSpPr>
        <p:spPr>
          <a:xfrm>
            <a:off x="7175922" y="1492843"/>
            <a:ext cx="4874346" cy="1384995"/>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Beauty is an important part of life, but isn't ugliness a part of life too? </a:t>
            </a:r>
          </a:p>
        </p:txBody>
      </p:sp>
      <p:sp>
        <p:nvSpPr>
          <p:cNvPr id="32" name="TextBox 31">
            <a:extLst>
              <a:ext uri="{FF2B5EF4-FFF2-40B4-BE49-F238E27FC236}">
                <a16:creationId xmlns:a16="http://schemas.microsoft.com/office/drawing/2014/main" id="{DBB8047A-1AA3-4786-888B-34C99DB765A4}"/>
              </a:ext>
            </a:extLst>
          </p:cNvPr>
          <p:cNvSpPr txBox="1"/>
          <p:nvPr/>
        </p:nvSpPr>
        <p:spPr>
          <a:xfrm>
            <a:off x="7117906" y="1595994"/>
            <a:ext cx="4578811" cy="1231106"/>
          </a:xfrm>
          <a:prstGeom prst="rect">
            <a:avLst/>
          </a:prstGeom>
          <a:solidFill>
            <a:schemeClr val="accent2">
              <a:lumMod val="20000"/>
              <a:lumOff val="80000"/>
            </a:schemeClr>
          </a:solidFill>
        </p:spPr>
        <p:txBody>
          <a:bodyPr wrap="square">
            <a:spAutoFit/>
          </a:bodyPr>
          <a:lstStyle/>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 art ignore what is not beautiful? </a:t>
            </a:r>
          </a:p>
          <a:p>
            <a:r>
              <a:rPr lang="en-US" dirty="0"/>
              <a:t> </a:t>
            </a:r>
          </a:p>
        </p:txBody>
      </p:sp>
      <p:sp>
        <p:nvSpPr>
          <p:cNvPr id="34" name="TextBox 33">
            <a:extLst>
              <a:ext uri="{FF2B5EF4-FFF2-40B4-BE49-F238E27FC236}">
                <a16:creationId xmlns:a16="http://schemas.microsoft.com/office/drawing/2014/main" id="{E3766849-A7DD-4AA4-8EDE-7708F52E7553}"/>
              </a:ext>
            </a:extLst>
          </p:cNvPr>
          <p:cNvSpPr txBox="1"/>
          <p:nvPr/>
        </p:nvSpPr>
        <p:spPr>
          <a:xfrm>
            <a:off x="7234771" y="4745886"/>
            <a:ext cx="4695555" cy="954107"/>
          </a:xfrm>
          <a:prstGeom prst="rect">
            <a:avLst/>
          </a:prstGeom>
          <a:noFill/>
          <a:ln>
            <a:solidFill>
              <a:srgbClr val="CC0099"/>
            </a:solidFill>
          </a:ln>
        </p:spPr>
        <p:txBody>
          <a:bodyPr wrap="square">
            <a:spAutoFit/>
          </a:bodyPr>
          <a:lstStyle/>
          <a:p>
            <a:r>
              <a:rPr lang="en-US" sz="2800" dirty="0">
                <a:solidFill>
                  <a:srgbClr val="002060"/>
                </a:solidFill>
                <a:latin typeface="Times New Roman" panose="02020603050405020304" pitchFamily="18" charset="0"/>
                <a:cs typeface="Times New Roman" panose="02020603050405020304" pitchFamily="18" charset="0"/>
              </a:rPr>
              <a:t>Though ugliness is  not pleasant,  it’s a part of life</a:t>
            </a:r>
            <a:r>
              <a:rPr lang="en-US" dirty="0"/>
              <a:t>.</a:t>
            </a:r>
          </a:p>
        </p:txBody>
      </p:sp>
      <p:sp>
        <p:nvSpPr>
          <p:cNvPr id="36" name="TextBox 35">
            <a:extLst>
              <a:ext uri="{FF2B5EF4-FFF2-40B4-BE49-F238E27FC236}">
                <a16:creationId xmlns:a16="http://schemas.microsoft.com/office/drawing/2014/main" id="{6A28797D-269A-4154-AF06-5EEAD050C714}"/>
              </a:ext>
            </a:extLst>
          </p:cNvPr>
          <p:cNvSpPr txBox="1"/>
          <p:nvPr/>
        </p:nvSpPr>
        <p:spPr>
          <a:xfrm>
            <a:off x="7196439" y="3856255"/>
            <a:ext cx="3418551"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So, we can say that- </a:t>
            </a:r>
          </a:p>
        </p:txBody>
      </p:sp>
      <p:sp>
        <p:nvSpPr>
          <p:cNvPr id="2" name="TextBox 1">
            <a:extLst>
              <a:ext uri="{FF2B5EF4-FFF2-40B4-BE49-F238E27FC236}">
                <a16:creationId xmlns:a16="http://schemas.microsoft.com/office/drawing/2014/main" id="{3C300A90-350D-4DC8-A540-994FC1A52D3B}"/>
              </a:ext>
            </a:extLst>
          </p:cNvPr>
          <p:cNvSpPr txBox="1"/>
          <p:nvPr/>
        </p:nvSpPr>
        <p:spPr>
          <a:xfrm>
            <a:off x="1522005" y="255200"/>
            <a:ext cx="2875722"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Look carefully-</a:t>
            </a:r>
          </a:p>
        </p:txBody>
      </p:sp>
    </p:spTree>
    <p:extLst>
      <p:ext uri="{BB962C8B-B14F-4D97-AF65-F5344CB8AC3E}">
        <p14:creationId xmlns:p14="http://schemas.microsoft.com/office/powerpoint/2010/main" val="164159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1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ppt_x"/>
                                          </p:val>
                                        </p:tav>
                                        <p:tav tm="100000">
                                          <p:val>
                                            <p:strVal val="#ppt_x"/>
                                          </p:val>
                                        </p:tav>
                                      </p:tavLst>
                                    </p:anim>
                                    <p:anim calcmode="lin" valueType="num">
                                      <p:cBhvr additive="base">
                                        <p:cTn id="5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1000"/>
                                        <p:tgtEl>
                                          <p:spTgt spid="12"/>
                                        </p:tgtEl>
                                      </p:cBhvr>
                                    </p:animEffect>
                                    <p:anim calcmode="lin" valueType="num">
                                      <p:cBhvr>
                                        <p:cTn id="63" dur="1000" fill="hold"/>
                                        <p:tgtEl>
                                          <p:spTgt spid="12"/>
                                        </p:tgtEl>
                                        <p:attrNameLst>
                                          <p:attrName>ppt_x</p:attrName>
                                        </p:attrNameLst>
                                      </p:cBhvr>
                                      <p:tavLst>
                                        <p:tav tm="0">
                                          <p:val>
                                            <p:strVal val="#ppt_x"/>
                                          </p:val>
                                        </p:tav>
                                        <p:tav tm="100000">
                                          <p:val>
                                            <p:strVal val="#ppt_x"/>
                                          </p:val>
                                        </p:tav>
                                      </p:tavLst>
                                    </p:anim>
                                    <p:anim calcmode="lin" valueType="num">
                                      <p:cBhvr>
                                        <p:cTn id="6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5" presetClass="entr" presetSubtype="0" fill="hold" nodeType="click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2000"/>
                                        <p:tgtEl>
                                          <p:spTgt spid="23"/>
                                        </p:tgtEl>
                                      </p:cBhvr>
                                    </p:animEffect>
                                    <p:anim calcmode="lin" valueType="num">
                                      <p:cBhvr>
                                        <p:cTn id="77" dur="2000" fill="hold"/>
                                        <p:tgtEl>
                                          <p:spTgt spid="23"/>
                                        </p:tgtEl>
                                        <p:attrNameLst>
                                          <p:attrName>ppt_w</p:attrName>
                                        </p:attrNameLst>
                                      </p:cBhvr>
                                      <p:tavLst>
                                        <p:tav tm="0" fmla="#ppt_w*sin(2.5*pi*$)">
                                          <p:val>
                                            <p:fltVal val="0"/>
                                          </p:val>
                                        </p:tav>
                                        <p:tav tm="100000">
                                          <p:val>
                                            <p:fltVal val="1"/>
                                          </p:val>
                                        </p:tav>
                                      </p:tavLst>
                                    </p:anim>
                                    <p:anim calcmode="lin" valueType="num">
                                      <p:cBhvr>
                                        <p:cTn id="78"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p:cTn id="83" dur="1000" fill="hold"/>
                                        <p:tgtEl>
                                          <p:spTgt spid="30"/>
                                        </p:tgtEl>
                                        <p:attrNameLst>
                                          <p:attrName>ppt_w</p:attrName>
                                        </p:attrNameLst>
                                      </p:cBhvr>
                                      <p:tavLst>
                                        <p:tav tm="0">
                                          <p:val>
                                            <p:fltVal val="0"/>
                                          </p:val>
                                        </p:tav>
                                        <p:tav tm="100000">
                                          <p:val>
                                            <p:strVal val="#ppt_w"/>
                                          </p:val>
                                        </p:tav>
                                      </p:tavLst>
                                    </p:anim>
                                    <p:anim calcmode="lin" valueType="num">
                                      <p:cBhvr>
                                        <p:cTn id="84" dur="1000" fill="hold"/>
                                        <p:tgtEl>
                                          <p:spTgt spid="30"/>
                                        </p:tgtEl>
                                        <p:attrNameLst>
                                          <p:attrName>ppt_h</p:attrName>
                                        </p:attrNameLst>
                                      </p:cBhvr>
                                      <p:tavLst>
                                        <p:tav tm="0">
                                          <p:val>
                                            <p:fltVal val="0"/>
                                          </p:val>
                                        </p:tav>
                                        <p:tav tm="100000">
                                          <p:val>
                                            <p:strVal val="#ppt_h"/>
                                          </p:val>
                                        </p:tav>
                                      </p:tavLst>
                                    </p:anim>
                                    <p:anim calcmode="lin" valueType="num">
                                      <p:cBhvr>
                                        <p:cTn id="85" dur="1000" fill="hold"/>
                                        <p:tgtEl>
                                          <p:spTgt spid="30"/>
                                        </p:tgtEl>
                                        <p:attrNameLst>
                                          <p:attrName>style.rotation</p:attrName>
                                        </p:attrNameLst>
                                      </p:cBhvr>
                                      <p:tavLst>
                                        <p:tav tm="0">
                                          <p:val>
                                            <p:fltVal val="90"/>
                                          </p:val>
                                        </p:tav>
                                        <p:tav tm="100000">
                                          <p:val>
                                            <p:fltVal val="0"/>
                                          </p:val>
                                        </p:tav>
                                      </p:tavLst>
                                    </p:anim>
                                    <p:animEffect transition="in" filter="fade">
                                      <p:cBhvr>
                                        <p:cTn id="86" dur="1000"/>
                                        <p:tgtEl>
                                          <p:spTgt spid="30"/>
                                        </p:tgtEl>
                                      </p:cBhvr>
                                    </p:animEffec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36">
                                            <p:txEl>
                                              <p:pRg st="0" end="0"/>
                                            </p:txEl>
                                          </p:spTgt>
                                        </p:tgtEl>
                                        <p:attrNameLst>
                                          <p:attrName>style.visibility</p:attrName>
                                        </p:attrNameLst>
                                      </p:cBhvr>
                                      <p:to>
                                        <p:strVal val="visible"/>
                                      </p:to>
                                    </p:set>
                                    <p:animEffect transition="in" filter="wipe(left)">
                                      <p:cBhvr>
                                        <p:cTn id="98" dur="500"/>
                                        <p:tgtEl>
                                          <p:spTgt spid="36">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1000"/>
                                        <p:tgtEl>
                                          <p:spTgt spid="34"/>
                                        </p:tgtEl>
                                      </p:cBhvr>
                                    </p:animEffect>
                                    <p:anim calcmode="lin" valueType="num">
                                      <p:cBhvr>
                                        <p:cTn id="104" dur="1000" fill="hold"/>
                                        <p:tgtEl>
                                          <p:spTgt spid="34"/>
                                        </p:tgtEl>
                                        <p:attrNameLst>
                                          <p:attrName>ppt_x</p:attrName>
                                        </p:attrNameLst>
                                      </p:cBhvr>
                                      <p:tavLst>
                                        <p:tav tm="0">
                                          <p:val>
                                            <p:strVal val="#ppt_x"/>
                                          </p:val>
                                        </p:tav>
                                        <p:tav tm="100000">
                                          <p:val>
                                            <p:strVal val="#ppt_x"/>
                                          </p:val>
                                        </p:tav>
                                      </p:tavLst>
                                    </p:anim>
                                    <p:anim calcmode="lin" valueType="num">
                                      <p:cBhvr>
                                        <p:cTn id="10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2" grpId="0"/>
      <p:bldP spid="11" grpId="0"/>
      <p:bldP spid="28" grpId="0"/>
      <p:bldP spid="30" grpId="0"/>
      <p:bldP spid="32" grpId="0" animBg="1"/>
      <p:bldP spid="34"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C711FAF-BFFC-4E7B-A403-7E5FD72998E8}"/>
              </a:ext>
            </a:extLst>
          </p:cNvPr>
          <p:cNvPicPr>
            <a:picLocks noChangeAspect="1"/>
          </p:cNvPicPr>
          <p:nvPr/>
        </p:nvPicPr>
        <p:blipFill rotWithShape="1">
          <a:blip r:embed="rId2" cstate="email">
            <a:duotone>
              <a:prstClr val="black"/>
              <a:schemeClr val="accent6">
                <a:tint val="45000"/>
                <a:satMod val="400000"/>
              </a:schemeClr>
            </a:duotone>
            <a:extLst>
              <a:ext uri="{28A0092B-C50C-407E-A947-70E740481C1C}">
                <a14:useLocalDpi xmlns:a14="http://schemas.microsoft.com/office/drawing/2010/main" val="0"/>
              </a:ext>
            </a:extLst>
          </a:blip>
          <a:srcRect l="8006"/>
          <a:stretch/>
        </p:blipFill>
        <p:spPr>
          <a:xfrm>
            <a:off x="8842464" y="4386261"/>
            <a:ext cx="2985101" cy="2083738"/>
          </a:xfrm>
          <a:prstGeom prst="rect">
            <a:avLst/>
          </a:prstGeom>
          <a:ln>
            <a:solidFill>
              <a:schemeClr val="tx1"/>
            </a:solidFill>
          </a:ln>
        </p:spPr>
      </p:pic>
      <p:sp>
        <p:nvSpPr>
          <p:cNvPr id="3" name="TextBox 2">
            <a:extLst>
              <a:ext uri="{FF2B5EF4-FFF2-40B4-BE49-F238E27FC236}">
                <a16:creationId xmlns:a16="http://schemas.microsoft.com/office/drawing/2014/main" id="{DAD2E7DB-72FE-47D9-8B0F-B9B3428FBAC4}"/>
              </a:ext>
            </a:extLst>
          </p:cNvPr>
          <p:cNvSpPr txBox="1"/>
          <p:nvPr/>
        </p:nvSpPr>
        <p:spPr>
          <a:xfrm>
            <a:off x="2272208" y="355555"/>
            <a:ext cx="7123747" cy="646331"/>
          </a:xfrm>
          <a:prstGeom prst="rect">
            <a:avLst/>
          </a:prstGeom>
          <a:noFill/>
          <a:ln>
            <a:solidFill>
              <a:schemeClr val="bg1"/>
            </a:solidFill>
          </a:ln>
        </p:spPr>
        <p:txBody>
          <a:bodyPr wrap="square">
            <a:spAutoFit/>
          </a:bodyPr>
          <a:lstStyle/>
          <a:p>
            <a:r>
              <a:rPr lang="en-US" sz="3600" b="1" u="sng" dirty="0">
                <a:solidFill>
                  <a:srgbClr val="0000CC"/>
                </a:solidFill>
                <a:latin typeface="Times New Roman" panose="02020603050405020304" pitchFamily="18" charset="0"/>
                <a:cs typeface="Times New Roman" panose="02020603050405020304" pitchFamily="18" charset="0"/>
              </a:rPr>
              <a:t>P</a:t>
            </a:r>
            <a:r>
              <a:rPr kumimoji="0" lang="en-US" sz="3600" b="1" i="0" u="sng"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oets</a:t>
            </a:r>
            <a:r>
              <a:rPr kumimoji="0" lang="en-US" sz="3600" b="1" i="0" u="sng"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and</a:t>
            </a:r>
            <a:r>
              <a:rPr kumimoji="0" lang="en-US" sz="3600" b="1" i="0" u="sng" strike="noStrike" kern="1200" cap="none" spc="0" normalizeH="0" noProof="0" dirty="0">
                <a:ln>
                  <a:noFill/>
                </a:ln>
                <a:solidFill>
                  <a:srgbClr val="0000CC"/>
                </a:solidFill>
                <a:effectLst/>
                <a:uLnTx/>
                <a:uFillTx/>
                <a:latin typeface="Times New Roman" panose="02020603050405020304" pitchFamily="18" charset="0"/>
                <a:cs typeface="Times New Roman" panose="02020603050405020304" pitchFamily="18" charset="0"/>
              </a:rPr>
              <a:t> artists</a:t>
            </a:r>
            <a:r>
              <a:rPr lang="en-US" sz="3600" b="1" u="sng" dirty="0">
                <a:solidFill>
                  <a:srgbClr val="0000CC"/>
                </a:solidFill>
                <a:latin typeface="Times New Roman" panose="02020603050405020304" pitchFamily="18" charset="0"/>
                <a:cs typeface="Times New Roman" panose="02020603050405020304" pitchFamily="18" charset="0"/>
              </a:rPr>
              <a:t> </a:t>
            </a:r>
            <a:r>
              <a:rPr kumimoji="0" lang="en-US" sz="3600" b="1" i="0" u="sng"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view about beauty</a:t>
            </a:r>
            <a:endParaRPr lang="en-US" sz="3600" b="1" u="sng" dirty="0">
              <a:solidFill>
                <a:srgbClr val="0000CC"/>
              </a:solidFill>
            </a:endParaRPr>
          </a:p>
        </p:txBody>
      </p:sp>
      <p:sp>
        <p:nvSpPr>
          <p:cNvPr id="8" name="TextBox 7">
            <a:extLst>
              <a:ext uri="{FF2B5EF4-FFF2-40B4-BE49-F238E27FC236}">
                <a16:creationId xmlns:a16="http://schemas.microsoft.com/office/drawing/2014/main" id="{20628F94-9EC9-4D34-ADF4-200D28548D50}"/>
              </a:ext>
            </a:extLst>
          </p:cNvPr>
          <p:cNvSpPr txBox="1"/>
          <p:nvPr/>
        </p:nvSpPr>
        <p:spPr>
          <a:xfrm>
            <a:off x="4169816" y="1989123"/>
            <a:ext cx="3640332" cy="1815882"/>
          </a:xfrm>
          <a:prstGeom prst="rect">
            <a:avLst/>
          </a:prstGeom>
          <a:solidFill>
            <a:schemeClr val="accent4">
              <a:lumMod val="40000"/>
              <a:lumOff val="60000"/>
            </a:schemeClr>
          </a:solidFill>
          <a:ln>
            <a:solidFill>
              <a:schemeClr val="accent2"/>
            </a:solidFill>
          </a:ln>
        </p:spPr>
        <p:txBody>
          <a:bodyPr wrap="square">
            <a:spAutoFit/>
          </a:bodyPr>
          <a:lstStyle/>
          <a:p>
            <a:pPr algn="ctr"/>
            <a:r>
              <a:rPr kumimoji="0" lang="en-US" sz="2800" b="0" i="0" u="none" strike="noStrike" kern="1200" cap="none" spc="0" normalizeH="0" baseline="0" noProof="0" dirty="0">
                <a:ln>
                  <a:noFill/>
                </a:ln>
                <a:solidFill>
                  <a:prstClr val="black"/>
                </a:solidFill>
                <a:uLnTx/>
                <a:uFillTx/>
                <a:latin typeface="Times New Roman" pitchFamily="18" charset="0"/>
                <a:ea typeface="+mn-ea"/>
                <a:cs typeface="Times New Roman" pitchFamily="18" charset="0"/>
              </a:rPr>
              <a:t>Poets and artists have often tied beauty to truth and justice</a:t>
            </a:r>
            <a:r>
              <a:rPr lang="en-US" sz="2800" dirty="0">
                <a:solidFill>
                  <a:prstClr val="black"/>
                </a:solidFill>
                <a:latin typeface="Times New Roman" pitchFamily="18" charset="0"/>
                <a:cs typeface="Times New Roman" pitchFamily="18" charset="0"/>
              </a:rPr>
              <a:t>  into their work.</a:t>
            </a:r>
            <a:endParaRPr lang="en-US" sz="2800" dirty="0"/>
          </a:p>
        </p:txBody>
      </p:sp>
      <p:sp>
        <p:nvSpPr>
          <p:cNvPr id="10" name="TextBox 9">
            <a:extLst>
              <a:ext uri="{FF2B5EF4-FFF2-40B4-BE49-F238E27FC236}">
                <a16:creationId xmlns:a16="http://schemas.microsoft.com/office/drawing/2014/main" id="{B82F881C-7077-4AE1-B08A-BDB3D047CA16}"/>
              </a:ext>
            </a:extLst>
          </p:cNvPr>
          <p:cNvSpPr txBox="1"/>
          <p:nvPr/>
        </p:nvSpPr>
        <p:spPr>
          <a:xfrm>
            <a:off x="364435" y="4843355"/>
            <a:ext cx="8845826" cy="584775"/>
          </a:xfrm>
          <a:prstGeom prst="rect">
            <a:avLst/>
          </a:prstGeom>
          <a:solidFill>
            <a:schemeClr val="bg2"/>
          </a:solidFill>
          <a:ln>
            <a:solidFill>
              <a:srgbClr val="00206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Poetry in every language celebrates beauty and truth. </a:t>
            </a:r>
          </a:p>
        </p:txBody>
      </p:sp>
      <p:pic>
        <p:nvPicPr>
          <p:cNvPr id="4" name="Picture 3">
            <a:extLst>
              <a:ext uri="{FF2B5EF4-FFF2-40B4-BE49-F238E27FC236}">
                <a16:creationId xmlns:a16="http://schemas.microsoft.com/office/drawing/2014/main" id="{A12D9155-02B9-4A10-ACA5-2DA27BA5E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027" y="1500859"/>
            <a:ext cx="3070363" cy="2456065"/>
          </a:xfrm>
          <a:prstGeom prst="rect">
            <a:avLst/>
          </a:prstGeom>
          <a:ln w="88900" cap="sq" cmpd="thickThin">
            <a:solidFill>
              <a:srgbClr val="000000"/>
            </a:solidFill>
            <a:prstDash val="solid"/>
            <a:miter lim="800000"/>
          </a:ln>
          <a:effectLst>
            <a:innerShdw blurRad="76200">
              <a:srgbClr val="000000"/>
            </a:innerShdw>
          </a:effectLst>
        </p:spPr>
      </p:pic>
      <p:pic>
        <p:nvPicPr>
          <p:cNvPr id="15" name="Picture 14">
            <a:extLst>
              <a:ext uri="{FF2B5EF4-FFF2-40B4-BE49-F238E27FC236}">
                <a16:creationId xmlns:a16="http://schemas.microsoft.com/office/drawing/2014/main" id="{2F8F5B45-658B-438B-8DAC-30A0B1458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9737" y="1271800"/>
            <a:ext cx="3111776" cy="253320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4649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FAB1A7-7358-4EB8-A1DE-75C44FBBDE3F}"/>
              </a:ext>
            </a:extLst>
          </p:cNvPr>
          <p:cNvSpPr txBox="1"/>
          <p:nvPr/>
        </p:nvSpPr>
        <p:spPr>
          <a:xfrm>
            <a:off x="294622" y="3430226"/>
            <a:ext cx="4694807" cy="1231106"/>
          </a:xfrm>
          <a:prstGeom prst="rect">
            <a:avLst/>
          </a:prstGeom>
          <a:noFill/>
        </p:spPr>
        <p:txBody>
          <a:bodyPr wrap="square">
            <a:spAutoFit/>
          </a:bodyPr>
          <a:lstStyle/>
          <a:p>
            <a:r>
              <a:rPr lang="en-US" sz="2800" dirty="0">
                <a:latin typeface="Times New Roman" pitchFamily="18" charset="0"/>
                <a:cs typeface="Times New Roman" pitchFamily="18" charset="0"/>
              </a:rPr>
              <a:t> He wrote in his celebrated “</a:t>
            </a:r>
            <a:r>
              <a:rPr lang="en-US" sz="2800" b="1" dirty="0">
                <a:latin typeface="Times New Roman" pitchFamily="18" charset="0"/>
                <a:cs typeface="Times New Roman" pitchFamily="18" charset="0"/>
              </a:rPr>
              <a:t>Ode on a Grecian Urn’-</a:t>
            </a:r>
            <a:endParaRPr lang="en-US" sz="2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53D95F31-E9C8-475F-BFAD-2C96B6C9269E}"/>
              </a:ext>
            </a:extLst>
          </p:cNvPr>
          <p:cNvSpPr txBox="1"/>
          <p:nvPr/>
        </p:nvSpPr>
        <p:spPr>
          <a:xfrm>
            <a:off x="376749" y="2901005"/>
            <a:ext cx="4272243" cy="523220"/>
          </a:xfrm>
          <a:prstGeom prst="rect">
            <a:avLst/>
          </a:prstGeom>
          <a:noFill/>
          <a:ln>
            <a:solidFill>
              <a:srgbClr val="7030A0"/>
            </a:solidFill>
          </a:ln>
        </p:spPr>
        <p:txBody>
          <a:bodyPr wrap="square">
            <a:spAutoFit/>
          </a:bodyPr>
          <a:lstStyle/>
          <a:p>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John Keats, </a:t>
            </a:r>
            <a:r>
              <a:rPr lang="en-US" sz="2800" dirty="0">
                <a:solidFill>
                  <a:prstClr val="black"/>
                </a:solidFill>
                <a:latin typeface="Times New Roman" pitchFamily="18" charset="0"/>
                <a:cs typeface="Times New Roman" pitchFamily="18" charset="0"/>
              </a:rPr>
              <a:t>a</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romantic poet.</a:t>
            </a:r>
            <a:endParaRPr lang="en-US" dirty="0"/>
          </a:p>
        </p:txBody>
      </p:sp>
      <p:pic>
        <p:nvPicPr>
          <p:cNvPr id="12" name="Picture 11">
            <a:extLst>
              <a:ext uri="{FF2B5EF4-FFF2-40B4-BE49-F238E27FC236}">
                <a16:creationId xmlns:a16="http://schemas.microsoft.com/office/drawing/2014/main" id="{135736AB-1E53-49A3-B5FB-0A1E1EAD66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574" y="350646"/>
            <a:ext cx="4162687" cy="24904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DAD26625-7B4F-404E-8849-8CFF4A059649}"/>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8931965" y="304505"/>
            <a:ext cx="3162148" cy="4068516"/>
          </a:xfrm>
          <a:prstGeom prst="rect">
            <a:avLst/>
          </a:prstGeom>
        </p:spPr>
      </p:pic>
      <p:pic>
        <p:nvPicPr>
          <p:cNvPr id="5" name="Picture 4">
            <a:extLst>
              <a:ext uri="{FF2B5EF4-FFF2-40B4-BE49-F238E27FC236}">
                <a16:creationId xmlns:a16="http://schemas.microsoft.com/office/drawing/2014/main" id="{27A98D93-719C-430F-B3B1-7DF1393ADF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795" y="4399722"/>
            <a:ext cx="4272243" cy="19682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1B0E1782-C2ED-471D-86A4-353A6B60C435}"/>
              </a:ext>
            </a:extLst>
          </p:cNvPr>
          <p:cNvSpPr txBox="1"/>
          <p:nvPr/>
        </p:nvSpPr>
        <p:spPr>
          <a:xfrm>
            <a:off x="9413899" y="4399722"/>
            <a:ext cx="2680214" cy="523220"/>
          </a:xfrm>
          <a:prstGeom prst="rect">
            <a:avLst/>
          </a:prstGeom>
          <a:noFill/>
        </p:spPr>
        <p:txBody>
          <a:bodyPr wrap="square">
            <a:spAutoFit/>
          </a:bodyPr>
          <a:lstStyle/>
          <a:p>
            <a:r>
              <a:rPr kumimoji="0" lang="en-US" sz="28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Grecian Urn</a:t>
            </a:r>
            <a:endParaRPr lang="en-US" dirty="0">
              <a:solidFill>
                <a:srgbClr val="002060"/>
              </a:solidFill>
            </a:endParaRPr>
          </a:p>
        </p:txBody>
      </p:sp>
      <p:sp>
        <p:nvSpPr>
          <p:cNvPr id="16" name="TextBox 15">
            <a:extLst>
              <a:ext uri="{FF2B5EF4-FFF2-40B4-BE49-F238E27FC236}">
                <a16:creationId xmlns:a16="http://schemas.microsoft.com/office/drawing/2014/main" id="{590EC670-F417-4995-BCC8-154465736029}"/>
              </a:ext>
            </a:extLst>
          </p:cNvPr>
          <p:cNvSpPr txBox="1"/>
          <p:nvPr/>
        </p:nvSpPr>
        <p:spPr>
          <a:xfrm>
            <a:off x="4868174" y="2338763"/>
            <a:ext cx="3872127" cy="1384995"/>
          </a:xfrm>
          <a:prstGeom prst="rect">
            <a:avLst/>
          </a:prstGeom>
          <a:noFill/>
          <a:ln>
            <a:solidFill>
              <a:srgbClr val="7030A0"/>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Truth, even if it’s not pleasant, becomes beautiful at higher level</a:t>
            </a:r>
            <a:r>
              <a:rPr lang="en-US" dirty="0"/>
              <a:t>. </a:t>
            </a:r>
          </a:p>
        </p:txBody>
      </p:sp>
      <p:sp>
        <p:nvSpPr>
          <p:cNvPr id="19" name="TextBox 18">
            <a:extLst>
              <a:ext uri="{FF2B5EF4-FFF2-40B4-BE49-F238E27FC236}">
                <a16:creationId xmlns:a16="http://schemas.microsoft.com/office/drawing/2014/main" id="{7F1FFDF6-C81E-4409-991A-0DC188323DD5}"/>
              </a:ext>
            </a:extLst>
          </p:cNvPr>
          <p:cNvSpPr txBox="1"/>
          <p:nvPr/>
        </p:nvSpPr>
        <p:spPr>
          <a:xfrm>
            <a:off x="5418648" y="1450174"/>
            <a:ext cx="3162149" cy="523220"/>
          </a:xfrm>
          <a:prstGeom prst="rect">
            <a:avLst/>
          </a:prstGeom>
          <a:noFill/>
        </p:spPr>
        <p:txBody>
          <a:bodyPr wrap="square">
            <a:spAutoFit/>
          </a:bodyPr>
          <a:lstStyle/>
          <a:p>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He means that- </a:t>
            </a:r>
            <a:endParaRPr lang="en-US" sz="28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DA2D101-EFDA-4669-8B98-568DC70D0923}"/>
              </a:ext>
            </a:extLst>
          </p:cNvPr>
          <p:cNvSpPr txBox="1"/>
          <p:nvPr/>
        </p:nvSpPr>
        <p:spPr>
          <a:xfrm>
            <a:off x="4870662" y="2338762"/>
            <a:ext cx="3952764" cy="1384995"/>
          </a:xfrm>
          <a:prstGeom prst="rect">
            <a:avLst/>
          </a:prstGeom>
          <a:solidFill>
            <a:schemeClr val="accent2">
              <a:lumMod val="20000"/>
              <a:lumOff val="80000"/>
            </a:schemeClr>
          </a:solidFill>
          <a:ln>
            <a:solidFill>
              <a:srgbClr val="006600"/>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What is beautiful forever remains true.</a:t>
            </a:r>
          </a:p>
          <a:p>
            <a:endParaRPr lang="en-US" sz="28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87437530-D79E-4F51-AC98-640C09206BB0}"/>
              </a:ext>
            </a:extLst>
          </p:cNvPr>
          <p:cNvSpPr txBox="1"/>
          <p:nvPr/>
        </p:nvSpPr>
        <p:spPr>
          <a:xfrm>
            <a:off x="4881393" y="2372359"/>
            <a:ext cx="3952764" cy="1384995"/>
          </a:xfrm>
          <a:prstGeom prst="rect">
            <a:avLst/>
          </a:prstGeom>
          <a:solidFill>
            <a:schemeClr val="accent2">
              <a:lumMod val="20000"/>
              <a:lumOff val="80000"/>
            </a:schemeClr>
          </a:solidFill>
          <a:ln>
            <a:solidFill>
              <a:srgbClr val="C00000"/>
            </a:solidFill>
          </a:ln>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Truth is a condition of art.</a:t>
            </a:r>
          </a:p>
          <a:p>
            <a:endParaRPr lang="en-US" sz="2800"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9529D8E1-0DF1-47F3-BB3E-D40AA92ED14C}"/>
              </a:ext>
            </a:extLst>
          </p:cNvPr>
          <p:cNvSpPr/>
          <p:nvPr/>
        </p:nvSpPr>
        <p:spPr>
          <a:xfrm>
            <a:off x="8937789" y="5961044"/>
            <a:ext cx="2247046" cy="545773"/>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3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1" grpId="0"/>
      <p:bldP spid="16" grpId="0" animBg="1"/>
      <p:bldP spid="19" grpId="0"/>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E2F6B2-C037-4847-877B-4E2BE9F2D3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057" y="581075"/>
            <a:ext cx="3384067" cy="3091312"/>
          </a:xfrm>
          <a:prstGeom prst="rect">
            <a:avLst/>
          </a:prstGeom>
          <a:ln w="88900" cap="sq" cmpd="thickThin">
            <a:solidFill>
              <a:srgbClr val="000000"/>
            </a:solidFill>
            <a:prstDash val="solid"/>
            <a:miter lim="800000"/>
          </a:ln>
          <a:effectLst>
            <a:innerShdw blurRad="76200">
              <a:srgbClr val="000000"/>
            </a:innerShdw>
          </a:effectLst>
        </p:spPr>
      </p:pic>
      <p:sp>
        <p:nvSpPr>
          <p:cNvPr id="4" name="TextBox 3">
            <a:extLst>
              <a:ext uri="{FF2B5EF4-FFF2-40B4-BE49-F238E27FC236}">
                <a16:creationId xmlns:a16="http://schemas.microsoft.com/office/drawing/2014/main" id="{BCA59001-D09E-49EA-8940-72C934A18730}"/>
              </a:ext>
            </a:extLst>
          </p:cNvPr>
          <p:cNvSpPr txBox="1"/>
          <p:nvPr/>
        </p:nvSpPr>
        <p:spPr>
          <a:xfrm>
            <a:off x="8642387" y="3829708"/>
            <a:ext cx="2835965" cy="954107"/>
          </a:xfrm>
          <a:prstGeom prst="rect">
            <a:avLst/>
          </a:prstGeom>
          <a:noFill/>
        </p:spPr>
        <p:txBody>
          <a:bodyPr wrap="square">
            <a:spAutoFit/>
          </a:bodyPr>
          <a:lstStyle/>
          <a:p>
            <a:r>
              <a:rPr kumimoji="0" lang="en-US" sz="2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Emily Dickinson</a:t>
            </a:r>
          </a:p>
          <a:p>
            <a:r>
              <a:rPr lang="en-US" sz="2800" b="1" dirty="0">
                <a:solidFill>
                  <a:srgbClr val="0000CC"/>
                </a:solidFill>
                <a:latin typeface="Times New Roman" panose="02020603050405020304" pitchFamily="18" charset="0"/>
                <a:cs typeface="Times New Roman" panose="02020603050405020304" pitchFamily="18" charset="0"/>
              </a:rPr>
              <a:t>(1830-1886)</a:t>
            </a:r>
            <a:endParaRPr kumimoji="0" lang="en-US" sz="2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23BCFFBE-59E8-43BC-823C-EB37A0133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356" y="476592"/>
            <a:ext cx="3384066" cy="3195795"/>
          </a:xfrm>
          <a:prstGeom prst="rect">
            <a:avLst/>
          </a:prstGeom>
          <a:ln w="88900" cap="sq" cmpd="thickThin">
            <a:solidFill>
              <a:srgbClr val="000000"/>
            </a:solidFill>
            <a:prstDash val="solid"/>
            <a:miter lim="800000"/>
          </a:ln>
          <a:effectLst>
            <a:innerShdw blurRad="76200">
              <a:srgbClr val="000000"/>
            </a:innerShdw>
          </a:effectLst>
        </p:spPr>
      </p:pic>
      <p:sp>
        <p:nvSpPr>
          <p:cNvPr id="8" name="TextBox 7">
            <a:extLst>
              <a:ext uri="{FF2B5EF4-FFF2-40B4-BE49-F238E27FC236}">
                <a16:creationId xmlns:a16="http://schemas.microsoft.com/office/drawing/2014/main" id="{EE020B67-4BD6-4688-9EE6-8C51DD8BACE6}"/>
              </a:ext>
            </a:extLst>
          </p:cNvPr>
          <p:cNvSpPr txBox="1"/>
          <p:nvPr/>
        </p:nvSpPr>
        <p:spPr>
          <a:xfrm>
            <a:off x="542356" y="3829709"/>
            <a:ext cx="3261018" cy="954107"/>
          </a:xfrm>
          <a:prstGeom prst="rect">
            <a:avLst/>
          </a:prstGeom>
          <a:noFill/>
        </p:spPr>
        <p:txBody>
          <a:bodyPr wrap="square" rtlCol="0">
            <a:spAutoFit/>
          </a:bodyPr>
          <a:lstStyle/>
          <a:p>
            <a:r>
              <a:rPr lang="en-US" sz="2800" b="1" dirty="0">
                <a:solidFill>
                  <a:srgbClr val="7030A0"/>
                </a:solidFill>
                <a:latin typeface="Times New Roman" panose="02020603050405020304" pitchFamily="18" charset="0"/>
                <a:cs typeface="Times New Roman" panose="02020603050405020304" pitchFamily="18" charset="0"/>
              </a:rPr>
              <a:t>Lord Byron </a:t>
            </a:r>
          </a:p>
          <a:p>
            <a:r>
              <a:rPr lang="en-US" sz="2800" b="1" dirty="0">
                <a:solidFill>
                  <a:srgbClr val="7030A0"/>
                </a:solidFill>
                <a:latin typeface="Times New Roman" panose="02020603050405020304" pitchFamily="18" charset="0"/>
                <a:cs typeface="Times New Roman" panose="02020603050405020304" pitchFamily="18" charset="0"/>
              </a:rPr>
              <a:t>(1788-1824</a:t>
            </a:r>
            <a:r>
              <a:rPr lang="en-US" dirty="0"/>
              <a:t>)</a:t>
            </a:r>
          </a:p>
        </p:txBody>
      </p:sp>
      <p:sp>
        <p:nvSpPr>
          <p:cNvPr id="9" name="TextBox 8">
            <a:extLst>
              <a:ext uri="{FF2B5EF4-FFF2-40B4-BE49-F238E27FC236}">
                <a16:creationId xmlns:a16="http://schemas.microsoft.com/office/drawing/2014/main" id="{27B0CB03-8B23-459C-9260-8E657CF07C3B}"/>
              </a:ext>
            </a:extLst>
          </p:cNvPr>
          <p:cNvSpPr txBox="1"/>
          <p:nvPr/>
        </p:nvSpPr>
        <p:spPr>
          <a:xfrm>
            <a:off x="436339" y="3952819"/>
            <a:ext cx="3261018" cy="830997"/>
          </a:xfrm>
          <a:prstGeom prst="rect">
            <a:avLst/>
          </a:prstGeom>
          <a:solidFill>
            <a:schemeClr val="accent2">
              <a:lumMod val="20000"/>
              <a:lumOff val="80000"/>
            </a:schemeClr>
          </a:solidFill>
        </p:spPr>
        <p:txBody>
          <a:bodyPr wrap="square" rtlCol="0">
            <a:spAutoFit/>
          </a:bodyPr>
          <a:lstStyle/>
          <a:p>
            <a:r>
              <a:rPr lang="en-US" sz="2400" dirty="0">
                <a:latin typeface="Times New Roman" panose="02020603050405020304" pitchFamily="18" charset="0"/>
                <a:cs typeface="Times New Roman" panose="02020603050405020304" pitchFamily="18" charset="0"/>
              </a:rPr>
              <a:t>An English poet of Romantic tradition.</a:t>
            </a:r>
          </a:p>
        </p:txBody>
      </p:sp>
      <p:sp>
        <p:nvSpPr>
          <p:cNvPr id="10" name="TextBox 9">
            <a:extLst>
              <a:ext uri="{FF2B5EF4-FFF2-40B4-BE49-F238E27FC236}">
                <a16:creationId xmlns:a16="http://schemas.microsoft.com/office/drawing/2014/main" id="{47F8D2BC-A325-4F47-A316-C1B456639B47}"/>
              </a:ext>
            </a:extLst>
          </p:cNvPr>
          <p:cNvSpPr txBox="1"/>
          <p:nvPr/>
        </p:nvSpPr>
        <p:spPr>
          <a:xfrm>
            <a:off x="7953276" y="3884633"/>
            <a:ext cx="3525076" cy="954107"/>
          </a:xfrm>
          <a:prstGeom prst="rect">
            <a:avLst/>
          </a:prstGeom>
          <a:solidFill>
            <a:schemeClr val="accent2">
              <a:lumMod val="20000"/>
              <a:lumOff val="80000"/>
            </a:schemeClr>
          </a:solidFill>
        </p:spPr>
        <p:txBody>
          <a:bodyPr wrap="square" rtlCol="0">
            <a:spAutoFit/>
          </a:bodyPr>
          <a:lstStyle/>
          <a:p>
            <a:r>
              <a:rPr lang="en-US" sz="2800" dirty="0">
                <a:latin typeface="Times New Roman" panose="02020603050405020304" pitchFamily="18" charset="0"/>
                <a:cs typeface="Times New Roman" panose="02020603050405020304" pitchFamily="18" charset="0"/>
              </a:rPr>
              <a:t>An American poet of nineteen century’</a:t>
            </a:r>
          </a:p>
        </p:txBody>
      </p:sp>
      <p:sp>
        <p:nvSpPr>
          <p:cNvPr id="12" name="TextBox 11">
            <a:extLst>
              <a:ext uri="{FF2B5EF4-FFF2-40B4-BE49-F238E27FC236}">
                <a16:creationId xmlns:a16="http://schemas.microsoft.com/office/drawing/2014/main" id="{0C140E82-E197-4BA8-86C6-D5F9C553A249}"/>
              </a:ext>
            </a:extLst>
          </p:cNvPr>
          <p:cNvSpPr txBox="1"/>
          <p:nvPr/>
        </p:nvSpPr>
        <p:spPr>
          <a:xfrm>
            <a:off x="4267201" y="1701790"/>
            <a:ext cx="3525076" cy="1815882"/>
          </a:xfrm>
          <a:prstGeom prst="rect">
            <a:avLst/>
          </a:prstGeom>
          <a:noFill/>
          <a:ln>
            <a:solidFill>
              <a:srgbClr val="7030A0"/>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In your text book, there are two poems of the poets from two different times. </a:t>
            </a:r>
          </a:p>
        </p:txBody>
      </p:sp>
      <p:sp>
        <p:nvSpPr>
          <p:cNvPr id="14" name="TextBox 13">
            <a:extLst>
              <a:ext uri="{FF2B5EF4-FFF2-40B4-BE49-F238E27FC236}">
                <a16:creationId xmlns:a16="http://schemas.microsoft.com/office/drawing/2014/main" id="{2D47D63A-4963-4A6D-AF76-AF5648EB9196}"/>
              </a:ext>
            </a:extLst>
          </p:cNvPr>
          <p:cNvSpPr txBox="1"/>
          <p:nvPr/>
        </p:nvSpPr>
        <p:spPr>
          <a:xfrm>
            <a:off x="4219832" y="1701790"/>
            <a:ext cx="3619814" cy="1815882"/>
          </a:xfrm>
          <a:prstGeom prst="rect">
            <a:avLst/>
          </a:prstGeom>
          <a:solidFill>
            <a:schemeClr val="accent2">
              <a:lumMod val="20000"/>
              <a:lumOff val="80000"/>
            </a:schemeClr>
          </a:solidFill>
          <a:ln>
            <a:solidFill>
              <a:srgbClr val="F9790F"/>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The poems present some enduring ideas about beauty and truth.</a:t>
            </a:r>
          </a:p>
          <a:p>
            <a:endParaRPr lang="en-US" sz="28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1A564380-B565-4548-BB88-3A4BFFF243C1}"/>
              </a:ext>
            </a:extLst>
          </p:cNvPr>
          <p:cNvSpPr txBox="1"/>
          <p:nvPr/>
        </p:nvSpPr>
        <p:spPr>
          <a:xfrm>
            <a:off x="4219832" y="1701790"/>
            <a:ext cx="3656781" cy="1938992"/>
          </a:xfrm>
          <a:prstGeom prst="rect">
            <a:avLst/>
          </a:prstGeom>
          <a:solidFill>
            <a:schemeClr val="accent2">
              <a:lumMod val="20000"/>
              <a:lumOff val="80000"/>
            </a:schemeClr>
          </a:solidFill>
          <a:ln>
            <a:solidFill>
              <a:srgbClr val="7030A0"/>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The poems are written about; the human scene, love and death</a:t>
            </a:r>
            <a:r>
              <a:rPr lang="en-US" dirty="0"/>
              <a:t>.</a:t>
            </a:r>
          </a:p>
          <a:p>
            <a:endParaRPr lang="en-US" dirty="0"/>
          </a:p>
          <a:p>
            <a:endParaRPr lang="en-US" dirty="0"/>
          </a:p>
        </p:txBody>
      </p:sp>
      <p:sp>
        <p:nvSpPr>
          <p:cNvPr id="11" name="Rectangle 10">
            <a:extLst>
              <a:ext uri="{FF2B5EF4-FFF2-40B4-BE49-F238E27FC236}">
                <a16:creationId xmlns:a16="http://schemas.microsoft.com/office/drawing/2014/main" id="{75C23880-E958-4209-AED3-C63AABEB17F8}"/>
              </a:ext>
            </a:extLst>
          </p:cNvPr>
          <p:cNvSpPr/>
          <p:nvPr/>
        </p:nvSpPr>
        <p:spPr>
          <a:xfrm>
            <a:off x="8937789" y="5961044"/>
            <a:ext cx="2247046" cy="545773"/>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373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animBg="1"/>
      <p:bldP spid="10" grpId="0" animBg="1"/>
      <p:bldP spid="12"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Diagonal Corners Rounded 5">
            <a:extLst>
              <a:ext uri="{FF2B5EF4-FFF2-40B4-BE49-F238E27FC236}">
                <a16:creationId xmlns:a16="http://schemas.microsoft.com/office/drawing/2014/main" id="{DFE439B5-1C6B-4FD6-8F5C-B64209B30A81}"/>
              </a:ext>
            </a:extLst>
          </p:cNvPr>
          <p:cNvSpPr/>
          <p:nvPr/>
        </p:nvSpPr>
        <p:spPr>
          <a:xfrm>
            <a:off x="299677" y="331585"/>
            <a:ext cx="4669890" cy="768347"/>
          </a:xfrm>
          <a:prstGeom prst="round2DiagRect">
            <a:avLst>
              <a:gd name="adj1" fmla="val 0"/>
              <a:gd name="adj2" fmla="val 50000"/>
            </a:avLst>
          </a:prstGeom>
          <a:noFill/>
          <a:ln>
            <a:solidFill>
              <a:srgbClr val="CC009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rgbClr val="002060"/>
                </a:solidFill>
                <a:latin typeface="Times New Roman" panose="02020603050405020304" pitchFamily="18" charset="0"/>
                <a:cs typeface="Times New Roman" panose="02020603050405020304" pitchFamily="18" charset="0"/>
              </a:rPr>
              <a:t>Individual</a:t>
            </a:r>
            <a:r>
              <a:rPr lang="en-US" sz="4400" b="1" dirty="0">
                <a:solidFill>
                  <a:srgbClr val="002060"/>
                </a:solidFill>
                <a:latin typeface="NikoshBAN" panose="02000000000000000000" pitchFamily="2" charset="0"/>
                <a:cs typeface="NikoshBAN" panose="02000000000000000000" pitchFamily="2" charset="0"/>
              </a:rPr>
              <a:t> work</a:t>
            </a:r>
          </a:p>
        </p:txBody>
      </p:sp>
      <p:sp>
        <p:nvSpPr>
          <p:cNvPr id="4" name="TextBox 3">
            <a:extLst>
              <a:ext uri="{FF2B5EF4-FFF2-40B4-BE49-F238E27FC236}">
                <a16:creationId xmlns:a16="http://schemas.microsoft.com/office/drawing/2014/main" id="{6F00892B-0990-4538-B611-5557C575DD3B}"/>
              </a:ext>
            </a:extLst>
          </p:cNvPr>
          <p:cNvSpPr txBox="1"/>
          <p:nvPr/>
        </p:nvSpPr>
        <p:spPr>
          <a:xfrm>
            <a:off x="1202504" y="2465193"/>
            <a:ext cx="6188764" cy="954107"/>
          </a:xfrm>
          <a:prstGeom prst="rect">
            <a:avLst/>
          </a:prstGeom>
          <a:noFill/>
          <a:ln>
            <a:solidFill>
              <a:srgbClr val="4FF414"/>
            </a:solidFill>
          </a:ln>
        </p:spPr>
        <p:txBody>
          <a:bodyPr wrap="square">
            <a:spAutoFit/>
          </a:bodyPr>
          <a:lstStyle/>
          <a:p>
            <a:r>
              <a:rPr lang="en-US" sz="2800" dirty="0">
                <a:latin typeface="Times New Roman" panose="02020603050405020304" pitchFamily="18" charset="0"/>
                <a:cs typeface="Times New Roman" panose="02020603050405020304" pitchFamily="18" charset="0"/>
              </a:rPr>
              <a:t>Beauty is a complex word”-do you agree? Discuss in your own words.</a:t>
            </a:r>
          </a:p>
        </p:txBody>
      </p:sp>
      <p:pic>
        <p:nvPicPr>
          <p:cNvPr id="6" name="Picture 5">
            <a:extLst>
              <a:ext uri="{FF2B5EF4-FFF2-40B4-BE49-F238E27FC236}">
                <a16:creationId xmlns:a16="http://schemas.microsoft.com/office/drawing/2014/main" id="{2318A3E5-1507-4E7E-AE7D-E1968AAD82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5115" y="3101273"/>
            <a:ext cx="4194048" cy="3312779"/>
          </a:xfrm>
          <a:prstGeom prst="rect">
            <a:avLst/>
          </a:prstGeom>
        </p:spPr>
      </p:pic>
    </p:spTree>
    <p:extLst>
      <p:ext uri="{BB962C8B-B14F-4D97-AF65-F5344CB8AC3E}">
        <p14:creationId xmlns:p14="http://schemas.microsoft.com/office/powerpoint/2010/main" val="237627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C3FDEA-26F8-4602-B564-3CB4F2F41D2B}"/>
              </a:ext>
            </a:extLst>
          </p:cNvPr>
          <p:cNvSpPr txBox="1"/>
          <p:nvPr/>
        </p:nvSpPr>
        <p:spPr>
          <a:xfrm>
            <a:off x="463825" y="1461435"/>
            <a:ext cx="2828926" cy="1077218"/>
          </a:xfrm>
          <a:prstGeom prst="rect">
            <a:avLst/>
          </a:prstGeom>
          <a:solidFill>
            <a:schemeClr val="accent2">
              <a:lumMod val="40000"/>
              <a:lumOff val="60000"/>
            </a:schemeClr>
          </a:solidFill>
          <a:ln>
            <a:solidFill>
              <a:schemeClr val="accent2"/>
            </a:solidFill>
          </a:ln>
        </p:spPr>
        <p:txBody>
          <a:bodyPr wrap="square" rtlCol="0">
            <a:spAutoFi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Read from the textbook</a:t>
            </a:r>
            <a:r>
              <a:rPr lang="en-US" dirty="0">
                <a:effectLst>
                  <a:outerShdw blurRad="38100" dist="38100" dir="2700000" algn="tl">
                    <a:srgbClr val="000000">
                      <a:alpha val="43137"/>
                    </a:srgbClr>
                  </a:outerShdw>
                </a:effectLst>
              </a:rPr>
              <a:t>. </a:t>
            </a:r>
          </a:p>
        </p:txBody>
      </p:sp>
      <p:sp>
        <p:nvSpPr>
          <p:cNvPr id="4" name="TextBox 3">
            <a:extLst>
              <a:ext uri="{FF2B5EF4-FFF2-40B4-BE49-F238E27FC236}">
                <a16:creationId xmlns:a16="http://schemas.microsoft.com/office/drawing/2014/main" id="{BC44FBF1-9667-4F91-B825-9F82BF2D48F4}"/>
              </a:ext>
            </a:extLst>
          </p:cNvPr>
          <p:cNvSpPr txBox="1"/>
          <p:nvPr/>
        </p:nvSpPr>
        <p:spPr>
          <a:xfrm>
            <a:off x="3836090" y="1638922"/>
            <a:ext cx="7892085" cy="1754326"/>
          </a:xfrm>
          <a:prstGeom prst="rect">
            <a:avLst/>
          </a:prstGeom>
          <a:no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Open the textbook at page-182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Read Silently</a:t>
            </a:r>
            <a:r>
              <a:rPr kumimoji="0" lang="en-US" sz="36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a:t>
            </a:r>
          </a:p>
        </p:txBody>
      </p:sp>
      <p:pic>
        <p:nvPicPr>
          <p:cNvPr id="6" name="Picture 5">
            <a:extLst>
              <a:ext uri="{FF2B5EF4-FFF2-40B4-BE49-F238E27FC236}">
                <a16:creationId xmlns:a16="http://schemas.microsoft.com/office/drawing/2014/main" id="{BA8DAFDE-9218-4DDE-A9D5-662A6022C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825" y="2538653"/>
            <a:ext cx="2564296" cy="2736334"/>
          </a:xfrm>
          <a:prstGeom prst="rect">
            <a:avLst/>
          </a:prstGeom>
        </p:spPr>
      </p:pic>
    </p:spTree>
    <p:extLst>
      <p:ext uri="{BB962C8B-B14F-4D97-AF65-F5344CB8AC3E}">
        <p14:creationId xmlns:p14="http://schemas.microsoft.com/office/powerpoint/2010/main" val="404602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E5D9C9-00BC-479A-A8F6-0D40A81EDDAE}"/>
              </a:ext>
            </a:extLst>
          </p:cNvPr>
          <p:cNvSpPr txBox="1"/>
          <p:nvPr/>
        </p:nvSpPr>
        <p:spPr>
          <a:xfrm>
            <a:off x="3458817" y="310587"/>
            <a:ext cx="4545495" cy="769441"/>
          </a:xfrm>
          <a:prstGeom prst="rect">
            <a:avLst/>
          </a:prstGeom>
          <a:noFill/>
          <a:ln>
            <a:solidFill>
              <a:srgbClr val="C00000"/>
            </a:solidFill>
          </a:ln>
        </p:spPr>
        <p:txBody>
          <a:bodyPr wrap="square">
            <a:spAutoFit/>
          </a:bodyPr>
          <a:lstStyle/>
          <a:p>
            <a:r>
              <a:rPr lang="en-US" sz="4400" b="1" dirty="0">
                <a:solidFill>
                  <a:prstClr val="black"/>
                </a:solidFill>
                <a:latin typeface="Times New Roman" panose="02020603050405020304" pitchFamily="18" charset="0"/>
                <a:cs typeface="Times New Roman" panose="02020603050405020304" pitchFamily="18" charset="0"/>
              </a:rPr>
              <a:t>S</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ummary</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of text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lang="en-US" dirty="0"/>
          </a:p>
        </p:txBody>
      </p:sp>
      <p:sp>
        <p:nvSpPr>
          <p:cNvPr id="4" name="TextBox 3">
            <a:extLst>
              <a:ext uri="{FF2B5EF4-FFF2-40B4-BE49-F238E27FC236}">
                <a16:creationId xmlns:a16="http://schemas.microsoft.com/office/drawing/2014/main" id="{7F7B252D-765E-42D5-ABD7-5EE6F4305EF9}"/>
              </a:ext>
            </a:extLst>
          </p:cNvPr>
          <p:cNvSpPr txBox="1"/>
          <p:nvPr/>
        </p:nvSpPr>
        <p:spPr>
          <a:xfrm>
            <a:off x="530087" y="1166842"/>
            <a:ext cx="11489635" cy="4524315"/>
          </a:xfrm>
          <a:prstGeom prst="rect">
            <a:avLst/>
          </a:prstGeom>
          <a:noFill/>
          <a:ln>
            <a:solidFill>
              <a:srgbClr val="0000CC"/>
            </a:solidFill>
          </a:ln>
        </p:spPr>
        <p:txBody>
          <a:bodyPr wrap="square" rtlCol="0">
            <a:spAutoFit/>
          </a:bodyPr>
          <a:lstStyle/>
          <a:p>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 is fond of beauty. We may appreciate it. But it is very difficult to define beauty. The lesson is about art and beauty. Beauty is a concept that we feel a thing that spontaneously pleases us. It depends on our sense of perception. Ugliness has its own beauty also. So, the question arises whether both beauty and ugliness are important parts of arts, or only beauty. The poets and artists infuse both in their works. The associate beauty with truth. They say that all truths are always objects of beauty. Thus the lesson tends to give an aesthetic impression of beauty</a:t>
            </a:r>
            <a:r>
              <a:rPr lang="en-US" sz="3200" dirty="0">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7B957B9C-DD1C-4F43-9A6A-54576B6F9EBE}"/>
              </a:ext>
            </a:extLst>
          </p:cNvPr>
          <p:cNvSpPr/>
          <p:nvPr/>
        </p:nvSpPr>
        <p:spPr>
          <a:xfrm>
            <a:off x="8937789" y="5961044"/>
            <a:ext cx="2247046" cy="545773"/>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750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500" fill="hold"/>
                                        <p:tgtEl>
                                          <p:spTgt spid="4"/>
                                        </p:tgtEl>
                                        <p:attrNameLst>
                                          <p:attrName>ppt_w</p:attrName>
                                        </p:attrNameLst>
                                      </p:cBhvr>
                                      <p:tavLst>
                                        <p:tav tm="0">
                                          <p:val>
                                            <p:fltVal val="0"/>
                                          </p:val>
                                        </p:tav>
                                        <p:tav tm="100000">
                                          <p:val>
                                            <p:strVal val="#ppt_w"/>
                                          </p:val>
                                        </p:tav>
                                      </p:tavLst>
                                    </p:anim>
                                    <p:anim calcmode="lin" valueType="num">
                                      <p:cBhvr>
                                        <p:cTn id="15" dur="1500" fill="hold"/>
                                        <p:tgtEl>
                                          <p:spTgt spid="4"/>
                                        </p:tgtEl>
                                        <p:attrNameLst>
                                          <p:attrName>ppt_h</p:attrName>
                                        </p:attrNameLst>
                                      </p:cBhvr>
                                      <p:tavLst>
                                        <p:tav tm="0">
                                          <p:val>
                                            <p:fltVal val="0"/>
                                          </p:val>
                                        </p:tav>
                                        <p:tav tm="100000">
                                          <p:val>
                                            <p:strVal val="#ppt_h"/>
                                          </p:val>
                                        </p:tav>
                                      </p:tavLst>
                                    </p:anim>
                                    <p:animEffect transition="in" filter="fade">
                                      <p:cBhvr>
                                        <p:cTn id="16"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Diagonal Corners Rounded 5">
            <a:extLst>
              <a:ext uri="{FF2B5EF4-FFF2-40B4-BE49-F238E27FC236}">
                <a16:creationId xmlns:a16="http://schemas.microsoft.com/office/drawing/2014/main" id="{7DCDEB58-F7E1-4AC0-8742-B5047315AAB6}"/>
              </a:ext>
            </a:extLst>
          </p:cNvPr>
          <p:cNvSpPr/>
          <p:nvPr/>
        </p:nvSpPr>
        <p:spPr>
          <a:xfrm>
            <a:off x="299677" y="331585"/>
            <a:ext cx="3053123" cy="768347"/>
          </a:xfrm>
          <a:prstGeom prst="round2DiagRect">
            <a:avLst>
              <a:gd name="adj1" fmla="val 0"/>
              <a:gd name="adj2" fmla="val 50000"/>
            </a:avLst>
          </a:prstGeom>
          <a:noFill/>
          <a:ln>
            <a:solidFill>
              <a:srgbClr val="CC009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rgbClr val="002060"/>
                </a:solidFill>
                <a:latin typeface="Times New Roman" panose="02020603050405020304" pitchFamily="18" charset="0"/>
                <a:cs typeface="Times New Roman" panose="02020603050405020304" pitchFamily="18" charset="0"/>
              </a:rPr>
              <a:t>Evaluation</a:t>
            </a:r>
            <a:endParaRPr lang="en-US" sz="4400" b="1" dirty="0">
              <a:solidFill>
                <a:srgbClr val="002060"/>
              </a:solidFill>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196DEB4D-016F-408D-B6F4-C20C142D8205}"/>
              </a:ext>
            </a:extLst>
          </p:cNvPr>
          <p:cNvSpPr txBox="1"/>
          <p:nvPr/>
        </p:nvSpPr>
        <p:spPr>
          <a:xfrm>
            <a:off x="688166" y="1272889"/>
            <a:ext cx="5871661" cy="584775"/>
          </a:xfrm>
          <a:prstGeom prst="rect">
            <a:avLst/>
          </a:prstGeom>
          <a:solidFill>
            <a:schemeClr val="accent2">
              <a:lumMod val="20000"/>
              <a:lumOff val="80000"/>
            </a:schemeClr>
          </a:solidFill>
          <a:ln>
            <a:solidFill>
              <a:srgbClr val="CC0099"/>
            </a:solidFill>
          </a:ln>
        </p:spPr>
        <p:txBody>
          <a:bodyPr wrap="square" rtlCol="0">
            <a:spAutoFit/>
          </a:bodyPr>
          <a:lstStyle/>
          <a:p>
            <a:r>
              <a:rPr lang="en-US" sz="32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Answer the following question:</a:t>
            </a:r>
          </a:p>
        </p:txBody>
      </p:sp>
      <p:sp>
        <p:nvSpPr>
          <p:cNvPr id="4" name="TextBox 3">
            <a:extLst>
              <a:ext uri="{FF2B5EF4-FFF2-40B4-BE49-F238E27FC236}">
                <a16:creationId xmlns:a16="http://schemas.microsoft.com/office/drawing/2014/main" id="{F917E72B-0B2F-4275-AE44-2D3625F8BF58}"/>
              </a:ext>
            </a:extLst>
          </p:cNvPr>
          <p:cNvSpPr txBox="1"/>
          <p:nvPr/>
        </p:nvSpPr>
        <p:spPr>
          <a:xfrm>
            <a:off x="299677" y="5264291"/>
            <a:ext cx="9793830" cy="523220"/>
          </a:xfrm>
          <a:prstGeom prst="rect">
            <a:avLst/>
          </a:prstGeom>
          <a:noFill/>
        </p:spPr>
        <p:txBody>
          <a:bodyPr wrap="square">
            <a:spAutoFit/>
          </a:bodyPr>
          <a:lstStyle/>
          <a:p>
            <a:r>
              <a:rPr lang="en-US" sz="2800" noProof="0" dirty="0">
                <a:solidFill>
                  <a:sysClr val="windowText" lastClr="000000"/>
                </a:solidFill>
                <a:latin typeface="Times New Roman" panose="02020603050405020304" pitchFamily="18" charset="0"/>
                <a:cs typeface="Times New Roman" panose="02020603050405020304" pitchFamily="18" charset="0"/>
              </a:rPr>
              <a:t>5</a:t>
            </a:r>
            <a:r>
              <a:rPr kumimoji="0" lang="en-US" sz="28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.What can you </a:t>
            </a:r>
            <a:r>
              <a:rPr kumimoji="0" lang="en-US" sz="2800" b="0" i="0" u="none" strike="noStrike" kern="120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realise</a:t>
            </a:r>
            <a:r>
              <a:rPr kumimoji="0" lang="en-US" sz="28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from ‘Beauty is truth, truth beauty’?</a:t>
            </a:r>
            <a:endParaRPr lang="en-US" sz="2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9BD0AE2-7A27-421A-A187-4EBCAEBF6381}"/>
              </a:ext>
            </a:extLst>
          </p:cNvPr>
          <p:cNvSpPr txBox="1"/>
          <p:nvPr/>
        </p:nvSpPr>
        <p:spPr>
          <a:xfrm>
            <a:off x="306066" y="2726798"/>
            <a:ext cx="4903304"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2.Where do we discover beauty?</a:t>
            </a:r>
          </a:p>
        </p:txBody>
      </p:sp>
      <p:sp>
        <p:nvSpPr>
          <p:cNvPr id="6" name="TextBox 5">
            <a:extLst>
              <a:ext uri="{FF2B5EF4-FFF2-40B4-BE49-F238E27FC236}">
                <a16:creationId xmlns:a16="http://schemas.microsoft.com/office/drawing/2014/main" id="{6A5F9E01-02FE-4A1A-8E9E-95ACCAE40410}"/>
              </a:ext>
            </a:extLst>
          </p:cNvPr>
          <p:cNvSpPr txBox="1"/>
          <p:nvPr/>
        </p:nvSpPr>
        <p:spPr>
          <a:xfrm>
            <a:off x="312455" y="4131202"/>
            <a:ext cx="907774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4.What do you think about ugliness comparing to beauty? Write in your own words.</a:t>
            </a:r>
          </a:p>
        </p:txBody>
      </p:sp>
      <p:sp>
        <p:nvSpPr>
          <p:cNvPr id="7" name="TextBox 6">
            <a:extLst>
              <a:ext uri="{FF2B5EF4-FFF2-40B4-BE49-F238E27FC236}">
                <a16:creationId xmlns:a16="http://schemas.microsoft.com/office/drawing/2014/main" id="{CB01E80E-17A7-4B35-97E9-D7B4039DE723}"/>
              </a:ext>
            </a:extLst>
          </p:cNvPr>
          <p:cNvSpPr txBox="1"/>
          <p:nvPr/>
        </p:nvSpPr>
        <p:spPr>
          <a:xfrm>
            <a:off x="299677" y="2147877"/>
            <a:ext cx="737333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1.What is beauty. Explain in brief.</a:t>
            </a:r>
          </a:p>
        </p:txBody>
      </p:sp>
      <p:sp>
        <p:nvSpPr>
          <p:cNvPr id="8" name="TextBox 7">
            <a:extLst>
              <a:ext uri="{FF2B5EF4-FFF2-40B4-BE49-F238E27FC236}">
                <a16:creationId xmlns:a16="http://schemas.microsoft.com/office/drawing/2014/main" id="{002ABBF6-2537-4043-BA6C-C911A4D4F0B6}"/>
              </a:ext>
            </a:extLst>
          </p:cNvPr>
          <p:cNvSpPr txBox="1"/>
          <p:nvPr/>
        </p:nvSpPr>
        <p:spPr>
          <a:xfrm>
            <a:off x="299677" y="3429000"/>
            <a:ext cx="869669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 What do the philosophers say about ugliness?</a:t>
            </a:r>
          </a:p>
        </p:txBody>
      </p:sp>
      <p:pic>
        <p:nvPicPr>
          <p:cNvPr id="9" name="Picture 8">
            <a:extLst>
              <a:ext uri="{FF2B5EF4-FFF2-40B4-BE49-F238E27FC236}">
                <a16:creationId xmlns:a16="http://schemas.microsoft.com/office/drawing/2014/main" id="{93BB2BCC-A3DF-407E-A77A-12DB72F988F2}"/>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9057009" y="415371"/>
            <a:ext cx="2828925" cy="25730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a:extLst>
              <a:ext uri="{FF2B5EF4-FFF2-40B4-BE49-F238E27FC236}">
                <a16:creationId xmlns:a16="http://schemas.microsoft.com/office/drawing/2014/main" id="{10F36FEE-9FF9-457A-8E79-89D6A2EB6B5C}"/>
              </a:ext>
            </a:extLst>
          </p:cNvPr>
          <p:cNvSpPr/>
          <p:nvPr/>
        </p:nvSpPr>
        <p:spPr>
          <a:xfrm>
            <a:off x="8937789" y="5961044"/>
            <a:ext cx="2247046" cy="545773"/>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46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893B03-8524-470D-BCE1-B8A6C4CAD1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075" y="650734"/>
            <a:ext cx="2693138" cy="27782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95C9BEAC-A1E4-43DB-8107-A33C89C8AB25}"/>
              </a:ext>
            </a:extLst>
          </p:cNvPr>
          <p:cNvSpPr txBox="1"/>
          <p:nvPr/>
        </p:nvSpPr>
        <p:spPr>
          <a:xfrm>
            <a:off x="317343" y="3745053"/>
            <a:ext cx="5155805" cy="2215991"/>
          </a:xfrm>
          <a:prstGeom prst="rect">
            <a:avLst/>
          </a:prstGeom>
          <a:solidFill>
            <a:schemeClr val="bg1"/>
          </a:solidFill>
          <a:ln>
            <a:solidFill>
              <a:schemeClr val="bg1"/>
            </a:solidFill>
          </a:ln>
        </p:spPr>
        <p:txBody>
          <a:bodyPr wrap="square" rtlCol="0">
            <a:spAutoFit/>
          </a:bodyPr>
          <a:lstStyle/>
          <a:p>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Mosammat</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Nelufa</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Afrose</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Bithi</a:t>
            </a:r>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Lecturer in English </a:t>
            </a:r>
          </a:p>
          <a:p>
            <a:r>
              <a:rPr lang="en-US" sz="2000" b="1" dirty="0" err="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Khilbaisa</a:t>
            </a:r>
            <a:r>
              <a:rPr lang="en-US" sz="20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Rahmania</a:t>
            </a:r>
            <a:r>
              <a:rPr lang="en-US" sz="20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Fazil</a:t>
            </a:r>
            <a:r>
              <a:rPr lang="en-US" sz="20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Madrasa</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t>
            </a:r>
          </a:p>
          <a:p>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Sadar</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Lakshmipur</a:t>
            </a:r>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E-mail:nelufa.afrose@gmail.com</a:t>
            </a:r>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A1F81695-BF1B-4999-BE16-2A7159F27556}"/>
              </a:ext>
            </a:extLst>
          </p:cNvPr>
          <p:cNvSpPr txBox="1"/>
          <p:nvPr/>
        </p:nvSpPr>
        <p:spPr>
          <a:xfrm>
            <a:off x="4697805" y="266013"/>
            <a:ext cx="3233531"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Introduction</a:t>
            </a:r>
            <a:endParaRPr lang="en-US" b="1" dirty="0"/>
          </a:p>
        </p:txBody>
      </p:sp>
      <p:pic>
        <p:nvPicPr>
          <p:cNvPr id="5" name="Picture 4">
            <a:extLst>
              <a:ext uri="{FF2B5EF4-FFF2-40B4-BE49-F238E27FC236}">
                <a16:creationId xmlns:a16="http://schemas.microsoft.com/office/drawing/2014/main" id="{F1A063AF-2639-47CF-9496-C5251ED380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8400" y="584153"/>
            <a:ext cx="2693137" cy="34985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a:extLst>
              <a:ext uri="{FF2B5EF4-FFF2-40B4-BE49-F238E27FC236}">
                <a16:creationId xmlns:a16="http://schemas.microsoft.com/office/drawing/2014/main" id="{5EE4815B-B644-4AB3-B4F1-0E4DB1DBDD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7846" y="2039867"/>
            <a:ext cx="2693137" cy="4085722"/>
          </a:xfrm>
          <a:prstGeom prst="ellipse">
            <a:avLst/>
          </a:prstGeom>
          <a:ln>
            <a:noFill/>
          </a:ln>
          <a:effectLst>
            <a:softEdge rad="112500"/>
          </a:effectLst>
        </p:spPr>
      </p:pic>
      <p:sp>
        <p:nvSpPr>
          <p:cNvPr id="8" name="Rectangle 7">
            <a:extLst>
              <a:ext uri="{FF2B5EF4-FFF2-40B4-BE49-F238E27FC236}">
                <a16:creationId xmlns:a16="http://schemas.microsoft.com/office/drawing/2014/main" id="{2D4BE295-0C9A-4F16-BDA1-D1A4C3D8E019}"/>
              </a:ext>
            </a:extLst>
          </p:cNvPr>
          <p:cNvSpPr/>
          <p:nvPr/>
        </p:nvSpPr>
        <p:spPr>
          <a:xfrm>
            <a:off x="8937789" y="5961044"/>
            <a:ext cx="2247046" cy="545773"/>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8C78AB5-499F-4A26-9F72-F59CF0C4FA07}"/>
              </a:ext>
            </a:extLst>
          </p:cNvPr>
          <p:cNvSpPr txBox="1"/>
          <p:nvPr/>
        </p:nvSpPr>
        <p:spPr>
          <a:xfrm>
            <a:off x="8463238" y="4375994"/>
            <a:ext cx="3416013" cy="954107"/>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English First Paper</a:t>
            </a:r>
          </a:p>
          <a:p>
            <a:pPr algn="ct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Class-Alim/XI/XII</a:t>
            </a:r>
          </a:p>
        </p:txBody>
      </p:sp>
    </p:spTree>
    <p:extLst>
      <p:ext uri="{BB962C8B-B14F-4D97-AF65-F5344CB8AC3E}">
        <p14:creationId xmlns:p14="http://schemas.microsoft.com/office/powerpoint/2010/main" val="3783361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B432823-98BA-4F42-BF99-4CB7A1778795}"/>
              </a:ext>
            </a:extLst>
          </p:cNvPr>
          <p:cNvSpPr/>
          <p:nvPr/>
        </p:nvSpPr>
        <p:spPr>
          <a:xfrm>
            <a:off x="8937789" y="5961044"/>
            <a:ext cx="2247046" cy="545773"/>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Diagonal Corners Rounded 5">
            <a:extLst>
              <a:ext uri="{FF2B5EF4-FFF2-40B4-BE49-F238E27FC236}">
                <a16:creationId xmlns:a16="http://schemas.microsoft.com/office/drawing/2014/main" id="{DAE1CEA1-809F-41C1-B3EA-449F061FF616}"/>
              </a:ext>
            </a:extLst>
          </p:cNvPr>
          <p:cNvSpPr/>
          <p:nvPr/>
        </p:nvSpPr>
        <p:spPr>
          <a:xfrm>
            <a:off x="352684" y="371341"/>
            <a:ext cx="3728985" cy="768347"/>
          </a:xfrm>
          <a:prstGeom prst="round2DiagRect">
            <a:avLst>
              <a:gd name="adj1" fmla="val 0"/>
              <a:gd name="adj2" fmla="val 50000"/>
            </a:avLst>
          </a:prstGeom>
          <a:noFill/>
          <a:ln>
            <a:solidFill>
              <a:srgbClr val="CC009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srgbClr val="002060"/>
                </a:solidFill>
                <a:latin typeface="Times New Roman" panose="02020603050405020304" pitchFamily="18" charset="0"/>
                <a:cs typeface="Times New Roman" panose="02020603050405020304" pitchFamily="18" charset="0"/>
              </a:rPr>
              <a:t>Pair</a:t>
            </a:r>
            <a:r>
              <a:rPr lang="en-US" sz="4800" b="1" dirty="0">
                <a:solidFill>
                  <a:srgbClr val="002060"/>
                </a:solidFill>
                <a:latin typeface="NikoshBAN" panose="02000000000000000000" pitchFamily="2" charset="0"/>
                <a:cs typeface="NikoshBAN" panose="02000000000000000000" pitchFamily="2" charset="0"/>
              </a:rPr>
              <a:t> </a:t>
            </a:r>
            <a:r>
              <a:rPr lang="en-US" sz="4800" b="1" dirty="0">
                <a:solidFill>
                  <a:srgbClr val="002060"/>
                </a:solidFill>
                <a:latin typeface="Times New Roman" panose="02020603050405020304" pitchFamily="18" charset="0"/>
                <a:cs typeface="Times New Roman" panose="02020603050405020304" pitchFamily="18" charset="0"/>
              </a:rPr>
              <a:t>work</a:t>
            </a:r>
          </a:p>
        </p:txBody>
      </p:sp>
      <p:pic>
        <p:nvPicPr>
          <p:cNvPr id="4" name="Picture 3">
            <a:extLst>
              <a:ext uri="{FF2B5EF4-FFF2-40B4-BE49-F238E27FC236}">
                <a16:creationId xmlns:a16="http://schemas.microsoft.com/office/drawing/2014/main" id="{C9DFD4BA-4F48-4ADC-A26D-86FD4FB9E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1720" y="371341"/>
            <a:ext cx="2807596" cy="27910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76F114CD-0EE7-43BE-A9F0-A0B37D52D9EE}"/>
              </a:ext>
            </a:extLst>
          </p:cNvPr>
          <p:cNvSpPr txBox="1"/>
          <p:nvPr/>
        </p:nvSpPr>
        <p:spPr>
          <a:xfrm>
            <a:off x="352684" y="1332017"/>
            <a:ext cx="8679036" cy="1231106"/>
          </a:xfrm>
          <a:prstGeom prst="rect">
            <a:avLst/>
          </a:prstGeom>
          <a:noFill/>
        </p:spPr>
        <p:txBody>
          <a:bodyPr wrap="square">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Make a flow chart showing the perception</a:t>
            </a:r>
          </a:p>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beauty. One is done for you. </a:t>
            </a:r>
          </a:p>
          <a:p>
            <a:r>
              <a:rPr lang="en-US" dirty="0"/>
              <a:t>	</a:t>
            </a:r>
          </a:p>
        </p:txBody>
      </p:sp>
      <p:sp>
        <p:nvSpPr>
          <p:cNvPr id="13" name="TextBox 12">
            <a:extLst>
              <a:ext uri="{FF2B5EF4-FFF2-40B4-BE49-F238E27FC236}">
                <a16:creationId xmlns:a16="http://schemas.microsoft.com/office/drawing/2014/main" id="{8A0BC072-0338-4CBF-94D0-D4C1A1DB38F5}"/>
              </a:ext>
            </a:extLst>
          </p:cNvPr>
          <p:cNvSpPr txBox="1"/>
          <p:nvPr/>
        </p:nvSpPr>
        <p:spPr>
          <a:xfrm>
            <a:off x="422140" y="2693475"/>
            <a:ext cx="2020956" cy="1569660"/>
          </a:xfrm>
          <a:prstGeom prst="rect">
            <a:avLst/>
          </a:prstGeom>
          <a:noFill/>
          <a:ln>
            <a:solidFill>
              <a:srgbClr val="002060"/>
            </a:solidFill>
          </a:ln>
        </p:spPr>
        <p:txBody>
          <a:bodyPr wrap="square">
            <a:spAutoFit/>
          </a:bodyPr>
          <a:lstStyle/>
          <a:p>
            <a:pPr algn="ctr"/>
            <a:r>
              <a:rPr lang="en-US" sz="2400" dirty="0">
                <a:latin typeface="Times New Roman" panose="02020603050405020304" pitchFamily="18" charset="0"/>
                <a:cs typeface="Times New Roman" panose="02020603050405020304" pitchFamily="18" charset="0"/>
              </a:rPr>
              <a:t>1. </a:t>
            </a:r>
          </a:p>
          <a:p>
            <a:r>
              <a:rPr lang="en-US" sz="2400" dirty="0">
                <a:latin typeface="Times New Roman" panose="02020603050405020304" pitchFamily="18" charset="0"/>
                <a:cs typeface="Times New Roman" panose="02020603050405020304" pitchFamily="18" charset="0"/>
              </a:rPr>
              <a:t>Beauty being easy to appreciate</a:t>
            </a:r>
          </a:p>
        </p:txBody>
      </p:sp>
      <p:sp>
        <p:nvSpPr>
          <p:cNvPr id="15" name="Rectangle 14">
            <a:extLst>
              <a:ext uri="{FF2B5EF4-FFF2-40B4-BE49-F238E27FC236}">
                <a16:creationId xmlns:a16="http://schemas.microsoft.com/office/drawing/2014/main" id="{0CCFFE92-AA16-45EE-8A58-FDFC1622E897}"/>
              </a:ext>
            </a:extLst>
          </p:cNvPr>
          <p:cNvSpPr/>
          <p:nvPr/>
        </p:nvSpPr>
        <p:spPr>
          <a:xfrm>
            <a:off x="2874968" y="4393487"/>
            <a:ext cx="2020956" cy="170628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3</a:t>
            </a:r>
          </a:p>
        </p:txBody>
      </p:sp>
      <p:sp>
        <p:nvSpPr>
          <p:cNvPr id="16" name="Rectangle 15">
            <a:extLst>
              <a:ext uri="{FF2B5EF4-FFF2-40B4-BE49-F238E27FC236}">
                <a16:creationId xmlns:a16="http://schemas.microsoft.com/office/drawing/2014/main" id="{60AFB416-F134-49CC-BD49-79354F56187D}"/>
              </a:ext>
            </a:extLst>
          </p:cNvPr>
          <p:cNvSpPr/>
          <p:nvPr/>
        </p:nvSpPr>
        <p:spPr>
          <a:xfrm>
            <a:off x="436432" y="4477066"/>
            <a:ext cx="2020956" cy="170628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2</a:t>
            </a:r>
          </a:p>
        </p:txBody>
      </p:sp>
      <p:sp>
        <p:nvSpPr>
          <p:cNvPr id="17" name="Rectangle 16">
            <a:extLst>
              <a:ext uri="{FF2B5EF4-FFF2-40B4-BE49-F238E27FC236}">
                <a16:creationId xmlns:a16="http://schemas.microsoft.com/office/drawing/2014/main" id="{78406DD1-710C-4065-AF9A-0152E628E3C8}"/>
              </a:ext>
            </a:extLst>
          </p:cNvPr>
          <p:cNvSpPr/>
          <p:nvPr/>
        </p:nvSpPr>
        <p:spPr>
          <a:xfrm>
            <a:off x="5313504" y="4394660"/>
            <a:ext cx="2020956" cy="170628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4</a:t>
            </a:r>
          </a:p>
        </p:txBody>
      </p:sp>
      <p:sp>
        <p:nvSpPr>
          <p:cNvPr id="18" name="Rectangle 17">
            <a:extLst>
              <a:ext uri="{FF2B5EF4-FFF2-40B4-BE49-F238E27FC236}">
                <a16:creationId xmlns:a16="http://schemas.microsoft.com/office/drawing/2014/main" id="{189FCB0E-1468-402B-9808-D1C8822CE11F}"/>
              </a:ext>
            </a:extLst>
          </p:cNvPr>
          <p:cNvSpPr/>
          <p:nvPr/>
        </p:nvSpPr>
        <p:spPr>
          <a:xfrm>
            <a:off x="7719423" y="4393486"/>
            <a:ext cx="2020956" cy="170628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5</a:t>
            </a:r>
          </a:p>
        </p:txBody>
      </p:sp>
      <p:sp>
        <p:nvSpPr>
          <p:cNvPr id="19" name="Rectangle 18">
            <a:extLst>
              <a:ext uri="{FF2B5EF4-FFF2-40B4-BE49-F238E27FC236}">
                <a16:creationId xmlns:a16="http://schemas.microsoft.com/office/drawing/2014/main" id="{E13E5502-53F9-484E-A993-B1ACECB06F1F}"/>
              </a:ext>
            </a:extLst>
          </p:cNvPr>
          <p:cNvSpPr/>
          <p:nvPr/>
        </p:nvSpPr>
        <p:spPr>
          <a:xfrm>
            <a:off x="10087127" y="4360719"/>
            <a:ext cx="1992843" cy="170628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6</a:t>
            </a:r>
          </a:p>
        </p:txBody>
      </p:sp>
      <p:sp>
        <p:nvSpPr>
          <p:cNvPr id="20" name="Arrow: Right 19">
            <a:extLst>
              <a:ext uri="{FF2B5EF4-FFF2-40B4-BE49-F238E27FC236}">
                <a16:creationId xmlns:a16="http://schemas.microsoft.com/office/drawing/2014/main" id="{87EF2895-6D19-41D7-BDF3-1931B189422C}"/>
              </a:ext>
            </a:extLst>
          </p:cNvPr>
          <p:cNvSpPr/>
          <p:nvPr/>
        </p:nvSpPr>
        <p:spPr>
          <a:xfrm>
            <a:off x="2451420" y="5097998"/>
            <a:ext cx="424070" cy="427985"/>
          </a:xfrm>
          <a:prstGeom prst="rightArrow">
            <a:avLst/>
          </a:prstGeom>
          <a:solidFill>
            <a:srgbClr val="00B0F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BD4319A1-ED92-4219-82BB-B29492381199}"/>
              </a:ext>
            </a:extLst>
          </p:cNvPr>
          <p:cNvSpPr/>
          <p:nvPr/>
        </p:nvSpPr>
        <p:spPr>
          <a:xfrm>
            <a:off x="7333568" y="4999869"/>
            <a:ext cx="424070" cy="427985"/>
          </a:xfrm>
          <a:prstGeom prst="rightArrow">
            <a:avLst/>
          </a:prstGeom>
          <a:solidFill>
            <a:srgbClr val="00B0F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6E32934F-2E8D-458E-8DBA-AE53070F165E}"/>
              </a:ext>
            </a:extLst>
          </p:cNvPr>
          <p:cNvPicPr>
            <a:picLocks noChangeAspect="1"/>
          </p:cNvPicPr>
          <p:nvPr/>
        </p:nvPicPr>
        <p:blipFill>
          <a:blip r:embed="rId3"/>
          <a:stretch>
            <a:fillRect/>
          </a:stretch>
        </p:blipFill>
        <p:spPr>
          <a:xfrm>
            <a:off x="4909636" y="4982194"/>
            <a:ext cx="434558" cy="463336"/>
          </a:xfrm>
          <a:prstGeom prst="rect">
            <a:avLst/>
          </a:prstGeom>
        </p:spPr>
      </p:pic>
      <p:sp>
        <p:nvSpPr>
          <p:cNvPr id="23" name="Arrow: Right 22">
            <a:extLst>
              <a:ext uri="{FF2B5EF4-FFF2-40B4-BE49-F238E27FC236}">
                <a16:creationId xmlns:a16="http://schemas.microsoft.com/office/drawing/2014/main" id="{4636D7AF-D3BA-4A1F-BE1C-604E2A127016}"/>
              </a:ext>
            </a:extLst>
          </p:cNvPr>
          <p:cNvSpPr/>
          <p:nvPr/>
        </p:nvSpPr>
        <p:spPr>
          <a:xfrm>
            <a:off x="9706769" y="5032636"/>
            <a:ext cx="424070" cy="427985"/>
          </a:xfrm>
          <a:prstGeom prst="rightArrow">
            <a:avLst/>
          </a:prstGeom>
          <a:solidFill>
            <a:srgbClr val="00B0F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5FA1FB59-4326-4105-BE62-F385519769CC}"/>
              </a:ext>
            </a:extLst>
          </p:cNvPr>
          <p:cNvSpPr/>
          <p:nvPr/>
        </p:nvSpPr>
        <p:spPr>
          <a:xfrm>
            <a:off x="-1930" y="5116215"/>
            <a:ext cx="424070" cy="427985"/>
          </a:xfrm>
          <a:prstGeom prst="rightArrow">
            <a:avLst/>
          </a:prstGeom>
          <a:solidFill>
            <a:srgbClr val="00B0F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42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left)">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left)">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wipe(left)">
                                      <p:cBhvr>
                                        <p:cTn id="7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3" grpId="0" animBg="1"/>
      <p:bldP spid="15" grpId="0" animBg="1"/>
      <p:bldP spid="16" grpId="0" animBg="1"/>
      <p:bldP spid="17" grpId="0" animBg="1"/>
      <p:bldP spid="18" grpId="0" animBg="1"/>
      <p:bldP spid="19" grpId="0" animBg="1"/>
      <p:bldP spid="20" grpId="0" animBg="1"/>
      <p:bldP spid="21" grpId="0" animBg="1"/>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Diagonal Corners Rounded 5">
            <a:extLst>
              <a:ext uri="{FF2B5EF4-FFF2-40B4-BE49-F238E27FC236}">
                <a16:creationId xmlns:a16="http://schemas.microsoft.com/office/drawing/2014/main" id="{9959F056-BC03-4B05-B9B0-F09D2C0EBBBD}"/>
              </a:ext>
            </a:extLst>
          </p:cNvPr>
          <p:cNvSpPr/>
          <p:nvPr/>
        </p:nvSpPr>
        <p:spPr>
          <a:xfrm>
            <a:off x="331304" y="374102"/>
            <a:ext cx="3617844" cy="768347"/>
          </a:xfrm>
          <a:prstGeom prst="round2DiagRect">
            <a:avLst>
              <a:gd name="adj1" fmla="val 0"/>
              <a:gd name="adj2" fmla="val 50000"/>
            </a:avLst>
          </a:prstGeom>
          <a:noFill/>
          <a:ln>
            <a:solidFill>
              <a:srgbClr val="CC009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Home</a:t>
            </a:r>
            <a:r>
              <a:rPr lang="en-US" sz="4400" b="1" dirty="0">
                <a:solidFill>
                  <a:srgbClr val="002060"/>
                </a:solidFill>
                <a:latin typeface="NikoshBAN" panose="02000000000000000000" pitchFamily="2" charset="0"/>
                <a:cs typeface="NikoshBAN" panose="02000000000000000000" pitchFamily="2" charset="0"/>
              </a:rPr>
              <a:t> work</a:t>
            </a:r>
          </a:p>
        </p:txBody>
      </p:sp>
      <p:pic>
        <p:nvPicPr>
          <p:cNvPr id="5" name="Picture 4">
            <a:extLst>
              <a:ext uri="{FF2B5EF4-FFF2-40B4-BE49-F238E27FC236}">
                <a16:creationId xmlns:a16="http://schemas.microsoft.com/office/drawing/2014/main" id="{F733B175-7149-4D42-A7C4-B0F0C636D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7942" y="374102"/>
            <a:ext cx="2658284" cy="2196820"/>
          </a:xfrm>
          <a:prstGeom prst="rect">
            <a:avLst/>
          </a:prstGeom>
        </p:spPr>
      </p:pic>
      <p:sp>
        <p:nvSpPr>
          <p:cNvPr id="13" name="TextBox 12">
            <a:extLst>
              <a:ext uri="{FF2B5EF4-FFF2-40B4-BE49-F238E27FC236}">
                <a16:creationId xmlns:a16="http://schemas.microsoft.com/office/drawing/2014/main" id="{3B6F4B64-F392-4359-95F6-7144AEB387BA}"/>
              </a:ext>
            </a:extLst>
          </p:cNvPr>
          <p:cNvSpPr txBox="1"/>
          <p:nvPr/>
        </p:nvSpPr>
        <p:spPr>
          <a:xfrm>
            <a:off x="410817" y="2570922"/>
            <a:ext cx="11370366"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Poets and artists have provided an answer by incorporating both into their work. In doing so, they have often tied beauty to truth and justice, so that what is not beautiful assumes a tolerable proportion as something that represents some truth about life. John Keats, the romantic poet, wrote in his celebrated “</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Ode on a Grecian Urn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"Beauty is truth, truth beauty, </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by which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he means that, even if it’s not pleasant, becomes beautiful at higher level. Similarly, what is beautiful forever remains true. Another meaning in the context of the Grecian Urn –an art of object is that truth is a condition of art.</a:t>
            </a:r>
          </a:p>
        </p:txBody>
      </p:sp>
      <p:sp>
        <p:nvSpPr>
          <p:cNvPr id="14" name="TextBox 13">
            <a:extLst>
              <a:ext uri="{FF2B5EF4-FFF2-40B4-BE49-F238E27FC236}">
                <a16:creationId xmlns:a16="http://schemas.microsoft.com/office/drawing/2014/main" id="{8A57989E-3D39-4F00-AEEC-AA16EA68D247}"/>
              </a:ext>
            </a:extLst>
          </p:cNvPr>
          <p:cNvSpPr txBox="1"/>
          <p:nvPr/>
        </p:nvSpPr>
        <p:spPr>
          <a:xfrm>
            <a:off x="331304" y="1364974"/>
            <a:ext cx="7553739" cy="954107"/>
          </a:xfrm>
          <a:prstGeom prst="rect">
            <a:avLst/>
          </a:prstGeom>
          <a:noFill/>
          <a:ln>
            <a:solidFill>
              <a:srgbClr val="0000CC"/>
            </a:solidFill>
          </a:ln>
        </p:spPr>
        <p:txBody>
          <a:bodyPr wrap="square" rtlCol="0">
            <a:spAutoFit/>
          </a:bodyPr>
          <a:lstStyle/>
          <a:p>
            <a:r>
              <a:rPr lang="en-US" sz="2800" b="1" dirty="0">
                <a:latin typeface="Times New Roman" panose="02020603050405020304" pitchFamily="18" charset="0"/>
                <a:cs typeface="Times New Roman" panose="02020603050405020304" pitchFamily="18" charset="0"/>
              </a:rPr>
              <a:t>Write the theme of the following text (Not more than 50 words</a:t>
            </a:r>
            <a:r>
              <a:rPr lang="en-US" sz="2400" dirty="0">
                <a:latin typeface="Times New Roman" panose="02020603050405020304" pitchFamily="18" charset="0"/>
                <a:cs typeface="Times New Roman" panose="02020603050405020304" pitchFamily="18" charset="0"/>
              </a:rPr>
              <a:t>.)(Alim Examination-2017)</a:t>
            </a:r>
          </a:p>
        </p:txBody>
      </p:sp>
      <p:sp>
        <p:nvSpPr>
          <p:cNvPr id="6" name="Rectangle 5">
            <a:extLst>
              <a:ext uri="{FF2B5EF4-FFF2-40B4-BE49-F238E27FC236}">
                <a16:creationId xmlns:a16="http://schemas.microsoft.com/office/drawing/2014/main" id="{6F020898-DE4B-40E4-8195-107D44850CF2}"/>
              </a:ext>
            </a:extLst>
          </p:cNvPr>
          <p:cNvSpPr/>
          <p:nvPr/>
        </p:nvSpPr>
        <p:spPr>
          <a:xfrm>
            <a:off x="8977546" y="6089307"/>
            <a:ext cx="2247046" cy="394592"/>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957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DCAB70B6-FD0B-4F16-B54C-9487F40934FB}"/>
              </a:ext>
            </a:extLst>
          </p:cNvPr>
          <p:cNvSpPr/>
          <p:nvPr/>
        </p:nvSpPr>
        <p:spPr>
          <a:xfrm>
            <a:off x="491988" y="1911627"/>
            <a:ext cx="5391977" cy="396240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3DBCF050-DB8A-4D6C-ADC3-EFD69E253AF8}"/>
              </a:ext>
            </a:extLst>
          </p:cNvPr>
          <p:cNvSpPr txBox="1"/>
          <p:nvPr/>
        </p:nvSpPr>
        <p:spPr>
          <a:xfrm>
            <a:off x="6505161" y="2692498"/>
            <a:ext cx="4757530" cy="1200329"/>
          </a:xfrm>
          <a:prstGeom prst="rect">
            <a:avLst/>
          </a:prstGeom>
          <a:noFill/>
          <a:ln>
            <a:solidFill>
              <a:srgbClr val="CC0099"/>
            </a:solidFill>
          </a:ln>
        </p:spPr>
        <p:txBody>
          <a:bodyPr wrap="square" rtlCol="0">
            <a:spAutoFit/>
          </a:bodyPr>
          <a:lstStyle/>
          <a:p>
            <a:pPr algn="ctr"/>
            <a:r>
              <a:rPr lang="en-US" sz="7200" b="1" dirty="0">
                <a:solidFill>
                  <a:srgbClr val="FF6600"/>
                </a:solidFill>
                <a:latin typeface="Times New Roman" panose="02020603050405020304" pitchFamily="18" charset="0"/>
                <a:cs typeface="Times New Roman" panose="02020603050405020304" pitchFamily="18" charset="0"/>
              </a:rPr>
              <a:t>Thank you </a:t>
            </a:r>
          </a:p>
        </p:txBody>
      </p:sp>
    </p:spTree>
    <p:extLst>
      <p:ext uri="{BB962C8B-B14F-4D97-AF65-F5344CB8AC3E}">
        <p14:creationId xmlns:p14="http://schemas.microsoft.com/office/powerpoint/2010/main" val="2805883670"/>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39E306-E2D5-494D-9CB1-8BED2B74C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5165" y="573317"/>
            <a:ext cx="3252968" cy="2185044"/>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a:extLst>
              <a:ext uri="{FF2B5EF4-FFF2-40B4-BE49-F238E27FC236}">
                <a16:creationId xmlns:a16="http://schemas.microsoft.com/office/drawing/2014/main" id="{01CB58CE-5DFD-476A-8AD2-A48A9F0D7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7379" y="645652"/>
            <a:ext cx="3252969" cy="2185044"/>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916EBEBC-AD82-4AC2-8737-4422A9CCCF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7380" y="3306725"/>
            <a:ext cx="3252969" cy="2331738"/>
          </a:xfrm>
          <a:prstGeom prst="rect">
            <a:avLst/>
          </a:prstGeom>
          <a:ln w="88900" cap="sq" cmpd="thickThin">
            <a:solidFill>
              <a:srgbClr val="000000"/>
            </a:solidFill>
            <a:prstDash val="solid"/>
            <a:miter lim="800000"/>
          </a:ln>
          <a:effectLst>
            <a:innerShdw blurRad="76200">
              <a:srgbClr val="000000"/>
            </a:innerShdw>
          </a:effectLst>
        </p:spPr>
      </p:pic>
      <p:pic>
        <p:nvPicPr>
          <p:cNvPr id="13" name="Picture 12">
            <a:extLst>
              <a:ext uri="{FF2B5EF4-FFF2-40B4-BE49-F238E27FC236}">
                <a16:creationId xmlns:a16="http://schemas.microsoft.com/office/drawing/2014/main" id="{9D8705C1-DD0D-4EA5-BCA0-85044D26381E}"/>
              </a:ext>
            </a:extLst>
          </p:cNvPr>
          <p:cNvPicPr>
            <a:picLocks noChangeAspect="1"/>
          </p:cNvPicPr>
          <p:nvPr/>
        </p:nvPicPr>
        <p:blipFill rotWithShape="1">
          <a:blip r:embed="rId5">
            <a:extLst>
              <a:ext uri="{28A0092B-C50C-407E-A947-70E740481C1C}">
                <a14:useLocalDpi xmlns:a14="http://schemas.microsoft.com/office/drawing/2010/main" val="0"/>
              </a:ext>
            </a:extLst>
          </a:blip>
          <a:srcRect b="18946"/>
          <a:stretch/>
        </p:blipFill>
        <p:spPr>
          <a:xfrm>
            <a:off x="4055165" y="3360677"/>
            <a:ext cx="3252969" cy="2223834"/>
          </a:xfrm>
          <a:prstGeom prst="rect">
            <a:avLst/>
          </a:prstGeom>
          <a:ln w="88900" cap="sq" cmpd="thickThin">
            <a:solidFill>
              <a:srgbClr val="000000"/>
            </a:solidFill>
            <a:prstDash val="solid"/>
            <a:miter lim="800000"/>
          </a:ln>
          <a:effectLst>
            <a:innerShdw blurRad="76200">
              <a:srgbClr val="000000"/>
            </a:innerShdw>
          </a:effectLst>
        </p:spPr>
      </p:pic>
      <p:sp>
        <p:nvSpPr>
          <p:cNvPr id="4" name="TextBox 3">
            <a:extLst>
              <a:ext uri="{FF2B5EF4-FFF2-40B4-BE49-F238E27FC236}">
                <a16:creationId xmlns:a16="http://schemas.microsoft.com/office/drawing/2014/main" id="{7A81C2F6-469A-4B5E-83B8-D02652D408D8}"/>
              </a:ext>
            </a:extLst>
          </p:cNvPr>
          <p:cNvSpPr txBox="1"/>
          <p:nvPr/>
        </p:nvSpPr>
        <p:spPr>
          <a:xfrm>
            <a:off x="272989" y="435758"/>
            <a:ext cx="3424368"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Let’s watch some work of arts-</a:t>
            </a:r>
          </a:p>
        </p:txBody>
      </p:sp>
      <p:sp>
        <p:nvSpPr>
          <p:cNvPr id="7" name="TextBox 6">
            <a:extLst>
              <a:ext uri="{FF2B5EF4-FFF2-40B4-BE49-F238E27FC236}">
                <a16:creationId xmlns:a16="http://schemas.microsoft.com/office/drawing/2014/main" id="{0BE3D1B4-E11E-40AF-805F-3293D96B3730}"/>
              </a:ext>
            </a:extLst>
          </p:cNvPr>
          <p:cNvSpPr txBox="1"/>
          <p:nvPr/>
        </p:nvSpPr>
        <p:spPr>
          <a:xfrm>
            <a:off x="316279" y="507597"/>
            <a:ext cx="3042930" cy="1077218"/>
          </a:xfrm>
          <a:prstGeom prst="rect">
            <a:avLst/>
          </a:prstGeom>
          <a:solidFill>
            <a:schemeClr val="accent2">
              <a:lumMod val="20000"/>
              <a:lumOff val="80000"/>
            </a:schemeClr>
          </a:solidFill>
        </p:spPr>
        <p:txBody>
          <a:bodyPr wrap="square" rtlCol="0">
            <a:spAutoFit/>
          </a:bodyPr>
          <a:lstStyle/>
          <a:p>
            <a:r>
              <a:rPr lang="en-US" sz="3200" b="1" dirty="0">
                <a:latin typeface="Times New Roman" panose="02020603050405020304" pitchFamily="18" charset="0"/>
                <a:cs typeface="Times New Roman" panose="02020603050405020304" pitchFamily="18" charset="0"/>
              </a:rPr>
              <a:t>What are they about?</a:t>
            </a:r>
            <a:endParaRPr lang="en-US" dirty="0"/>
          </a:p>
        </p:txBody>
      </p:sp>
      <p:sp>
        <p:nvSpPr>
          <p:cNvPr id="8" name="TextBox 7">
            <a:extLst>
              <a:ext uri="{FF2B5EF4-FFF2-40B4-BE49-F238E27FC236}">
                <a16:creationId xmlns:a16="http://schemas.microsoft.com/office/drawing/2014/main" id="{75D29AC3-6F75-4D86-B964-BDD3E1FD5A50}"/>
              </a:ext>
            </a:extLst>
          </p:cNvPr>
          <p:cNvSpPr txBox="1"/>
          <p:nvPr/>
        </p:nvSpPr>
        <p:spPr>
          <a:xfrm>
            <a:off x="5469610" y="2294092"/>
            <a:ext cx="1838523" cy="523220"/>
          </a:xfrm>
          <a:prstGeom prst="rect">
            <a:avLst/>
          </a:prstGeom>
          <a:solidFill>
            <a:schemeClr val="bg1"/>
          </a:solid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Painting</a:t>
            </a:r>
            <a:endParaRPr lang="en-US" dirty="0">
              <a:solidFill>
                <a:srgbClr val="FF0000"/>
              </a:solidFill>
            </a:endParaRPr>
          </a:p>
        </p:txBody>
      </p:sp>
      <p:sp>
        <p:nvSpPr>
          <p:cNvPr id="10" name="TextBox 9">
            <a:extLst>
              <a:ext uri="{FF2B5EF4-FFF2-40B4-BE49-F238E27FC236}">
                <a16:creationId xmlns:a16="http://schemas.microsoft.com/office/drawing/2014/main" id="{183FB9DE-4B35-4A9F-97C0-63AF435BDC47}"/>
              </a:ext>
            </a:extLst>
          </p:cNvPr>
          <p:cNvSpPr txBox="1"/>
          <p:nvPr/>
        </p:nvSpPr>
        <p:spPr>
          <a:xfrm>
            <a:off x="9284690" y="2345898"/>
            <a:ext cx="2015658" cy="523220"/>
          </a:xfrm>
          <a:prstGeom prst="rect">
            <a:avLst/>
          </a:prstGeom>
          <a:solidFill>
            <a:schemeClr val="accent2">
              <a:lumMod val="20000"/>
              <a:lumOff val="80000"/>
            </a:schemeClr>
          </a:solid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Sculpture</a:t>
            </a:r>
            <a:endParaRPr lang="en-US" dirty="0">
              <a:solidFill>
                <a:srgbClr val="FF0000"/>
              </a:solidFill>
            </a:endParaRPr>
          </a:p>
        </p:txBody>
      </p:sp>
      <p:sp>
        <p:nvSpPr>
          <p:cNvPr id="11" name="TextBox 10">
            <a:extLst>
              <a:ext uri="{FF2B5EF4-FFF2-40B4-BE49-F238E27FC236}">
                <a16:creationId xmlns:a16="http://schemas.microsoft.com/office/drawing/2014/main" id="{8E81857B-4375-4E41-9067-260D1F2E15D6}"/>
              </a:ext>
            </a:extLst>
          </p:cNvPr>
          <p:cNvSpPr txBox="1"/>
          <p:nvPr/>
        </p:nvSpPr>
        <p:spPr>
          <a:xfrm>
            <a:off x="5055147" y="5061291"/>
            <a:ext cx="2252986" cy="523220"/>
          </a:xfrm>
          <a:prstGeom prst="rect">
            <a:avLst/>
          </a:prstGeom>
          <a:solidFill>
            <a:schemeClr val="bg2"/>
          </a:solid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Photograph</a:t>
            </a:r>
            <a:r>
              <a:rPr lang="en-US" b="1" dirty="0">
                <a:solidFill>
                  <a:srgbClr val="FF0000"/>
                </a:solidFill>
              </a:rPr>
              <a:t>.</a:t>
            </a:r>
          </a:p>
        </p:txBody>
      </p:sp>
      <p:sp>
        <p:nvSpPr>
          <p:cNvPr id="12" name="TextBox 11">
            <a:extLst>
              <a:ext uri="{FF2B5EF4-FFF2-40B4-BE49-F238E27FC236}">
                <a16:creationId xmlns:a16="http://schemas.microsoft.com/office/drawing/2014/main" id="{6B4D8C4E-C676-498F-95EB-1EDF610E73A8}"/>
              </a:ext>
            </a:extLst>
          </p:cNvPr>
          <p:cNvSpPr txBox="1"/>
          <p:nvPr/>
        </p:nvSpPr>
        <p:spPr>
          <a:xfrm>
            <a:off x="8308115" y="5176798"/>
            <a:ext cx="2885662" cy="461665"/>
          </a:xfrm>
          <a:prstGeom prst="rect">
            <a:avLst/>
          </a:prstGeom>
          <a:solidFill>
            <a:schemeClr val="bg2"/>
          </a:solid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Embroidered quilts</a:t>
            </a:r>
            <a:r>
              <a:rPr lang="en-US" sz="2400" dirty="0">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01235B87-E3F6-41C3-90CF-08A2B1276FA4}"/>
              </a:ext>
            </a:extLst>
          </p:cNvPr>
          <p:cNvSpPr txBox="1"/>
          <p:nvPr/>
        </p:nvSpPr>
        <p:spPr>
          <a:xfrm>
            <a:off x="365315" y="2434156"/>
            <a:ext cx="2467118"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How do they look like?</a:t>
            </a:r>
          </a:p>
        </p:txBody>
      </p:sp>
      <p:sp>
        <p:nvSpPr>
          <p:cNvPr id="15" name="TextBox 14">
            <a:extLst>
              <a:ext uri="{FF2B5EF4-FFF2-40B4-BE49-F238E27FC236}">
                <a16:creationId xmlns:a16="http://schemas.microsoft.com/office/drawing/2014/main" id="{877E0338-1428-460E-BD48-BB9389336980}"/>
              </a:ext>
            </a:extLst>
          </p:cNvPr>
          <p:cNvSpPr txBox="1"/>
          <p:nvPr/>
        </p:nvSpPr>
        <p:spPr>
          <a:xfrm>
            <a:off x="395019" y="2577833"/>
            <a:ext cx="2467118" cy="1077218"/>
          </a:xfrm>
          <a:prstGeom prst="rect">
            <a:avLst/>
          </a:prstGeom>
          <a:solidFill>
            <a:schemeClr val="bg2"/>
          </a:solidFill>
        </p:spPr>
        <p:txBody>
          <a:bodyPr wrap="square" rtlCol="0">
            <a:spAutoFit/>
          </a:bodyPr>
          <a:lstStyle/>
          <a:p>
            <a:r>
              <a:rPr lang="en-US" sz="3200" b="1" dirty="0">
                <a:latin typeface="Times New Roman" panose="02020603050405020304" pitchFamily="18" charset="0"/>
                <a:cs typeface="Times New Roman" panose="02020603050405020304" pitchFamily="18" charset="0"/>
              </a:rPr>
              <a:t>They look Beautiful</a:t>
            </a:r>
            <a:r>
              <a:rPr lang="en-US" dirty="0"/>
              <a:t>.</a:t>
            </a:r>
          </a:p>
        </p:txBody>
      </p:sp>
      <p:sp>
        <p:nvSpPr>
          <p:cNvPr id="16" name="Rectangle 15">
            <a:extLst>
              <a:ext uri="{FF2B5EF4-FFF2-40B4-BE49-F238E27FC236}">
                <a16:creationId xmlns:a16="http://schemas.microsoft.com/office/drawing/2014/main" id="{D6E30B4C-47D3-4643-8851-3264371E7DF3}"/>
              </a:ext>
            </a:extLst>
          </p:cNvPr>
          <p:cNvSpPr/>
          <p:nvPr/>
        </p:nvSpPr>
        <p:spPr>
          <a:xfrm>
            <a:off x="8937789" y="5961044"/>
            <a:ext cx="2247046" cy="545773"/>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4312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750" fill="hold"/>
                                        <p:tgtEl>
                                          <p:spTgt spid="7"/>
                                        </p:tgtEl>
                                        <p:attrNameLst>
                                          <p:attrName>ppt_w</p:attrName>
                                        </p:attrNameLst>
                                      </p:cBhvr>
                                      <p:tavLst>
                                        <p:tav tm="0">
                                          <p:val>
                                            <p:fltVal val="0"/>
                                          </p:val>
                                        </p:tav>
                                        <p:tav tm="100000">
                                          <p:val>
                                            <p:strVal val="#ppt_w"/>
                                          </p:val>
                                        </p:tav>
                                      </p:tavLst>
                                    </p:anim>
                                    <p:anim calcmode="lin" valueType="num">
                                      <p:cBhvr>
                                        <p:cTn id="35" dur="750" fill="hold"/>
                                        <p:tgtEl>
                                          <p:spTgt spid="7"/>
                                        </p:tgtEl>
                                        <p:attrNameLst>
                                          <p:attrName>ppt_h</p:attrName>
                                        </p:attrNameLst>
                                      </p:cBhvr>
                                      <p:tavLst>
                                        <p:tav tm="0">
                                          <p:val>
                                            <p:fltVal val="0"/>
                                          </p:val>
                                        </p:tav>
                                        <p:tav tm="100000">
                                          <p:val>
                                            <p:strVal val="#ppt_h"/>
                                          </p:val>
                                        </p:tav>
                                      </p:tavLst>
                                    </p:anim>
                                    <p:animEffect transition="in" filter="fade">
                                      <p:cBhvr>
                                        <p:cTn id="36" dur="75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1000"/>
                                        <p:tgtEl>
                                          <p:spTgt spid="12"/>
                                        </p:tgtEl>
                                      </p:cBhvr>
                                    </p:animEffect>
                                    <p:anim calcmode="lin" valueType="num">
                                      <p:cBhvr>
                                        <p:cTn id="63" dur="1000" fill="hold"/>
                                        <p:tgtEl>
                                          <p:spTgt spid="12"/>
                                        </p:tgtEl>
                                        <p:attrNameLst>
                                          <p:attrName>ppt_x</p:attrName>
                                        </p:attrNameLst>
                                      </p:cBhvr>
                                      <p:tavLst>
                                        <p:tav tm="0">
                                          <p:val>
                                            <p:strVal val="#ppt_x"/>
                                          </p:val>
                                        </p:tav>
                                        <p:tav tm="100000">
                                          <p:val>
                                            <p:strVal val="#ppt_x"/>
                                          </p:val>
                                        </p:tav>
                                      </p:tavLst>
                                    </p:anim>
                                    <p:anim calcmode="lin" valueType="num">
                                      <p:cBhvr>
                                        <p:cTn id="6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750" fill="hold"/>
                                        <p:tgtEl>
                                          <p:spTgt spid="14"/>
                                        </p:tgtEl>
                                        <p:attrNameLst>
                                          <p:attrName>ppt_w</p:attrName>
                                        </p:attrNameLst>
                                      </p:cBhvr>
                                      <p:tavLst>
                                        <p:tav tm="0">
                                          <p:val>
                                            <p:fltVal val="0"/>
                                          </p:val>
                                        </p:tav>
                                        <p:tav tm="100000">
                                          <p:val>
                                            <p:strVal val="#ppt_w"/>
                                          </p:val>
                                        </p:tav>
                                      </p:tavLst>
                                    </p:anim>
                                    <p:anim calcmode="lin" valueType="num">
                                      <p:cBhvr>
                                        <p:cTn id="70" dur="750" fill="hold"/>
                                        <p:tgtEl>
                                          <p:spTgt spid="14"/>
                                        </p:tgtEl>
                                        <p:attrNameLst>
                                          <p:attrName>ppt_h</p:attrName>
                                        </p:attrNameLst>
                                      </p:cBhvr>
                                      <p:tavLst>
                                        <p:tav tm="0">
                                          <p:val>
                                            <p:fltVal val="0"/>
                                          </p:val>
                                        </p:tav>
                                        <p:tav tm="100000">
                                          <p:val>
                                            <p:strVal val="#ppt_h"/>
                                          </p:val>
                                        </p:tav>
                                      </p:tavLst>
                                    </p:anim>
                                    <p:animEffect transition="in" filter="fade">
                                      <p:cBhvr>
                                        <p:cTn id="71" dur="75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750" fill="hold"/>
                                        <p:tgtEl>
                                          <p:spTgt spid="15"/>
                                        </p:tgtEl>
                                        <p:attrNameLst>
                                          <p:attrName>ppt_w</p:attrName>
                                        </p:attrNameLst>
                                      </p:cBhvr>
                                      <p:tavLst>
                                        <p:tav tm="0">
                                          <p:val>
                                            <p:fltVal val="0"/>
                                          </p:val>
                                        </p:tav>
                                        <p:tav tm="100000">
                                          <p:val>
                                            <p:strVal val="#ppt_w"/>
                                          </p:val>
                                        </p:tav>
                                      </p:tavLst>
                                    </p:anim>
                                    <p:anim calcmode="lin" valueType="num">
                                      <p:cBhvr>
                                        <p:cTn id="77" dur="750" fill="hold"/>
                                        <p:tgtEl>
                                          <p:spTgt spid="15"/>
                                        </p:tgtEl>
                                        <p:attrNameLst>
                                          <p:attrName>ppt_h</p:attrName>
                                        </p:attrNameLst>
                                      </p:cBhvr>
                                      <p:tavLst>
                                        <p:tav tm="0">
                                          <p:val>
                                            <p:fltVal val="0"/>
                                          </p:val>
                                        </p:tav>
                                        <p:tav tm="100000">
                                          <p:val>
                                            <p:strVal val="#ppt_h"/>
                                          </p:val>
                                        </p:tav>
                                      </p:tavLst>
                                    </p:anim>
                                    <p:animEffect transition="in" filter="fade">
                                      <p:cBhvr>
                                        <p:cTn id="78"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10" grpId="0" animBg="1"/>
      <p:bldP spid="11" grpId="0" animBg="1"/>
      <p:bldP spid="12" grpId="0" animBg="1"/>
      <p:bldP spid="14" grpId="0"/>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1E3C9C-0146-49E6-958E-874FEE92AD67}"/>
              </a:ext>
            </a:extLst>
          </p:cNvPr>
          <p:cNvSpPr txBox="1"/>
          <p:nvPr/>
        </p:nvSpPr>
        <p:spPr>
          <a:xfrm>
            <a:off x="1616766" y="436282"/>
            <a:ext cx="9356034" cy="584775"/>
          </a:xfrm>
          <a:prstGeom prst="rect">
            <a:avLst/>
          </a:prstGeom>
          <a:noFill/>
          <a:ln>
            <a:solidFill>
              <a:schemeClr val="accent4">
                <a:lumMod val="75000"/>
              </a:schemeClr>
            </a:solidFill>
          </a:ln>
        </p:spPr>
        <p:txBody>
          <a:bodyPr wrap="square" rtlCol="0">
            <a:spAutoFit/>
          </a:bodyPr>
          <a:lstStyle/>
          <a:p>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 you tell  what  Parts of speech is </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‘Beautiful’</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B2B41257-AAA3-4309-B086-09EB7BAEF6FF}"/>
              </a:ext>
            </a:extLst>
          </p:cNvPr>
          <p:cNvSpPr txBox="1"/>
          <p:nvPr/>
        </p:nvSpPr>
        <p:spPr>
          <a:xfrm>
            <a:off x="1616766" y="1795568"/>
            <a:ext cx="3836508" cy="1569660"/>
          </a:xfrm>
          <a:prstGeom prst="rect">
            <a:avLst/>
          </a:prstGeom>
          <a:noFill/>
        </p:spPr>
        <p:txBody>
          <a:bodyPr wrap="square" rtlCol="0">
            <a:spAutoFit/>
          </a:bodyPr>
          <a:lstStyle/>
          <a:p>
            <a:r>
              <a:rPr lang="en-US" sz="6000" b="1" i="1" dirty="0">
                <a:effectLst>
                  <a:glow rad="25400">
                    <a:srgbClr val="FF9966"/>
                  </a:glow>
                </a:effectLst>
                <a:latin typeface="Times New Roman" panose="02020603050405020304" pitchFamily="18" charset="0"/>
                <a:cs typeface="Times New Roman" panose="02020603050405020304" pitchFamily="18" charset="0"/>
              </a:rPr>
              <a:t>Beautiful</a:t>
            </a:r>
            <a:r>
              <a:rPr lang="en-US" sz="6000" b="1" dirty="0">
                <a:effectLst>
                  <a:glow rad="25400">
                    <a:srgbClr val="FF9966"/>
                  </a:glow>
                </a:effectLst>
                <a:latin typeface="Algerian" panose="04020705040A02060702" pitchFamily="82" charset="0"/>
              </a:rPr>
              <a:t> </a:t>
            </a:r>
          </a:p>
          <a:p>
            <a:r>
              <a:rPr lang="en-US" sz="3600" b="1" i="1" dirty="0">
                <a:effectLst>
                  <a:glow rad="25400">
                    <a:srgbClr val="FF9966"/>
                  </a:glow>
                </a:effectLst>
                <a:latin typeface="Times New Roman" panose="02020603050405020304" pitchFamily="18" charset="0"/>
                <a:cs typeface="Times New Roman" panose="02020603050405020304" pitchFamily="18" charset="0"/>
              </a:rPr>
              <a:t>(Adjective)</a:t>
            </a:r>
            <a:endParaRPr lang="en-US" sz="3600" i="1" dirty="0">
              <a:effectLst>
                <a:glow rad="25400">
                  <a:srgbClr val="FF9966"/>
                </a:glow>
              </a:effectLst>
              <a:latin typeface="Times New Roman" panose="02020603050405020304" pitchFamily="18" charset="0"/>
              <a:cs typeface="Times New Roman" panose="02020603050405020304" pitchFamily="18" charset="0"/>
            </a:endParaRPr>
          </a:p>
        </p:txBody>
      </p:sp>
      <p:sp>
        <p:nvSpPr>
          <p:cNvPr id="5" name="Arrow: Right 4">
            <a:extLst>
              <a:ext uri="{FF2B5EF4-FFF2-40B4-BE49-F238E27FC236}">
                <a16:creationId xmlns:a16="http://schemas.microsoft.com/office/drawing/2014/main" id="{9E944D34-2AD8-406E-9741-2F6E32A753B9}"/>
              </a:ext>
            </a:extLst>
          </p:cNvPr>
          <p:cNvSpPr/>
          <p:nvPr/>
        </p:nvSpPr>
        <p:spPr>
          <a:xfrm>
            <a:off x="5943599" y="2377699"/>
            <a:ext cx="1590261" cy="599661"/>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99ABE1-A308-4C2A-BDA0-40991E8337AA}"/>
              </a:ext>
            </a:extLst>
          </p:cNvPr>
          <p:cNvSpPr txBox="1"/>
          <p:nvPr/>
        </p:nvSpPr>
        <p:spPr>
          <a:xfrm>
            <a:off x="8133520" y="1887900"/>
            <a:ext cx="3366053" cy="1477328"/>
          </a:xfrm>
          <a:prstGeom prst="rect">
            <a:avLst/>
          </a:prstGeom>
          <a:noFill/>
        </p:spPr>
        <p:txBody>
          <a:bodyPr wrap="square" rtlCol="0">
            <a:spAutoFit/>
          </a:bodyPr>
          <a:lstStyle/>
          <a:p>
            <a:r>
              <a:rPr lang="en-US" sz="5400" b="1" i="1" dirty="0">
                <a:solidFill>
                  <a:srgbClr val="002060"/>
                </a:solidFill>
                <a:latin typeface="Book Antiqua" panose="02040602050305030304" pitchFamily="18" charset="0"/>
              </a:rPr>
              <a:t>Beauty</a:t>
            </a:r>
          </a:p>
          <a:p>
            <a:r>
              <a:rPr lang="en-US" dirty="0"/>
              <a:t> </a:t>
            </a:r>
            <a:r>
              <a:rPr lang="en-US" sz="3600" b="1" i="1" dirty="0">
                <a:solidFill>
                  <a:srgbClr val="0000CC"/>
                </a:solidFill>
                <a:latin typeface="Times New Roman" panose="02020603050405020304" pitchFamily="18" charset="0"/>
                <a:cs typeface="Times New Roman" panose="02020603050405020304" pitchFamily="18" charset="0"/>
              </a:rPr>
              <a:t>(Noun)</a:t>
            </a:r>
          </a:p>
        </p:txBody>
      </p:sp>
      <p:sp>
        <p:nvSpPr>
          <p:cNvPr id="7" name="TextBox 6">
            <a:extLst>
              <a:ext uri="{FF2B5EF4-FFF2-40B4-BE49-F238E27FC236}">
                <a16:creationId xmlns:a16="http://schemas.microsoft.com/office/drawing/2014/main" id="{99CC2A99-030F-4868-A39A-D9D9D7886F89}"/>
              </a:ext>
            </a:extLst>
          </p:cNvPr>
          <p:cNvSpPr txBox="1"/>
          <p:nvPr/>
        </p:nvSpPr>
        <p:spPr>
          <a:xfrm>
            <a:off x="1737018" y="4799066"/>
            <a:ext cx="5140860" cy="584775"/>
          </a:xfrm>
          <a:prstGeom prst="rect">
            <a:avLst/>
          </a:prstGeom>
          <a:noFill/>
        </p:spPr>
        <p:txBody>
          <a:bodyPr wrap="square" rtlCol="0">
            <a:spAutoFit/>
          </a:bodyPr>
          <a:lstStyle/>
          <a:p>
            <a:pPr marL="285750" indent="-285750">
              <a:buFont typeface="Wingdings" panose="05000000000000000000" pitchFamily="2" charset="2"/>
              <a:buChar char="Ø"/>
            </a:pP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you mean by beauty? </a:t>
            </a:r>
          </a:p>
        </p:txBody>
      </p:sp>
      <p:sp>
        <p:nvSpPr>
          <p:cNvPr id="9" name="TextBox 8">
            <a:extLst>
              <a:ext uri="{FF2B5EF4-FFF2-40B4-BE49-F238E27FC236}">
                <a16:creationId xmlns:a16="http://schemas.microsoft.com/office/drawing/2014/main" id="{AE3A1875-A824-44B0-B552-10A875435E2D}"/>
              </a:ext>
            </a:extLst>
          </p:cNvPr>
          <p:cNvSpPr txBox="1"/>
          <p:nvPr/>
        </p:nvSpPr>
        <p:spPr>
          <a:xfrm>
            <a:off x="775249" y="3891922"/>
            <a:ext cx="7242806" cy="646331"/>
          </a:xfrm>
          <a:prstGeom prst="rect">
            <a:avLst/>
          </a:prstGeom>
          <a:noFill/>
          <a:ln>
            <a:solidFill>
              <a:schemeClr val="accent2"/>
            </a:solidFill>
          </a:ln>
        </p:spPr>
        <p:txBody>
          <a:bodyPr wrap="square">
            <a:spAutoFit/>
          </a:bodyPr>
          <a:lstStyle/>
          <a:p>
            <a:r>
              <a:rPr lang="en-US" sz="3600" b="1" dirty="0">
                <a:latin typeface="Times New Roman" panose="02020603050405020304" pitchFamily="18" charset="0"/>
                <a:cs typeface="Times New Roman" panose="02020603050405020304" pitchFamily="18" charset="0"/>
              </a:rPr>
              <a:t>Now answer the following Question- </a:t>
            </a:r>
          </a:p>
        </p:txBody>
      </p:sp>
      <p:pic>
        <p:nvPicPr>
          <p:cNvPr id="8" name="Picture 7">
            <a:extLst>
              <a:ext uri="{FF2B5EF4-FFF2-40B4-BE49-F238E27FC236}">
                <a16:creationId xmlns:a16="http://schemas.microsoft.com/office/drawing/2014/main" id="{A79968B3-9CEA-496F-8704-AE103809F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8054" y="4279790"/>
            <a:ext cx="2954745" cy="2254451"/>
          </a:xfrm>
          <a:prstGeom prst="rect">
            <a:avLst/>
          </a:prstGeom>
        </p:spPr>
      </p:pic>
    </p:spTree>
    <p:extLst>
      <p:ext uri="{BB962C8B-B14F-4D97-AF65-F5344CB8AC3E}">
        <p14:creationId xmlns:p14="http://schemas.microsoft.com/office/powerpoint/2010/main" val="165990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par>
                                <p:cTn id="43" presetID="53" presetClass="entr" presetSubtype="16"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p:bldP spid="7"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CF3BB8-0AFA-4232-AE9A-B153948BA196}"/>
              </a:ext>
            </a:extLst>
          </p:cNvPr>
          <p:cNvSpPr txBox="1"/>
          <p:nvPr/>
        </p:nvSpPr>
        <p:spPr>
          <a:xfrm>
            <a:off x="3323810" y="2006551"/>
            <a:ext cx="6867111" cy="1200329"/>
          </a:xfrm>
          <a:prstGeom prst="rect">
            <a:avLst/>
          </a:prstGeom>
          <a:solidFill>
            <a:schemeClr val="bg1"/>
          </a:solidFill>
          <a:ln>
            <a:solidFill>
              <a:srgbClr val="FF0000"/>
            </a:solidFill>
          </a:ln>
        </p:spPr>
        <p:txBody>
          <a:bodyPr wrap="square" rtlCol="0">
            <a:spAutoFit/>
          </a:bodyPr>
          <a:lstStyle/>
          <a:p>
            <a:pPr algn="ctr"/>
            <a:r>
              <a:rPr lang="en-US" sz="7200" b="1" dirty="0">
                <a:solidFill>
                  <a:srgbClr val="C00000"/>
                </a:solidFill>
                <a:effectLst>
                  <a:outerShdw blurRad="50800" dist="50800" dir="5400000" algn="ctr" rotWithShape="0">
                    <a:schemeClr val="accent2"/>
                  </a:outerShdw>
                </a:effectLst>
                <a:latin typeface="Times New Roman" panose="02020603050405020304" pitchFamily="18" charset="0"/>
                <a:cs typeface="Times New Roman" panose="02020603050405020304" pitchFamily="18" charset="0"/>
              </a:rPr>
              <a:t>W</a:t>
            </a:r>
            <a:r>
              <a:rPr lang="en-US" sz="7200" b="1" dirty="0">
                <a:solidFill>
                  <a:srgbClr val="5F2DDB"/>
                </a:solidFill>
                <a:effectLst>
                  <a:outerShdw blurRad="50800" dist="50800" dir="5400000" algn="ctr" rotWithShape="0">
                    <a:schemeClr val="accent2"/>
                  </a:outerShdw>
                </a:effectLst>
                <a:latin typeface="Times New Roman" panose="02020603050405020304" pitchFamily="18" charset="0"/>
                <a:cs typeface="Times New Roman" panose="02020603050405020304" pitchFamily="18" charset="0"/>
              </a:rPr>
              <a:t>h</a:t>
            </a:r>
            <a:r>
              <a:rPr lang="en-US" sz="7200" b="1" dirty="0">
                <a:solidFill>
                  <a:srgbClr val="C00000"/>
                </a:solidFill>
                <a:effectLst>
                  <a:outerShdw blurRad="50800" dist="50800" dir="5400000" algn="ctr" rotWithShape="0">
                    <a:schemeClr val="accent2"/>
                  </a:outerShdw>
                </a:effectLst>
                <a:latin typeface="Times New Roman" panose="02020603050405020304" pitchFamily="18" charset="0"/>
                <a:cs typeface="Times New Roman" panose="02020603050405020304" pitchFamily="18" charset="0"/>
              </a:rPr>
              <a:t>a</a:t>
            </a:r>
            <a:r>
              <a:rPr lang="en-US" sz="7200" b="1" dirty="0">
                <a:solidFill>
                  <a:srgbClr val="5F2DDB"/>
                </a:solidFill>
                <a:effectLst>
                  <a:outerShdw blurRad="50800" dist="50800" dir="5400000" algn="ctr" rotWithShape="0">
                    <a:schemeClr val="accent2"/>
                  </a:outerShdw>
                </a:effectLst>
                <a:latin typeface="Times New Roman" panose="02020603050405020304" pitchFamily="18" charset="0"/>
                <a:cs typeface="Times New Roman" panose="02020603050405020304" pitchFamily="18" charset="0"/>
              </a:rPr>
              <a:t>t </a:t>
            </a:r>
            <a:r>
              <a:rPr lang="en-US" sz="7200" b="1" dirty="0">
                <a:solidFill>
                  <a:srgbClr val="C00000"/>
                </a:solidFill>
                <a:effectLst>
                  <a:outerShdw blurRad="50800" dist="50800" dir="5400000" algn="ctr" rotWithShape="0">
                    <a:schemeClr val="accent2"/>
                  </a:outerShdw>
                </a:effectLst>
                <a:latin typeface="Times New Roman" panose="02020603050405020304" pitchFamily="18" charset="0"/>
                <a:cs typeface="Times New Roman" panose="02020603050405020304" pitchFamily="18" charset="0"/>
              </a:rPr>
              <a:t>i</a:t>
            </a:r>
            <a:r>
              <a:rPr lang="en-US" sz="7200" b="1" dirty="0">
                <a:solidFill>
                  <a:srgbClr val="5F2DDB"/>
                </a:solidFill>
                <a:effectLst>
                  <a:outerShdw blurRad="50800" dist="50800" dir="5400000" algn="ctr" rotWithShape="0">
                    <a:schemeClr val="accent2"/>
                  </a:outerShdw>
                </a:effectLst>
                <a:latin typeface="Times New Roman" panose="02020603050405020304" pitchFamily="18" charset="0"/>
                <a:cs typeface="Times New Roman" panose="02020603050405020304" pitchFamily="18" charset="0"/>
              </a:rPr>
              <a:t>s </a:t>
            </a:r>
            <a:r>
              <a:rPr lang="en-US" sz="7200" b="1" dirty="0">
                <a:solidFill>
                  <a:srgbClr val="C00000"/>
                </a:solidFill>
                <a:effectLst>
                  <a:outerShdw blurRad="50800" dist="50800" dir="5400000" algn="ctr" rotWithShape="0">
                    <a:schemeClr val="accent2"/>
                  </a:outerShdw>
                </a:effectLst>
                <a:latin typeface="Times New Roman" panose="02020603050405020304" pitchFamily="18" charset="0"/>
                <a:cs typeface="Times New Roman" panose="02020603050405020304" pitchFamily="18" charset="0"/>
              </a:rPr>
              <a:t>B</a:t>
            </a:r>
            <a:r>
              <a:rPr lang="en-US" sz="7200" b="1" dirty="0">
                <a:solidFill>
                  <a:srgbClr val="5F2DDB"/>
                </a:solidFill>
                <a:effectLst>
                  <a:outerShdw blurRad="50800" dist="50800" dir="5400000" algn="ctr" rotWithShape="0">
                    <a:schemeClr val="accent2"/>
                  </a:outerShdw>
                </a:effectLst>
                <a:latin typeface="Times New Roman" panose="02020603050405020304" pitchFamily="18" charset="0"/>
                <a:cs typeface="Times New Roman" panose="02020603050405020304" pitchFamily="18" charset="0"/>
              </a:rPr>
              <a:t>e</a:t>
            </a:r>
            <a:r>
              <a:rPr lang="en-US" sz="7200" b="1" dirty="0">
                <a:solidFill>
                  <a:srgbClr val="C00000"/>
                </a:solidFill>
                <a:effectLst>
                  <a:outerShdw blurRad="50800" dist="50800" dir="5400000" algn="ctr" rotWithShape="0">
                    <a:schemeClr val="accent2"/>
                  </a:outerShdw>
                </a:effectLst>
                <a:latin typeface="Times New Roman" panose="02020603050405020304" pitchFamily="18" charset="0"/>
                <a:cs typeface="Times New Roman" panose="02020603050405020304" pitchFamily="18" charset="0"/>
              </a:rPr>
              <a:t>a</a:t>
            </a:r>
            <a:r>
              <a:rPr lang="en-US" sz="7200" b="1" dirty="0">
                <a:solidFill>
                  <a:srgbClr val="5F2DDB"/>
                </a:solidFill>
                <a:effectLst>
                  <a:outerShdw blurRad="50800" dist="50800" dir="5400000" algn="ctr" rotWithShape="0">
                    <a:schemeClr val="accent2"/>
                  </a:outerShdw>
                </a:effectLst>
                <a:latin typeface="Times New Roman" panose="02020603050405020304" pitchFamily="18" charset="0"/>
                <a:cs typeface="Times New Roman" panose="02020603050405020304" pitchFamily="18" charset="0"/>
              </a:rPr>
              <a:t>u</a:t>
            </a:r>
            <a:r>
              <a:rPr lang="en-US" sz="7200" b="1" dirty="0">
                <a:solidFill>
                  <a:srgbClr val="C00000"/>
                </a:solidFill>
                <a:effectLst>
                  <a:outerShdw blurRad="50800" dist="50800" dir="5400000" algn="ctr" rotWithShape="0">
                    <a:schemeClr val="accent2"/>
                  </a:outerShdw>
                </a:effectLst>
                <a:latin typeface="Times New Roman" panose="02020603050405020304" pitchFamily="18" charset="0"/>
                <a:cs typeface="Times New Roman" panose="02020603050405020304" pitchFamily="18" charset="0"/>
              </a:rPr>
              <a:t>t</a:t>
            </a:r>
            <a:r>
              <a:rPr lang="en-US" sz="7200" b="1" dirty="0">
                <a:solidFill>
                  <a:srgbClr val="5F2DDB"/>
                </a:solidFill>
                <a:effectLst>
                  <a:outerShdw blurRad="50800" dist="50800" dir="5400000" algn="ctr" rotWithShape="0">
                    <a:schemeClr val="accent2"/>
                  </a:outerShdw>
                </a:effectLst>
                <a:latin typeface="Times New Roman" panose="02020603050405020304" pitchFamily="18" charset="0"/>
                <a:cs typeface="Times New Roman" panose="02020603050405020304" pitchFamily="18" charset="0"/>
              </a:rPr>
              <a:t>y</a:t>
            </a:r>
            <a:r>
              <a:rPr lang="en-US" sz="7200" b="1" dirty="0">
                <a:solidFill>
                  <a:srgbClr val="C00000"/>
                </a:solidFill>
                <a:effectLst>
                  <a:outerShdw blurRad="50800" dist="50800" dir="5400000" algn="ctr" rotWithShape="0">
                    <a:schemeClr val="accent2"/>
                  </a:outerShdw>
                </a:effectLst>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943AC79E-A03A-4136-A83D-49347BA97E67}"/>
              </a:ext>
            </a:extLst>
          </p:cNvPr>
          <p:cNvSpPr txBox="1"/>
          <p:nvPr/>
        </p:nvSpPr>
        <p:spPr>
          <a:xfrm>
            <a:off x="3647650" y="668890"/>
            <a:ext cx="5594902" cy="707886"/>
          </a:xfrm>
          <a:prstGeom prst="rect">
            <a:avLst/>
          </a:prstGeom>
          <a:solidFill>
            <a:schemeClr val="accent2">
              <a:lumMod val="20000"/>
              <a:lumOff val="80000"/>
            </a:schemeClr>
          </a:solidFill>
          <a:ln>
            <a:solidFill>
              <a:schemeClr val="accent2">
                <a:lumMod val="40000"/>
                <a:lumOff val="60000"/>
              </a:schemeClr>
            </a:solidFill>
          </a:ln>
          <a:effectLst>
            <a:glow rad="63500">
              <a:srgbClr val="002060">
                <a:alpha val="40000"/>
              </a:srgbClr>
            </a:glow>
          </a:effectLst>
        </p:spPr>
        <p:txBody>
          <a:bodyPr wrap="square" rtlCol="0">
            <a:spAutoFit/>
          </a:bodyPr>
          <a:lstStyle/>
          <a:p>
            <a:pPr algn="ctr"/>
            <a:r>
              <a:rPr lang="en-US" sz="4000" b="1" dirty="0">
                <a:solidFill>
                  <a:srgbClr val="006600"/>
                </a:solidFill>
                <a:effectLst>
                  <a:glow rad="228600">
                    <a:schemeClr val="bg1"/>
                  </a:glow>
                  <a:outerShdw blurRad="50800" dist="50800" dir="5400000" algn="ctr" rotWithShape="0">
                    <a:schemeClr val="accent2"/>
                  </a:outerShdw>
                </a:effectLst>
                <a:latin typeface="Times New Roman" panose="02020603050405020304" pitchFamily="18" charset="0"/>
                <a:cs typeface="Times New Roman" panose="02020603050405020304" pitchFamily="18" charset="0"/>
              </a:rPr>
              <a:t>Our today’s topic is-</a:t>
            </a:r>
          </a:p>
        </p:txBody>
      </p:sp>
      <p:sp>
        <p:nvSpPr>
          <p:cNvPr id="5" name="TextBox 4">
            <a:extLst>
              <a:ext uri="{FF2B5EF4-FFF2-40B4-BE49-F238E27FC236}">
                <a16:creationId xmlns:a16="http://schemas.microsoft.com/office/drawing/2014/main" id="{5FADB548-36C5-43F0-BA3D-4187D79E64DB}"/>
              </a:ext>
            </a:extLst>
          </p:cNvPr>
          <p:cNvSpPr txBox="1"/>
          <p:nvPr/>
        </p:nvSpPr>
        <p:spPr>
          <a:xfrm>
            <a:off x="3920159" y="3438792"/>
            <a:ext cx="5049884" cy="646331"/>
          </a:xfrm>
          <a:prstGeom prst="rect">
            <a:avLst/>
          </a:prstGeom>
          <a:solidFill>
            <a:schemeClr val="bg1"/>
          </a:solidFill>
          <a:ln>
            <a:solidFill>
              <a:srgbClr val="FF0000"/>
            </a:solidFill>
          </a:ln>
        </p:spPr>
        <p:txBody>
          <a:bodyPr wrap="square" rtlCol="0">
            <a:spAutoFit/>
          </a:bodyPr>
          <a:lstStyle/>
          <a:p>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Unit- 5: Art and Music</a:t>
            </a:r>
          </a:p>
        </p:txBody>
      </p:sp>
      <p:sp>
        <p:nvSpPr>
          <p:cNvPr id="6" name="TextBox 5">
            <a:extLst>
              <a:ext uri="{FF2B5EF4-FFF2-40B4-BE49-F238E27FC236}">
                <a16:creationId xmlns:a16="http://schemas.microsoft.com/office/drawing/2014/main" id="{A61838E4-0F9A-4D28-8518-554B76605165}"/>
              </a:ext>
            </a:extLst>
          </p:cNvPr>
          <p:cNvSpPr txBox="1"/>
          <p:nvPr/>
        </p:nvSpPr>
        <p:spPr>
          <a:xfrm>
            <a:off x="5363404" y="4177855"/>
            <a:ext cx="2056572" cy="646331"/>
          </a:xfrm>
          <a:prstGeom prst="rect">
            <a:avLst/>
          </a:prstGeom>
          <a:noFill/>
          <a:ln>
            <a:solidFill>
              <a:schemeClr val="accent2"/>
            </a:solidFill>
          </a:ln>
        </p:spPr>
        <p:txBody>
          <a:bodyPr wrap="square" rtlCol="0">
            <a:spAutoFit/>
          </a:bodyPr>
          <a:lstStyle/>
          <a:p>
            <a:r>
              <a:rPr lang="en-US" sz="3600" b="1" dirty="0">
                <a:latin typeface="Times New Roman" panose="02020603050405020304" pitchFamily="18" charset="0"/>
                <a:cs typeface="Times New Roman" panose="02020603050405020304" pitchFamily="18" charset="0"/>
              </a:rPr>
              <a:t>Lesson-1</a:t>
            </a:r>
          </a:p>
        </p:txBody>
      </p:sp>
      <p:sp>
        <p:nvSpPr>
          <p:cNvPr id="7" name="Rectangle 6">
            <a:extLst>
              <a:ext uri="{FF2B5EF4-FFF2-40B4-BE49-F238E27FC236}">
                <a16:creationId xmlns:a16="http://schemas.microsoft.com/office/drawing/2014/main" id="{A6E1BFE8-1B4B-4727-88A7-76FB63C719AC}"/>
              </a:ext>
            </a:extLst>
          </p:cNvPr>
          <p:cNvSpPr/>
          <p:nvPr/>
        </p:nvSpPr>
        <p:spPr>
          <a:xfrm>
            <a:off x="8937789" y="5961044"/>
            <a:ext cx="2247046" cy="545773"/>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580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500" fill="hold"/>
                                        <p:tgtEl>
                                          <p:spTgt spid="2">
                                            <p:bg/>
                                          </p:spTgt>
                                        </p:tgtEl>
                                        <p:attrNameLst>
                                          <p:attrName>ppt_w</p:attrName>
                                        </p:attrNameLst>
                                      </p:cBhvr>
                                      <p:tavLst>
                                        <p:tav tm="0">
                                          <p:val>
                                            <p:fltVal val="0"/>
                                          </p:val>
                                        </p:tav>
                                        <p:tav tm="100000">
                                          <p:val>
                                            <p:strVal val="#ppt_w"/>
                                          </p:val>
                                        </p:tav>
                                      </p:tavLst>
                                    </p:anim>
                                    <p:anim calcmode="lin" valueType="num">
                                      <p:cBhvr>
                                        <p:cTn id="8" dur="500" fill="hold"/>
                                        <p:tgtEl>
                                          <p:spTgt spid="2">
                                            <p:bg/>
                                          </p:spTgt>
                                        </p:tgtEl>
                                        <p:attrNameLst>
                                          <p:attrName>ppt_h</p:attrName>
                                        </p:attrNameLst>
                                      </p:cBhvr>
                                      <p:tavLst>
                                        <p:tav tm="0">
                                          <p:val>
                                            <p:fltVal val="0"/>
                                          </p:val>
                                        </p:tav>
                                        <p:tav tm="100000">
                                          <p:val>
                                            <p:strVal val="#ppt_h"/>
                                          </p:val>
                                        </p:tav>
                                      </p:tavLst>
                                    </p:anim>
                                    <p:animEffect transition="in" filter="fade">
                                      <p:cBhvr>
                                        <p:cTn id="9" dur="500"/>
                                        <p:tgtEl>
                                          <p:spTgt spid="2">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par>
                                <p:cTn id="15" presetID="27" presetClass="emph" presetSubtype="0" fill="remove" nodeType="withEffect">
                                  <p:stCondLst>
                                    <p:cond delay="0"/>
                                  </p:stCondLst>
                                  <p:childTnLst>
                                    <p:animClr clrSpc="rgb" dir="cw">
                                      <p:cBhvr override="childStyle">
                                        <p:cTn id="16" dur="250" autoRev="1" fill="remove"/>
                                        <p:tgtEl>
                                          <p:spTgt spid="2">
                                            <p:txEl>
                                              <p:pRg st="0" end="0"/>
                                            </p:txEl>
                                          </p:spTgt>
                                        </p:tgtEl>
                                        <p:attrNameLst>
                                          <p:attrName>style.color</p:attrName>
                                        </p:attrNameLst>
                                      </p:cBhvr>
                                      <p:to>
                                        <a:schemeClr val="bg1"/>
                                      </p:to>
                                    </p:animClr>
                                    <p:animClr clrSpc="rgb" dir="cw">
                                      <p:cBhvr>
                                        <p:cTn id="17" dur="250" autoRev="1" fill="remove"/>
                                        <p:tgtEl>
                                          <p:spTgt spid="2">
                                            <p:txEl>
                                              <p:pRg st="0" end="0"/>
                                            </p:txEl>
                                          </p:spTgt>
                                        </p:tgtEl>
                                        <p:attrNameLst>
                                          <p:attrName>fillcolor</p:attrName>
                                        </p:attrNameLst>
                                      </p:cBhvr>
                                      <p:to>
                                        <a:schemeClr val="bg1"/>
                                      </p:to>
                                    </p:animClr>
                                    <p:set>
                                      <p:cBhvr>
                                        <p:cTn id="18" dur="250" autoRev="1" fill="remove"/>
                                        <p:tgtEl>
                                          <p:spTgt spid="2">
                                            <p:txEl>
                                              <p:pRg st="0" end="0"/>
                                            </p:txEl>
                                          </p:spTgt>
                                        </p:tgtEl>
                                        <p:attrNameLst>
                                          <p:attrName>fill.type</p:attrName>
                                        </p:attrNameLst>
                                      </p:cBhvr>
                                      <p:to>
                                        <p:strVal val="solid"/>
                                      </p:to>
                                    </p:set>
                                    <p:set>
                                      <p:cBhvr>
                                        <p:cTn id="19" dur="250" autoRev="1" fill="remove"/>
                                        <p:tgtEl>
                                          <p:spTgt spid="2">
                                            <p:txEl>
                                              <p:pRg st="0" end="0"/>
                                            </p:txEl>
                                          </p:spTgt>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E3ADA3-6F71-427F-A57A-050FCED360C7}"/>
              </a:ext>
            </a:extLst>
          </p:cNvPr>
          <p:cNvSpPr txBox="1"/>
          <p:nvPr/>
        </p:nvSpPr>
        <p:spPr>
          <a:xfrm>
            <a:off x="4152265" y="2508525"/>
            <a:ext cx="4671391" cy="584775"/>
          </a:xfrm>
          <a:prstGeom prst="rect">
            <a:avLst/>
          </a:prstGeom>
          <a:noFill/>
        </p:spPr>
        <p:txBody>
          <a:bodyPr wrap="square">
            <a:spAutoFit/>
          </a:bodyPr>
          <a:lstStyle/>
          <a:p>
            <a:pPr marL="457200" indent="-457200">
              <a:buFont typeface="Wingdings" panose="05000000000000000000" pitchFamily="2" charset="2"/>
              <a:buChar char="q"/>
            </a:pP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Learn </a:t>
            </a:r>
            <a:r>
              <a:rPr lang="en-US" sz="3200" dirty="0">
                <a:latin typeface="Times New Roman" panose="02020603050405020304" pitchFamily="18" charset="0"/>
                <a:cs typeface="Times New Roman" panose="02020603050405020304" pitchFamily="18" charset="0"/>
              </a:rPr>
              <a:t>word meanings</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DA2C9F3-A64F-4F6D-9EDC-8C6F27B760C5}"/>
              </a:ext>
            </a:extLst>
          </p:cNvPr>
          <p:cNvSpPr txBox="1"/>
          <p:nvPr/>
        </p:nvSpPr>
        <p:spPr>
          <a:xfrm>
            <a:off x="4152265" y="4636882"/>
            <a:ext cx="5425744" cy="584775"/>
          </a:xfrm>
          <a:prstGeom prst="rect">
            <a:avLst/>
          </a:prstGeom>
          <a:noFill/>
        </p:spPr>
        <p:txBody>
          <a:bodyPr wrap="square" rtlCol="0">
            <a:spAutoFit/>
          </a:bodyPr>
          <a:lstStyle/>
          <a:p>
            <a:pPr marL="285750" indent="-285750">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Write down summary of text.</a:t>
            </a:r>
          </a:p>
        </p:txBody>
      </p:sp>
      <p:sp>
        <p:nvSpPr>
          <p:cNvPr id="8" name="TextBox 7">
            <a:extLst>
              <a:ext uri="{FF2B5EF4-FFF2-40B4-BE49-F238E27FC236}">
                <a16:creationId xmlns:a16="http://schemas.microsoft.com/office/drawing/2014/main" id="{2B6D3717-3138-464E-A047-1A5307CCC7DC}"/>
              </a:ext>
            </a:extLst>
          </p:cNvPr>
          <p:cNvSpPr txBox="1"/>
          <p:nvPr/>
        </p:nvSpPr>
        <p:spPr>
          <a:xfrm>
            <a:off x="4152265" y="3894474"/>
            <a:ext cx="7589161" cy="584775"/>
          </a:xfrm>
          <a:prstGeom prst="rect">
            <a:avLst/>
          </a:prstGeom>
          <a:noFill/>
        </p:spPr>
        <p:txBody>
          <a:bodyPr wrap="square">
            <a:spAutoFit/>
          </a:bodyPr>
          <a:lstStyle/>
          <a:p>
            <a:pPr marL="285750" indent="-285750">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Introduce with  poets view about beauty.</a:t>
            </a:r>
          </a:p>
        </p:txBody>
      </p:sp>
      <p:sp>
        <p:nvSpPr>
          <p:cNvPr id="9" name="TextBox 8">
            <a:extLst>
              <a:ext uri="{FF2B5EF4-FFF2-40B4-BE49-F238E27FC236}">
                <a16:creationId xmlns:a16="http://schemas.microsoft.com/office/drawing/2014/main" id="{041A2E11-625C-42B8-854F-5B154E604368}"/>
              </a:ext>
            </a:extLst>
          </p:cNvPr>
          <p:cNvSpPr txBox="1"/>
          <p:nvPr/>
        </p:nvSpPr>
        <p:spPr>
          <a:xfrm>
            <a:off x="2338752" y="470280"/>
            <a:ext cx="8120014"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sng" strike="noStrike" kern="1200" cap="none" spc="0" normalizeH="0" baseline="0" noProof="0" dirty="0">
                <a:ln>
                  <a:noFill/>
                </a:ln>
                <a:gradFill>
                  <a:gsLst>
                    <a:gs pos="56000">
                      <a:schemeClr val="accent2">
                        <a:lumMod val="75000"/>
                      </a:schemeClr>
                    </a:gs>
                    <a:gs pos="0">
                      <a:srgbClr val="FC0CC9"/>
                    </a:gs>
                    <a:gs pos="0">
                      <a:schemeClr val="accent2"/>
                    </a:gs>
                    <a:gs pos="99000">
                      <a:schemeClr val="accent1">
                        <a:lumMod val="45000"/>
                        <a:lumOff val="55000"/>
                      </a:schemeClr>
                    </a:gs>
                    <a:gs pos="98000">
                      <a:srgbClr val="FFC000"/>
                    </a:gs>
                    <a:gs pos="100000">
                      <a:srgbClr val="FFFF00"/>
                    </a:gs>
                  </a:gsLst>
                  <a:lin ang="5400000" scaled="1"/>
                </a:gradFill>
                <a:effectLst>
                  <a:outerShdw blurRad="38100" dist="38100" dir="2700000" algn="tl">
                    <a:srgbClr val="000000">
                      <a:alpha val="43137"/>
                    </a:srgbClr>
                  </a:outerShdw>
                  <a:reflection stA="45000" endPos="47000" dist="12700" dir="5400000" sy="-100000" algn="bl" rotWithShape="0"/>
                </a:effectLst>
                <a:uLnTx/>
                <a:uFillTx/>
                <a:latin typeface="Times New Roman" panose="02020603050405020304" pitchFamily="18" charset="0"/>
                <a:ea typeface="+mn-ea"/>
                <a:cs typeface="Times New Roman" panose="02020603050405020304" pitchFamily="18" charset="0"/>
              </a:rPr>
              <a:t>Learning Outcomes</a:t>
            </a:r>
          </a:p>
        </p:txBody>
      </p:sp>
      <p:sp>
        <p:nvSpPr>
          <p:cNvPr id="10" name="TextBox 9">
            <a:extLst>
              <a:ext uri="{FF2B5EF4-FFF2-40B4-BE49-F238E27FC236}">
                <a16:creationId xmlns:a16="http://schemas.microsoft.com/office/drawing/2014/main" id="{F5C0E31E-1D8C-4FF1-9950-D6752C2E1EE3}"/>
              </a:ext>
            </a:extLst>
          </p:cNvPr>
          <p:cNvSpPr txBox="1"/>
          <p:nvPr/>
        </p:nvSpPr>
        <p:spPr>
          <a:xfrm>
            <a:off x="670255" y="1634950"/>
            <a:ext cx="10851489" cy="584775"/>
          </a:xfrm>
          <a:prstGeom prst="rect">
            <a:avLst/>
          </a:prstGeom>
          <a:solidFill>
            <a:schemeClr val="bg1"/>
          </a:solidFill>
          <a:ln>
            <a:solidFill>
              <a:schemeClr val="accent2"/>
            </a:solidFill>
          </a:ln>
        </p:spPr>
        <p:txBody>
          <a:bodyPr wrap="square" rtlCol="0">
            <a:spAutoFit/>
          </a:bodyPr>
          <a:lstStyle/>
          <a:p>
            <a:pPr algn="ctr"/>
            <a:r>
              <a:rPr lang="en-US" sz="3200" b="1" u="sng" dirty="0">
                <a:solidFill>
                  <a:schemeClr val="tx1">
                    <a:lumMod val="95000"/>
                    <a:lumOff val="5000"/>
                  </a:schemeClr>
                </a:solidFill>
                <a:latin typeface="Times New Roman" panose="02020603050405020304" pitchFamily="18" charset="0"/>
                <a:cs typeface="Times New Roman" panose="02020603050405020304" pitchFamily="18" charset="0"/>
              </a:rPr>
              <a:t>After finishing the lesson, the students will be able to learn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pic>
        <p:nvPicPr>
          <p:cNvPr id="11" name="Picture 4" descr="Download Floral Transparent PNG For Designing Projects - Free ...">
            <a:extLst>
              <a:ext uri="{FF2B5EF4-FFF2-40B4-BE49-F238E27FC236}">
                <a16:creationId xmlns:a16="http://schemas.microsoft.com/office/drawing/2014/main" id="{A87F963C-9E52-4E34-B592-C087771327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53" y="3152067"/>
            <a:ext cx="4915023" cy="339450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D57E7EF-6720-4CC4-9B53-BC906DA34E3F}"/>
              </a:ext>
            </a:extLst>
          </p:cNvPr>
          <p:cNvSpPr txBox="1"/>
          <p:nvPr/>
        </p:nvSpPr>
        <p:spPr>
          <a:xfrm>
            <a:off x="4152265" y="3152066"/>
            <a:ext cx="5029200" cy="584775"/>
          </a:xfrm>
          <a:prstGeom prst="rect">
            <a:avLst/>
          </a:prstGeom>
          <a:noFill/>
        </p:spPr>
        <p:txBody>
          <a:bodyPr wrap="square">
            <a:spAutoFit/>
          </a:bodyPr>
          <a:lstStyle/>
          <a:p>
            <a:pPr marL="457200" indent="-457200">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Find a concept of beauty.</a:t>
            </a:r>
          </a:p>
        </p:txBody>
      </p:sp>
    </p:spTree>
    <p:extLst>
      <p:ext uri="{BB962C8B-B14F-4D97-AF65-F5344CB8AC3E}">
        <p14:creationId xmlns:p14="http://schemas.microsoft.com/office/powerpoint/2010/main" val="15438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1EA070-E11E-40E7-8164-77E92EAC5B09}"/>
              </a:ext>
            </a:extLst>
          </p:cNvPr>
          <p:cNvSpPr txBox="1"/>
          <p:nvPr/>
        </p:nvSpPr>
        <p:spPr>
          <a:xfrm>
            <a:off x="4075042" y="363596"/>
            <a:ext cx="3584715" cy="646331"/>
          </a:xfrm>
          <a:prstGeom prst="rect">
            <a:avLst/>
          </a:prstGeom>
          <a:noFill/>
          <a:ln>
            <a:solidFill>
              <a:srgbClr val="7030A0"/>
            </a:solidFill>
          </a:ln>
        </p:spPr>
        <p:txBody>
          <a:bodyPr wrap="square">
            <a:spAutoFit/>
          </a:bodyPr>
          <a:lstStyle/>
          <a:p>
            <a:r>
              <a:rPr lang="en-US" sz="3600" b="1" dirty="0">
                <a:solidFill>
                  <a:prstClr val="black"/>
                </a:solidFill>
                <a:latin typeface="Times New Roman" panose="02020603050405020304" pitchFamily="18" charset="0"/>
                <a:cs typeface="Times New Roman" panose="02020603050405020304" pitchFamily="18" charset="0"/>
              </a:rPr>
              <a:t>W</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ord</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meanings</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lang="en-US" dirty="0"/>
          </a:p>
        </p:txBody>
      </p:sp>
      <p:sp>
        <p:nvSpPr>
          <p:cNvPr id="4" name="TextBox 3">
            <a:extLst>
              <a:ext uri="{FF2B5EF4-FFF2-40B4-BE49-F238E27FC236}">
                <a16:creationId xmlns:a16="http://schemas.microsoft.com/office/drawing/2014/main" id="{7FE17D61-59FD-4BE7-8516-E150306055C3}"/>
              </a:ext>
            </a:extLst>
          </p:cNvPr>
          <p:cNvSpPr txBox="1"/>
          <p:nvPr/>
        </p:nvSpPr>
        <p:spPr>
          <a:xfrm>
            <a:off x="298173" y="1521025"/>
            <a:ext cx="1807487" cy="523220"/>
          </a:xfrm>
          <a:prstGeom prst="rect">
            <a:avLst/>
          </a:prstGeom>
          <a:noFill/>
        </p:spPr>
        <p:txBody>
          <a:bodyPr wrap="square">
            <a:spAutoFit/>
          </a:bodyPr>
          <a:lstStyle/>
          <a:p>
            <a:r>
              <a:rPr lang="en-US" sz="2800" b="1" dirty="0">
                <a:solidFill>
                  <a:prstClr val="black"/>
                </a:solidFill>
                <a:latin typeface="Times New Roman" panose="02020603050405020304" pitchFamily="18" charset="0"/>
                <a:cs typeface="Times New Roman" panose="02020603050405020304" pitchFamily="18" charset="0"/>
              </a:rPr>
              <a:t>Ingredien</a:t>
            </a:r>
            <a:r>
              <a:rPr lang="en-US" sz="2800" dirty="0">
                <a:solidFill>
                  <a:prstClr val="black"/>
                </a:solidFill>
                <a:latin typeface="Times New Roman" panose="02020603050405020304" pitchFamily="18" charset="0"/>
                <a:cs typeface="Times New Roman" panose="02020603050405020304" pitchFamily="18" charset="0"/>
              </a:rPr>
              <a:t>t </a:t>
            </a:r>
            <a:endParaRPr lang="en-US" dirty="0"/>
          </a:p>
        </p:txBody>
      </p:sp>
      <p:sp>
        <p:nvSpPr>
          <p:cNvPr id="5" name="Arrow: Right 4">
            <a:extLst>
              <a:ext uri="{FF2B5EF4-FFF2-40B4-BE49-F238E27FC236}">
                <a16:creationId xmlns:a16="http://schemas.microsoft.com/office/drawing/2014/main" id="{C3660C2D-EDD0-4AF5-A4B4-4C4E5B031E99}"/>
              </a:ext>
            </a:extLst>
          </p:cNvPr>
          <p:cNvSpPr/>
          <p:nvPr/>
        </p:nvSpPr>
        <p:spPr>
          <a:xfrm>
            <a:off x="2105661" y="1694979"/>
            <a:ext cx="1232452" cy="212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B5284CBA-90D2-44DA-9F21-6607B9515EF1}"/>
              </a:ext>
            </a:extLst>
          </p:cNvPr>
          <p:cNvSpPr/>
          <p:nvPr/>
        </p:nvSpPr>
        <p:spPr>
          <a:xfrm>
            <a:off x="6160828" y="3587039"/>
            <a:ext cx="1232452" cy="212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66A348FF-21B1-40C0-A573-C0A428F8B76A}"/>
              </a:ext>
            </a:extLst>
          </p:cNvPr>
          <p:cNvSpPr/>
          <p:nvPr/>
        </p:nvSpPr>
        <p:spPr>
          <a:xfrm>
            <a:off x="1968666" y="5396414"/>
            <a:ext cx="1232452" cy="212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4E8C24C0-BFFF-41B3-823C-DAEEDD7FAE18}"/>
              </a:ext>
            </a:extLst>
          </p:cNvPr>
          <p:cNvSpPr/>
          <p:nvPr/>
        </p:nvSpPr>
        <p:spPr>
          <a:xfrm>
            <a:off x="2028301" y="3439679"/>
            <a:ext cx="1232452" cy="212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687CBCB4-FA72-4E04-AEC2-497EA56616E1}"/>
              </a:ext>
            </a:extLst>
          </p:cNvPr>
          <p:cNvSpPr/>
          <p:nvPr/>
        </p:nvSpPr>
        <p:spPr>
          <a:xfrm>
            <a:off x="6278216" y="1689354"/>
            <a:ext cx="1232452" cy="212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BBE48994-7143-4504-94BC-EB9058289AA1}"/>
              </a:ext>
            </a:extLst>
          </p:cNvPr>
          <p:cNvSpPr/>
          <p:nvPr/>
        </p:nvSpPr>
        <p:spPr>
          <a:xfrm>
            <a:off x="6160828" y="5501189"/>
            <a:ext cx="1232452" cy="212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6">
            <a:extLst>
              <a:ext uri="{FF2B5EF4-FFF2-40B4-BE49-F238E27FC236}">
                <a16:creationId xmlns:a16="http://schemas.microsoft.com/office/drawing/2014/main" id="{89FCC5D0-F6A0-4B14-928D-695886D26343}"/>
              </a:ext>
            </a:extLst>
          </p:cNvPr>
          <p:cNvPicPr>
            <a:picLocks noChangeAspect="1" noChangeArrowheads="1"/>
          </p:cNvPicPr>
          <p:nvPr/>
        </p:nvPicPr>
        <p:blipFill>
          <a:blip r:embed="rId2"/>
          <a:srcRect/>
          <a:stretch>
            <a:fillRect/>
          </a:stretch>
        </p:blipFill>
        <p:spPr bwMode="auto">
          <a:xfrm>
            <a:off x="3644349" y="1013984"/>
            <a:ext cx="2145415" cy="16364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a:extLst>
              <a:ext uri="{FF2B5EF4-FFF2-40B4-BE49-F238E27FC236}">
                <a16:creationId xmlns:a16="http://schemas.microsoft.com/office/drawing/2014/main" id="{6744EFD7-BE20-4B9D-9FBB-97987148C73E}"/>
              </a:ext>
            </a:extLst>
          </p:cNvPr>
          <p:cNvSpPr txBox="1"/>
          <p:nvPr/>
        </p:nvSpPr>
        <p:spPr>
          <a:xfrm>
            <a:off x="477079" y="3325429"/>
            <a:ext cx="176916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Tuft</a:t>
            </a:r>
            <a:r>
              <a:rPr lang="en-US" dirty="0"/>
              <a:t> </a:t>
            </a:r>
          </a:p>
        </p:txBody>
      </p:sp>
      <p:pic>
        <p:nvPicPr>
          <p:cNvPr id="13" name="Picture 12">
            <a:extLst>
              <a:ext uri="{FF2B5EF4-FFF2-40B4-BE49-F238E27FC236}">
                <a16:creationId xmlns:a16="http://schemas.microsoft.com/office/drawing/2014/main" id="{56D8EABB-00D8-4691-8477-1AF5464200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8083" y="2766784"/>
            <a:ext cx="2145415" cy="16405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id="{46AA852D-0976-4FAB-AB26-5E1EAEFDCA21}"/>
              </a:ext>
            </a:extLst>
          </p:cNvPr>
          <p:cNvSpPr txBox="1"/>
          <p:nvPr/>
        </p:nvSpPr>
        <p:spPr>
          <a:xfrm>
            <a:off x="298174" y="5292294"/>
            <a:ext cx="1670492"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Terrible</a:t>
            </a:r>
            <a:endParaRPr lang="en-US" b="1" dirty="0"/>
          </a:p>
        </p:txBody>
      </p:sp>
      <p:pic>
        <p:nvPicPr>
          <p:cNvPr id="15" name="Picture 14">
            <a:extLst>
              <a:ext uri="{FF2B5EF4-FFF2-40B4-BE49-F238E27FC236}">
                <a16:creationId xmlns:a16="http://schemas.microsoft.com/office/drawing/2014/main" id="{B1220FBC-72E2-465A-BF9C-D1094ECB7D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8082" y="4697483"/>
            <a:ext cx="2145415" cy="17128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Rectangle 15">
            <a:extLst>
              <a:ext uri="{FF2B5EF4-FFF2-40B4-BE49-F238E27FC236}">
                <a16:creationId xmlns:a16="http://schemas.microsoft.com/office/drawing/2014/main" id="{DCA58BB0-3B61-4C7A-A462-271CCAC6CA44}"/>
              </a:ext>
            </a:extLst>
          </p:cNvPr>
          <p:cNvSpPr/>
          <p:nvPr/>
        </p:nvSpPr>
        <p:spPr>
          <a:xfrm>
            <a:off x="8937789" y="5961044"/>
            <a:ext cx="2247046" cy="545773"/>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DF4FB6A-5357-4A54-A868-500F32484AED}"/>
              </a:ext>
            </a:extLst>
          </p:cNvPr>
          <p:cNvSpPr txBox="1"/>
          <p:nvPr/>
        </p:nvSpPr>
        <p:spPr>
          <a:xfrm>
            <a:off x="7659757" y="1539386"/>
            <a:ext cx="1760303"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element</a:t>
            </a:r>
            <a:r>
              <a:rPr lang="en-US" dirty="0"/>
              <a:t>.</a:t>
            </a:r>
          </a:p>
        </p:txBody>
      </p:sp>
      <p:sp>
        <p:nvSpPr>
          <p:cNvPr id="17" name="TextBox 16">
            <a:extLst>
              <a:ext uri="{FF2B5EF4-FFF2-40B4-BE49-F238E27FC236}">
                <a16:creationId xmlns:a16="http://schemas.microsoft.com/office/drawing/2014/main" id="{B1E477A1-1970-4AE1-B63F-1AF80B83526E}"/>
              </a:ext>
            </a:extLst>
          </p:cNvPr>
          <p:cNvSpPr txBox="1"/>
          <p:nvPr/>
        </p:nvSpPr>
        <p:spPr>
          <a:xfrm>
            <a:off x="7393280" y="3439679"/>
            <a:ext cx="1760303"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cluster.</a:t>
            </a:r>
            <a:r>
              <a:rPr lang="en-US" dirty="0"/>
              <a:t> </a:t>
            </a:r>
          </a:p>
        </p:txBody>
      </p:sp>
      <p:sp>
        <p:nvSpPr>
          <p:cNvPr id="18" name="TextBox 17">
            <a:extLst>
              <a:ext uri="{FF2B5EF4-FFF2-40B4-BE49-F238E27FC236}">
                <a16:creationId xmlns:a16="http://schemas.microsoft.com/office/drawing/2014/main" id="{FEF894EC-D30F-42DA-90B1-0B151DC902F2}"/>
              </a:ext>
            </a:extLst>
          </p:cNvPr>
          <p:cNvSpPr txBox="1"/>
          <p:nvPr/>
        </p:nvSpPr>
        <p:spPr>
          <a:xfrm>
            <a:off x="7510668" y="5339972"/>
            <a:ext cx="3525078"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horrible/dangerous.</a:t>
            </a:r>
          </a:p>
        </p:txBody>
      </p:sp>
    </p:spTree>
    <p:extLst>
      <p:ext uri="{BB962C8B-B14F-4D97-AF65-F5344CB8AC3E}">
        <p14:creationId xmlns:p14="http://schemas.microsoft.com/office/powerpoint/2010/main" val="258722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1000"/>
                                        <p:tgtEl>
                                          <p:spTgt spid="6"/>
                                        </p:tgtEl>
                                      </p:cBhvr>
                                    </p:animEffect>
                                    <p:anim calcmode="lin" valueType="num">
                                      <p:cBhvr>
                                        <p:cTn id="58" dur="1000" fill="hold"/>
                                        <p:tgtEl>
                                          <p:spTgt spid="6"/>
                                        </p:tgtEl>
                                        <p:attrNameLst>
                                          <p:attrName>ppt_x</p:attrName>
                                        </p:attrNameLst>
                                      </p:cBhvr>
                                      <p:tavLst>
                                        <p:tav tm="0">
                                          <p:val>
                                            <p:strVal val="#ppt_x"/>
                                          </p:val>
                                        </p:tav>
                                        <p:tav tm="100000">
                                          <p:val>
                                            <p:strVal val="#ppt_x"/>
                                          </p:val>
                                        </p:tav>
                                      </p:tavLst>
                                    </p:anim>
                                    <p:anim calcmode="lin" valueType="num">
                                      <p:cBhvr>
                                        <p:cTn id="59" dur="1000" fill="hold"/>
                                        <p:tgtEl>
                                          <p:spTgt spid="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fade">
                                      <p:cBhvr>
                                        <p:cTn id="76" dur="1000"/>
                                        <p:tgtEl>
                                          <p:spTgt spid="7"/>
                                        </p:tgtEl>
                                      </p:cBhvr>
                                    </p:animEffect>
                                    <p:anim calcmode="lin" valueType="num">
                                      <p:cBhvr>
                                        <p:cTn id="77" dur="1000" fill="hold"/>
                                        <p:tgtEl>
                                          <p:spTgt spid="7"/>
                                        </p:tgtEl>
                                        <p:attrNameLst>
                                          <p:attrName>ppt_x</p:attrName>
                                        </p:attrNameLst>
                                      </p:cBhvr>
                                      <p:tavLst>
                                        <p:tav tm="0">
                                          <p:val>
                                            <p:strVal val="#ppt_x"/>
                                          </p:val>
                                        </p:tav>
                                        <p:tav tm="100000">
                                          <p:val>
                                            <p:strVal val="#ppt_x"/>
                                          </p:val>
                                        </p:tav>
                                      </p:tavLst>
                                    </p:anim>
                                    <p:anim calcmode="lin" valueType="num">
                                      <p:cBhvr>
                                        <p:cTn id="78" dur="1000" fill="hold"/>
                                        <p:tgtEl>
                                          <p:spTgt spid="7"/>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fade">
                                      <p:cBhvr>
                                        <p:cTn id="81" dur="1000"/>
                                        <p:tgtEl>
                                          <p:spTgt spid="15"/>
                                        </p:tgtEl>
                                      </p:cBhvr>
                                    </p:animEffect>
                                    <p:anim calcmode="lin" valueType="num">
                                      <p:cBhvr>
                                        <p:cTn id="82" dur="1000" fill="hold"/>
                                        <p:tgtEl>
                                          <p:spTgt spid="15"/>
                                        </p:tgtEl>
                                        <p:attrNameLst>
                                          <p:attrName>ppt_x</p:attrName>
                                        </p:attrNameLst>
                                      </p:cBhvr>
                                      <p:tavLst>
                                        <p:tav tm="0">
                                          <p:val>
                                            <p:strVal val="#ppt_x"/>
                                          </p:val>
                                        </p:tav>
                                        <p:tav tm="100000">
                                          <p:val>
                                            <p:strVal val="#ppt_x"/>
                                          </p:val>
                                        </p:tav>
                                      </p:tavLst>
                                    </p:anim>
                                    <p:anim calcmode="lin" valueType="num">
                                      <p:cBhvr>
                                        <p:cTn id="8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fade">
                                      <p:cBhvr>
                                        <p:cTn id="88" dur="1000"/>
                                        <p:tgtEl>
                                          <p:spTgt spid="10"/>
                                        </p:tgtEl>
                                      </p:cBhvr>
                                    </p:animEffect>
                                    <p:anim calcmode="lin" valueType="num">
                                      <p:cBhvr>
                                        <p:cTn id="89" dur="1000" fill="hold"/>
                                        <p:tgtEl>
                                          <p:spTgt spid="10"/>
                                        </p:tgtEl>
                                        <p:attrNameLst>
                                          <p:attrName>ppt_x</p:attrName>
                                        </p:attrNameLst>
                                      </p:cBhvr>
                                      <p:tavLst>
                                        <p:tav tm="0">
                                          <p:val>
                                            <p:strVal val="#ppt_x"/>
                                          </p:val>
                                        </p:tav>
                                        <p:tav tm="100000">
                                          <p:val>
                                            <p:strVal val="#ppt_x"/>
                                          </p:val>
                                        </p:tav>
                                      </p:tavLst>
                                    </p:anim>
                                    <p:anim calcmode="lin" valueType="num">
                                      <p:cBhvr>
                                        <p:cTn id="90" dur="1000" fill="hold"/>
                                        <p:tgtEl>
                                          <p:spTgt spid="10"/>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1000"/>
                                        <p:tgtEl>
                                          <p:spTgt spid="18"/>
                                        </p:tgtEl>
                                      </p:cBhvr>
                                    </p:animEffect>
                                    <p:anim calcmode="lin" valueType="num">
                                      <p:cBhvr>
                                        <p:cTn id="94" dur="1000" fill="hold"/>
                                        <p:tgtEl>
                                          <p:spTgt spid="18"/>
                                        </p:tgtEl>
                                        <p:attrNameLst>
                                          <p:attrName>ppt_x</p:attrName>
                                        </p:attrNameLst>
                                      </p:cBhvr>
                                      <p:tavLst>
                                        <p:tav tm="0">
                                          <p:val>
                                            <p:strVal val="#ppt_x"/>
                                          </p:val>
                                        </p:tav>
                                        <p:tav tm="100000">
                                          <p:val>
                                            <p:strVal val="#ppt_x"/>
                                          </p:val>
                                        </p:tav>
                                      </p:tavLst>
                                    </p:anim>
                                    <p:anim calcmode="lin" valueType="num">
                                      <p:cBhvr>
                                        <p:cTn id="9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2" grpId="0"/>
      <p:bldP spid="14" grpId="0"/>
      <p:bldP spid="2"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FFF223-6EA8-4A74-B087-3A55C70B0F04}"/>
              </a:ext>
            </a:extLst>
          </p:cNvPr>
          <p:cNvSpPr txBox="1"/>
          <p:nvPr/>
        </p:nvSpPr>
        <p:spPr>
          <a:xfrm>
            <a:off x="488242" y="5380623"/>
            <a:ext cx="1527313"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Urn</a:t>
            </a:r>
            <a:endParaRPr lang="en-US" b="1" dirty="0"/>
          </a:p>
        </p:txBody>
      </p:sp>
      <p:sp>
        <p:nvSpPr>
          <p:cNvPr id="5" name="TextBox 4">
            <a:extLst>
              <a:ext uri="{FF2B5EF4-FFF2-40B4-BE49-F238E27FC236}">
                <a16:creationId xmlns:a16="http://schemas.microsoft.com/office/drawing/2014/main" id="{65FAC2D9-0F2A-465D-A49C-24BA9E87A9F0}"/>
              </a:ext>
            </a:extLst>
          </p:cNvPr>
          <p:cNvSpPr txBox="1"/>
          <p:nvPr/>
        </p:nvSpPr>
        <p:spPr>
          <a:xfrm>
            <a:off x="331302" y="431252"/>
            <a:ext cx="1789046"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Tomb</a:t>
            </a:r>
            <a:endParaRPr lang="en-US" dirty="0"/>
          </a:p>
        </p:txBody>
      </p:sp>
      <p:pic>
        <p:nvPicPr>
          <p:cNvPr id="8" name="Picture 7">
            <a:extLst>
              <a:ext uri="{FF2B5EF4-FFF2-40B4-BE49-F238E27FC236}">
                <a16:creationId xmlns:a16="http://schemas.microsoft.com/office/drawing/2014/main" id="{75D08ACE-C2E6-4336-A844-E1A4B36C75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3099" y="2346604"/>
            <a:ext cx="2523499" cy="1908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a:extLst>
              <a:ext uri="{FF2B5EF4-FFF2-40B4-BE49-F238E27FC236}">
                <a16:creationId xmlns:a16="http://schemas.microsoft.com/office/drawing/2014/main" id="{C80B3D33-7B2A-4A96-AF09-AC4B6E9BAEAA}"/>
              </a:ext>
            </a:extLst>
          </p:cNvPr>
          <p:cNvSpPr/>
          <p:nvPr/>
        </p:nvSpPr>
        <p:spPr>
          <a:xfrm>
            <a:off x="8937789" y="5961044"/>
            <a:ext cx="2247046" cy="545773"/>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071635D-3646-4404-893A-AF4B46D2D4CA}"/>
              </a:ext>
            </a:extLst>
          </p:cNvPr>
          <p:cNvSpPr txBox="1"/>
          <p:nvPr/>
        </p:nvSpPr>
        <p:spPr>
          <a:xfrm>
            <a:off x="8034144" y="5480699"/>
            <a:ext cx="2024256"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Cinerary.</a:t>
            </a:r>
            <a:r>
              <a:rPr lang="en-US" dirty="0"/>
              <a:t> </a:t>
            </a:r>
          </a:p>
        </p:txBody>
      </p:sp>
      <p:sp>
        <p:nvSpPr>
          <p:cNvPr id="3" name="TextBox 2">
            <a:extLst>
              <a:ext uri="{FF2B5EF4-FFF2-40B4-BE49-F238E27FC236}">
                <a16:creationId xmlns:a16="http://schemas.microsoft.com/office/drawing/2014/main" id="{5DAC2706-CF78-42A5-9551-AC610F9189A4}"/>
              </a:ext>
            </a:extLst>
          </p:cNvPr>
          <p:cNvSpPr txBox="1"/>
          <p:nvPr/>
        </p:nvSpPr>
        <p:spPr>
          <a:xfrm>
            <a:off x="8234619" y="828560"/>
            <a:ext cx="2928731"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monument/grave.</a:t>
            </a:r>
          </a:p>
        </p:txBody>
      </p:sp>
      <p:sp>
        <p:nvSpPr>
          <p:cNvPr id="7" name="TextBox 6">
            <a:extLst>
              <a:ext uri="{FF2B5EF4-FFF2-40B4-BE49-F238E27FC236}">
                <a16:creationId xmlns:a16="http://schemas.microsoft.com/office/drawing/2014/main" id="{FE3ECB0A-5B72-4BF5-AB94-64B2261D65CB}"/>
              </a:ext>
            </a:extLst>
          </p:cNvPr>
          <p:cNvSpPr txBox="1"/>
          <p:nvPr/>
        </p:nvSpPr>
        <p:spPr>
          <a:xfrm>
            <a:off x="331303" y="2905780"/>
            <a:ext cx="1789043"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Sculpture </a:t>
            </a:r>
          </a:p>
        </p:txBody>
      </p:sp>
      <p:pic>
        <p:nvPicPr>
          <p:cNvPr id="9" name="Picture 8">
            <a:extLst>
              <a:ext uri="{FF2B5EF4-FFF2-40B4-BE49-F238E27FC236}">
                <a16:creationId xmlns:a16="http://schemas.microsoft.com/office/drawing/2014/main" id="{B3C3A806-B16E-42E8-8931-4F427D6498BD}"/>
              </a:ext>
            </a:extLst>
          </p:cNvPr>
          <p:cNvPicPr>
            <a:picLocks noChangeAspect="1"/>
          </p:cNvPicPr>
          <p:nvPr/>
        </p:nvPicPr>
        <p:blipFill rotWithShape="1">
          <a:blip r:embed="rId3">
            <a:extLst>
              <a:ext uri="{28A0092B-C50C-407E-A947-70E740481C1C}">
                <a14:useLocalDpi xmlns:a14="http://schemas.microsoft.com/office/drawing/2010/main" val="0"/>
              </a:ext>
            </a:extLst>
          </a:blip>
          <a:srcRect b="9338"/>
          <a:stretch/>
        </p:blipFill>
        <p:spPr>
          <a:xfrm>
            <a:off x="3834786" y="335247"/>
            <a:ext cx="2523499" cy="15306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2C37702F-E360-4FDB-820A-7B6CBB61C251}"/>
              </a:ext>
            </a:extLst>
          </p:cNvPr>
          <p:cNvPicPr>
            <a:picLocks noChangeAspect="1"/>
          </p:cNvPicPr>
          <p:nvPr/>
        </p:nvPicPr>
        <p:blipFill rotWithShape="1">
          <a:blip r:embed="rId4">
            <a:extLst>
              <a:ext uri="{28A0092B-C50C-407E-A947-70E740481C1C}">
                <a14:useLocalDpi xmlns:a14="http://schemas.microsoft.com/office/drawing/2010/main" val="0"/>
              </a:ext>
            </a:extLst>
          </a:blip>
          <a:srcRect r="43399"/>
          <a:stretch/>
        </p:blipFill>
        <p:spPr>
          <a:xfrm>
            <a:off x="4141721" y="4621260"/>
            <a:ext cx="1766257" cy="1908434"/>
          </a:xfrm>
          <a:prstGeom prst="rect">
            <a:avLst/>
          </a:prstGeom>
        </p:spPr>
      </p:pic>
      <p:sp>
        <p:nvSpPr>
          <p:cNvPr id="15" name="Arrow: Right 14">
            <a:extLst>
              <a:ext uri="{FF2B5EF4-FFF2-40B4-BE49-F238E27FC236}">
                <a16:creationId xmlns:a16="http://schemas.microsoft.com/office/drawing/2014/main" id="{057D181B-5979-4A6D-A351-D20EC021461D}"/>
              </a:ext>
            </a:extLst>
          </p:cNvPr>
          <p:cNvSpPr/>
          <p:nvPr/>
        </p:nvSpPr>
        <p:spPr>
          <a:xfrm>
            <a:off x="1772934" y="589391"/>
            <a:ext cx="1232452" cy="212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7E244C35-6CEF-4154-A869-0968F02DF89F}"/>
              </a:ext>
            </a:extLst>
          </p:cNvPr>
          <p:cNvSpPr/>
          <p:nvPr/>
        </p:nvSpPr>
        <p:spPr>
          <a:xfrm>
            <a:off x="2120346" y="3169283"/>
            <a:ext cx="1232452" cy="212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5546306D-8FA5-4450-81B3-AA8483222E08}"/>
              </a:ext>
            </a:extLst>
          </p:cNvPr>
          <p:cNvSpPr/>
          <p:nvPr/>
        </p:nvSpPr>
        <p:spPr>
          <a:xfrm>
            <a:off x="2015555" y="5641918"/>
            <a:ext cx="1232452" cy="212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8A9EB6F7-C862-403A-A5A0-ED77C6824CAB}"/>
              </a:ext>
            </a:extLst>
          </p:cNvPr>
          <p:cNvSpPr/>
          <p:nvPr/>
        </p:nvSpPr>
        <p:spPr>
          <a:xfrm>
            <a:off x="6535015" y="5742309"/>
            <a:ext cx="1232452" cy="212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21F848B7-FA94-431F-A96D-C1441AA0C4E2}"/>
              </a:ext>
            </a:extLst>
          </p:cNvPr>
          <p:cNvSpPr/>
          <p:nvPr/>
        </p:nvSpPr>
        <p:spPr>
          <a:xfrm>
            <a:off x="6535015" y="3167390"/>
            <a:ext cx="1232452" cy="212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FB8C6846-F456-4D3E-8CFF-DEBADA5D4163}"/>
              </a:ext>
            </a:extLst>
          </p:cNvPr>
          <p:cNvSpPr/>
          <p:nvPr/>
        </p:nvSpPr>
        <p:spPr>
          <a:xfrm>
            <a:off x="6571459" y="903656"/>
            <a:ext cx="1232452" cy="212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EF90CFE-AFD8-4FAD-BD3C-410930EA74F7}"/>
              </a:ext>
            </a:extLst>
          </p:cNvPr>
          <p:cNvSpPr txBox="1"/>
          <p:nvPr/>
        </p:nvSpPr>
        <p:spPr>
          <a:xfrm>
            <a:off x="7980181" y="2939186"/>
            <a:ext cx="3838111"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The art of forming solid objects.</a:t>
            </a:r>
          </a:p>
        </p:txBody>
      </p:sp>
    </p:spTree>
    <p:extLst>
      <p:ext uri="{BB962C8B-B14F-4D97-AF65-F5344CB8AC3E}">
        <p14:creationId xmlns:p14="http://schemas.microsoft.com/office/powerpoint/2010/main" val="302150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1000"/>
                                        <p:tgtEl>
                                          <p:spTgt spid="4"/>
                                        </p:tgtEl>
                                      </p:cBhvr>
                                    </p:animEffect>
                                    <p:anim calcmode="lin" valueType="num">
                                      <p:cBhvr>
                                        <p:cTn id="70" dur="1000" fill="hold"/>
                                        <p:tgtEl>
                                          <p:spTgt spid="4"/>
                                        </p:tgtEl>
                                        <p:attrNameLst>
                                          <p:attrName>ppt_x</p:attrName>
                                        </p:attrNameLst>
                                      </p:cBhvr>
                                      <p:tavLst>
                                        <p:tav tm="0">
                                          <p:val>
                                            <p:strVal val="#ppt_x"/>
                                          </p:val>
                                        </p:tav>
                                        <p:tav tm="100000">
                                          <p:val>
                                            <p:strVal val="#ppt_x"/>
                                          </p:val>
                                        </p:tav>
                                      </p:tavLst>
                                    </p:anim>
                                    <p:anim calcmode="lin" valueType="num">
                                      <p:cBhvr>
                                        <p:cTn id="7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1000"/>
                                        <p:tgtEl>
                                          <p:spTgt spid="17"/>
                                        </p:tgtEl>
                                      </p:cBhvr>
                                    </p:animEffect>
                                    <p:anim calcmode="lin" valueType="num">
                                      <p:cBhvr>
                                        <p:cTn id="77" dur="1000" fill="hold"/>
                                        <p:tgtEl>
                                          <p:spTgt spid="17"/>
                                        </p:tgtEl>
                                        <p:attrNameLst>
                                          <p:attrName>ppt_x</p:attrName>
                                        </p:attrNameLst>
                                      </p:cBhvr>
                                      <p:tavLst>
                                        <p:tav tm="0">
                                          <p:val>
                                            <p:strVal val="#ppt_x"/>
                                          </p:val>
                                        </p:tav>
                                        <p:tav tm="100000">
                                          <p:val>
                                            <p:strVal val="#ppt_x"/>
                                          </p:val>
                                        </p:tav>
                                      </p:tavLst>
                                    </p:anim>
                                    <p:anim calcmode="lin" valueType="num">
                                      <p:cBhvr>
                                        <p:cTn id="78" dur="1000" fill="hold"/>
                                        <p:tgtEl>
                                          <p:spTgt spid="17"/>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1000"/>
                                        <p:tgtEl>
                                          <p:spTgt spid="14"/>
                                        </p:tgtEl>
                                      </p:cBhvr>
                                    </p:animEffect>
                                    <p:anim calcmode="lin" valueType="num">
                                      <p:cBhvr>
                                        <p:cTn id="82" dur="1000" fill="hold"/>
                                        <p:tgtEl>
                                          <p:spTgt spid="14"/>
                                        </p:tgtEl>
                                        <p:attrNameLst>
                                          <p:attrName>ppt_x</p:attrName>
                                        </p:attrNameLst>
                                      </p:cBhvr>
                                      <p:tavLst>
                                        <p:tav tm="0">
                                          <p:val>
                                            <p:strVal val="#ppt_x"/>
                                          </p:val>
                                        </p:tav>
                                        <p:tav tm="100000">
                                          <p:val>
                                            <p:strVal val="#ppt_x"/>
                                          </p:val>
                                        </p:tav>
                                      </p:tavLst>
                                    </p:anim>
                                    <p:anim calcmode="lin" valueType="num">
                                      <p:cBhvr>
                                        <p:cTn id="8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1000"/>
                                        <p:tgtEl>
                                          <p:spTgt spid="18"/>
                                        </p:tgtEl>
                                      </p:cBhvr>
                                    </p:animEffect>
                                    <p:anim calcmode="lin" valueType="num">
                                      <p:cBhvr>
                                        <p:cTn id="89" dur="1000" fill="hold"/>
                                        <p:tgtEl>
                                          <p:spTgt spid="18"/>
                                        </p:tgtEl>
                                        <p:attrNameLst>
                                          <p:attrName>ppt_x</p:attrName>
                                        </p:attrNameLst>
                                      </p:cBhvr>
                                      <p:tavLst>
                                        <p:tav tm="0">
                                          <p:val>
                                            <p:strVal val="#ppt_x"/>
                                          </p:val>
                                        </p:tav>
                                        <p:tav tm="100000">
                                          <p:val>
                                            <p:strVal val="#ppt_x"/>
                                          </p:val>
                                        </p:tav>
                                      </p:tavLst>
                                    </p:anim>
                                    <p:anim calcmode="lin" valueType="num">
                                      <p:cBhvr>
                                        <p:cTn id="90" dur="1000" fill="hold"/>
                                        <p:tgtEl>
                                          <p:spTgt spid="18"/>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
                                        </p:tgtEl>
                                        <p:attrNameLst>
                                          <p:attrName>style.visibility</p:attrName>
                                        </p:attrNameLst>
                                      </p:cBhvr>
                                      <p:to>
                                        <p:strVal val="visible"/>
                                      </p:to>
                                    </p:set>
                                    <p:animEffect transition="in" filter="fade">
                                      <p:cBhvr>
                                        <p:cTn id="93" dur="1000"/>
                                        <p:tgtEl>
                                          <p:spTgt spid="2"/>
                                        </p:tgtEl>
                                      </p:cBhvr>
                                    </p:animEffect>
                                    <p:anim calcmode="lin" valueType="num">
                                      <p:cBhvr>
                                        <p:cTn id="94" dur="1000" fill="hold"/>
                                        <p:tgtEl>
                                          <p:spTgt spid="2"/>
                                        </p:tgtEl>
                                        <p:attrNameLst>
                                          <p:attrName>ppt_x</p:attrName>
                                        </p:attrNameLst>
                                      </p:cBhvr>
                                      <p:tavLst>
                                        <p:tav tm="0">
                                          <p:val>
                                            <p:strVal val="#ppt_x"/>
                                          </p:val>
                                        </p:tav>
                                        <p:tav tm="100000">
                                          <p:val>
                                            <p:strVal val="#ppt_x"/>
                                          </p:val>
                                        </p:tav>
                                      </p:tavLst>
                                    </p:anim>
                                    <p:anim calcmode="lin" valueType="num">
                                      <p:cBhvr>
                                        <p:cTn id="9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3" grpId="0"/>
      <p:bldP spid="7" grpId="0"/>
      <p:bldP spid="15" grpId="0" animBg="1"/>
      <p:bldP spid="16" grpId="0" animBg="1"/>
      <p:bldP spid="17" grpId="0" animBg="1"/>
      <p:bldP spid="18" grpId="0" animBg="1"/>
      <p:bldP spid="19" grpId="0" animBg="1"/>
      <p:bldP spid="20" grpId="0" animBg="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163BDDD-ECE8-4D4D-AD2E-6DC3F4DC9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375" y="2051679"/>
            <a:ext cx="3452990" cy="20110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BA7462B8-002C-4EC3-80F6-A14002B253E7}"/>
              </a:ext>
            </a:extLst>
          </p:cNvPr>
          <p:cNvSpPr txBox="1"/>
          <p:nvPr/>
        </p:nvSpPr>
        <p:spPr>
          <a:xfrm>
            <a:off x="3849757" y="411974"/>
            <a:ext cx="4167808" cy="707886"/>
          </a:xfrm>
          <a:prstGeom prst="rect">
            <a:avLst/>
          </a:prstGeom>
          <a:noFill/>
          <a:ln>
            <a:solidFill>
              <a:srgbClr val="CC0099"/>
            </a:solidFill>
          </a:ln>
        </p:spPr>
        <p:txBody>
          <a:bodyPr wrap="square">
            <a:spAutoFit/>
          </a:bodyPr>
          <a:lstStyle/>
          <a:p>
            <a:r>
              <a:rPr lang="en-US" sz="4000" dirty="0">
                <a:solidFill>
                  <a:prstClr val="black"/>
                </a:solidFill>
                <a:latin typeface="Times New Roman" panose="02020603050405020304" pitchFamily="18" charset="0"/>
                <a:cs typeface="Times New Roman" panose="02020603050405020304" pitchFamily="18" charset="0"/>
              </a:rPr>
              <a:t>C</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oncept</a:t>
            </a:r>
            <a:r>
              <a:rPr lang="en-US" sz="4000" noProof="0" dirty="0">
                <a:solidFill>
                  <a:prstClr val="black"/>
                </a:solidFill>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of</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beauty</a:t>
            </a:r>
            <a:endParaRPr lang="en-US" sz="4000" dirty="0"/>
          </a:p>
        </p:txBody>
      </p:sp>
      <p:pic>
        <p:nvPicPr>
          <p:cNvPr id="4" name="Picture 3">
            <a:extLst>
              <a:ext uri="{FF2B5EF4-FFF2-40B4-BE49-F238E27FC236}">
                <a16:creationId xmlns:a16="http://schemas.microsoft.com/office/drawing/2014/main" id="{0F71C1B1-FC79-4DD0-919D-7E7F93096E8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86540" y="2249680"/>
            <a:ext cx="3273286" cy="20110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Box 1">
            <a:extLst>
              <a:ext uri="{FF2B5EF4-FFF2-40B4-BE49-F238E27FC236}">
                <a16:creationId xmlns:a16="http://schemas.microsoft.com/office/drawing/2014/main" id="{B2596DAC-D923-43AC-9663-8A01B4D94B08}"/>
              </a:ext>
            </a:extLst>
          </p:cNvPr>
          <p:cNvSpPr txBox="1"/>
          <p:nvPr/>
        </p:nvSpPr>
        <p:spPr>
          <a:xfrm>
            <a:off x="2875321" y="1172102"/>
            <a:ext cx="7024054" cy="707886"/>
          </a:xfrm>
          <a:prstGeom prst="rect">
            <a:avLst/>
          </a:prstGeom>
          <a:noFill/>
        </p:spPr>
        <p:txBody>
          <a:bodyPr wrap="square" rtlCol="0">
            <a:spAutoFit/>
          </a:bodyPr>
          <a:lstStyle/>
          <a:p>
            <a:pPr algn="ct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Where do we discover beauty?</a:t>
            </a:r>
          </a:p>
        </p:txBody>
      </p:sp>
      <p:pic>
        <p:nvPicPr>
          <p:cNvPr id="10" name="Picture 9">
            <a:extLst>
              <a:ext uri="{FF2B5EF4-FFF2-40B4-BE49-F238E27FC236}">
                <a16:creationId xmlns:a16="http://schemas.microsoft.com/office/drawing/2014/main" id="{757FF182-488B-4429-AF82-F3358F1CCF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090102"/>
            <a:ext cx="3273286" cy="21871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a:extLst>
              <a:ext uri="{FF2B5EF4-FFF2-40B4-BE49-F238E27FC236}">
                <a16:creationId xmlns:a16="http://schemas.microsoft.com/office/drawing/2014/main" id="{9A7D1FA1-18F9-43AA-A10B-14FA6EA365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2941" y="2090102"/>
            <a:ext cx="3273285" cy="21579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TextBox 14">
            <a:extLst>
              <a:ext uri="{FF2B5EF4-FFF2-40B4-BE49-F238E27FC236}">
                <a16:creationId xmlns:a16="http://schemas.microsoft.com/office/drawing/2014/main" id="{BB12063A-F67F-4C23-AA94-D5F7D12B7299}"/>
              </a:ext>
            </a:extLst>
          </p:cNvPr>
          <p:cNvSpPr txBox="1"/>
          <p:nvPr/>
        </p:nvSpPr>
        <p:spPr>
          <a:xfrm>
            <a:off x="9143204" y="4322037"/>
            <a:ext cx="3048796"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latin typeface="Times New Roman" pitchFamily="18" charset="0"/>
                <a:cs typeface="Times New Roman" pitchFamily="18" charset="0"/>
              </a:rPr>
              <a:t>Kindness of the stranger.</a:t>
            </a:r>
          </a:p>
        </p:txBody>
      </p:sp>
      <p:sp>
        <p:nvSpPr>
          <p:cNvPr id="17" name="TextBox 16">
            <a:extLst>
              <a:ext uri="{FF2B5EF4-FFF2-40B4-BE49-F238E27FC236}">
                <a16:creationId xmlns:a16="http://schemas.microsoft.com/office/drawing/2014/main" id="{0369AE69-59D5-44E8-AB48-6AF4472C4680}"/>
              </a:ext>
            </a:extLst>
          </p:cNvPr>
          <p:cNvSpPr txBox="1"/>
          <p:nvPr/>
        </p:nvSpPr>
        <p:spPr>
          <a:xfrm>
            <a:off x="3791180" y="4294366"/>
            <a:ext cx="2716297" cy="46166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Sight  in   nature.</a:t>
            </a:r>
          </a:p>
        </p:txBody>
      </p:sp>
      <p:sp>
        <p:nvSpPr>
          <p:cNvPr id="19" name="TextBox 18">
            <a:extLst>
              <a:ext uri="{FF2B5EF4-FFF2-40B4-BE49-F238E27FC236}">
                <a16:creationId xmlns:a16="http://schemas.microsoft.com/office/drawing/2014/main" id="{3227F071-8A82-44A7-9DC9-73619A41E520}"/>
              </a:ext>
            </a:extLst>
          </p:cNvPr>
          <p:cNvSpPr txBox="1"/>
          <p:nvPr/>
        </p:nvSpPr>
        <p:spPr>
          <a:xfrm>
            <a:off x="1116499" y="5380383"/>
            <a:ext cx="35176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So it can be said-</a:t>
            </a:r>
          </a:p>
        </p:txBody>
      </p:sp>
      <p:sp>
        <p:nvSpPr>
          <p:cNvPr id="20" name="TextBox 19">
            <a:extLst>
              <a:ext uri="{FF2B5EF4-FFF2-40B4-BE49-F238E27FC236}">
                <a16:creationId xmlns:a16="http://schemas.microsoft.com/office/drawing/2014/main" id="{D07E7396-0DF3-4B80-BA11-8F1DD79DC059}"/>
              </a:ext>
            </a:extLst>
          </p:cNvPr>
          <p:cNvSpPr txBox="1"/>
          <p:nvPr/>
        </p:nvSpPr>
        <p:spPr>
          <a:xfrm>
            <a:off x="4200939" y="5393635"/>
            <a:ext cx="7633252" cy="523220"/>
          </a:xfrm>
          <a:prstGeom prst="rect">
            <a:avLst/>
          </a:prstGeom>
          <a:noFill/>
          <a:ln>
            <a:solidFill>
              <a:srgbClr val="FF0000"/>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Beauty is easy to appreciate but difficult to define.</a:t>
            </a:r>
          </a:p>
        </p:txBody>
      </p:sp>
      <p:sp>
        <p:nvSpPr>
          <p:cNvPr id="21" name="TextBox 20">
            <a:extLst>
              <a:ext uri="{FF2B5EF4-FFF2-40B4-BE49-F238E27FC236}">
                <a16:creationId xmlns:a16="http://schemas.microsoft.com/office/drawing/2014/main" id="{110743C2-8B9E-42C7-A64E-1A31C8BF3F23}"/>
              </a:ext>
            </a:extLst>
          </p:cNvPr>
          <p:cNvSpPr txBox="1"/>
          <p:nvPr/>
        </p:nvSpPr>
        <p:spPr>
          <a:xfrm>
            <a:off x="6560686" y="4372388"/>
            <a:ext cx="2404014" cy="83099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In the Laughter of children.</a:t>
            </a:r>
          </a:p>
        </p:txBody>
      </p:sp>
      <p:sp>
        <p:nvSpPr>
          <p:cNvPr id="16" name="TextBox 15">
            <a:extLst>
              <a:ext uri="{FF2B5EF4-FFF2-40B4-BE49-F238E27FC236}">
                <a16:creationId xmlns:a16="http://schemas.microsoft.com/office/drawing/2014/main" id="{451D5B15-EC40-4F42-BF17-029A4D78934E}"/>
              </a:ext>
            </a:extLst>
          </p:cNvPr>
          <p:cNvSpPr txBox="1"/>
          <p:nvPr/>
        </p:nvSpPr>
        <p:spPr>
          <a:xfrm>
            <a:off x="603374" y="4106593"/>
            <a:ext cx="2504662" cy="83099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In Pleasurable objects.</a:t>
            </a:r>
          </a:p>
        </p:txBody>
      </p:sp>
      <p:sp>
        <p:nvSpPr>
          <p:cNvPr id="14" name="Rectangle 13">
            <a:extLst>
              <a:ext uri="{FF2B5EF4-FFF2-40B4-BE49-F238E27FC236}">
                <a16:creationId xmlns:a16="http://schemas.microsoft.com/office/drawing/2014/main" id="{65657EF0-3B74-44FE-B838-CA4C63222F90}"/>
              </a:ext>
            </a:extLst>
          </p:cNvPr>
          <p:cNvSpPr/>
          <p:nvPr/>
        </p:nvSpPr>
        <p:spPr>
          <a:xfrm>
            <a:off x="8937789" y="5961044"/>
            <a:ext cx="2247046" cy="545773"/>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6472E5E-9AC7-49BF-9233-48201A8B32E2}"/>
              </a:ext>
            </a:extLst>
          </p:cNvPr>
          <p:cNvSpPr txBox="1"/>
          <p:nvPr/>
        </p:nvSpPr>
        <p:spPr>
          <a:xfrm>
            <a:off x="4200939" y="5406887"/>
            <a:ext cx="7728521" cy="523220"/>
          </a:xfrm>
          <a:prstGeom prst="rect">
            <a:avLst/>
          </a:prstGeom>
          <a:solidFill>
            <a:schemeClr val="accent2">
              <a:lumMod val="20000"/>
              <a:lumOff val="80000"/>
            </a:schemeClr>
          </a:solidFill>
          <a:ln>
            <a:solidFill>
              <a:srgbClr val="FF0000"/>
            </a:solidFill>
          </a:ln>
        </p:spPr>
        <p:txBody>
          <a:bodyPr wrap="square">
            <a:spAutoFit/>
          </a:bodyPr>
          <a:lstStyle/>
          <a:p>
            <a:r>
              <a:rPr lang="en-US" sz="2800" dirty="0">
                <a:solidFill>
                  <a:prstClr val="black"/>
                </a:solidFill>
                <a:latin typeface="Times New Roman" pitchFamily="18" charset="0"/>
                <a:cs typeface="Times New Roman" pitchFamily="18" charset="0"/>
              </a:rPr>
              <a:t>If we are a</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sked to define, we run into difficulties. </a:t>
            </a:r>
            <a:endParaRPr lang="en-US" dirty="0"/>
          </a:p>
        </p:txBody>
      </p:sp>
    </p:spTree>
    <p:extLst>
      <p:ext uri="{BB962C8B-B14F-4D97-AF65-F5344CB8AC3E}">
        <p14:creationId xmlns:p14="http://schemas.microsoft.com/office/powerpoint/2010/main" val="242067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750" fill="hold"/>
                                        <p:tgtEl>
                                          <p:spTgt spid="8"/>
                                        </p:tgtEl>
                                        <p:attrNameLst>
                                          <p:attrName>ppt_x</p:attrName>
                                        </p:attrNameLst>
                                      </p:cBhvr>
                                      <p:tavLst>
                                        <p:tav tm="0">
                                          <p:val>
                                            <p:strVal val="1+#ppt_w/2"/>
                                          </p:val>
                                        </p:tav>
                                        <p:tav tm="100000">
                                          <p:val>
                                            <p:strVal val="#ppt_x"/>
                                          </p:val>
                                        </p:tav>
                                      </p:tavLst>
                                    </p:anim>
                                    <p:anim calcmode="lin" valueType="num">
                                      <p:cBhvr additive="base">
                                        <p:cTn id="22" dur="750" fill="hold"/>
                                        <p:tgtEl>
                                          <p:spTgt spid="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750" fill="hold"/>
                                        <p:tgtEl>
                                          <p:spTgt spid="16"/>
                                        </p:tgtEl>
                                        <p:attrNameLst>
                                          <p:attrName>ppt_x</p:attrName>
                                        </p:attrNameLst>
                                      </p:cBhvr>
                                      <p:tavLst>
                                        <p:tav tm="0">
                                          <p:val>
                                            <p:strVal val="1+#ppt_w/2"/>
                                          </p:val>
                                        </p:tav>
                                        <p:tav tm="100000">
                                          <p:val>
                                            <p:strVal val="#ppt_x"/>
                                          </p:val>
                                        </p:tav>
                                      </p:tavLst>
                                    </p:anim>
                                    <p:anim calcmode="lin" valueType="num">
                                      <p:cBhvr additive="base">
                                        <p:cTn id="26"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750" fill="hold"/>
                                        <p:tgtEl>
                                          <p:spTgt spid="4"/>
                                        </p:tgtEl>
                                        <p:attrNameLst>
                                          <p:attrName>ppt_x</p:attrName>
                                        </p:attrNameLst>
                                      </p:cBhvr>
                                      <p:tavLst>
                                        <p:tav tm="0">
                                          <p:val>
                                            <p:strVal val="1+#ppt_w/2"/>
                                          </p:val>
                                        </p:tav>
                                        <p:tav tm="100000">
                                          <p:val>
                                            <p:strVal val="#ppt_x"/>
                                          </p:val>
                                        </p:tav>
                                      </p:tavLst>
                                    </p:anim>
                                    <p:anim calcmode="lin" valueType="num">
                                      <p:cBhvr additive="base">
                                        <p:cTn id="32" dur="750" fill="hold"/>
                                        <p:tgtEl>
                                          <p:spTgt spid="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750" fill="hold"/>
                                        <p:tgtEl>
                                          <p:spTgt spid="17"/>
                                        </p:tgtEl>
                                        <p:attrNameLst>
                                          <p:attrName>ppt_x</p:attrName>
                                        </p:attrNameLst>
                                      </p:cBhvr>
                                      <p:tavLst>
                                        <p:tav tm="0">
                                          <p:val>
                                            <p:strVal val="1+#ppt_w/2"/>
                                          </p:val>
                                        </p:tav>
                                        <p:tav tm="100000">
                                          <p:val>
                                            <p:strVal val="#ppt_x"/>
                                          </p:val>
                                        </p:tav>
                                      </p:tavLst>
                                    </p:anim>
                                    <p:anim calcmode="lin" valueType="num">
                                      <p:cBhvr additive="base">
                                        <p:cTn id="36"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750" fill="hold"/>
                                        <p:tgtEl>
                                          <p:spTgt spid="10"/>
                                        </p:tgtEl>
                                        <p:attrNameLst>
                                          <p:attrName>ppt_x</p:attrName>
                                        </p:attrNameLst>
                                      </p:cBhvr>
                                      <p:tavLst>
                                        <p:tav tm="0">
                                          <p:val>
                                            <p:strVal val="1+#ppt_w/2"/>
                                          </p:val>
                                        </p:tav>
                                        <p:tav tm="100000">
                                          <p:val>
                                            <p:strVal val="#ppt_x"/>
                                          </p:val>
                                        </p:tav>
                                      </p:tavLst>
                                    </p:anim>
                                    <p:anim calcmode="lin" valueType="num">
                                      <p:cBhvr additive="base">
                                        <p:cTn id="42" dur="750" fill="hold"/>
                                        <p:tgtEl>
                                          <p:spTgt spid="10"/>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750" fill="hold"/>
                                        <p:tgtEl>
                                          <p:spTgt spid="21"/>
                                        </p:tgtEl>
                                        <p:attrNameLst>
                                          <p:attrName>ppt_x</p:attrName>
                                        </p:attrNameLst>
                                      </p:cBhvr>
                                      <p:tavLst>
                                        <p:tav tm="0">
                                          <p:val>
                                            <p:strVal val="1+#ppt_w/2"/>
                                          </p:val>
                                        </p:tav>
                                        <p:tav tm="100000">
                                          <p:val>
                                            <p:strVal val="#ppt_x"/>
                                          </p:val>
                                        </p:tav>
                                      </p:tavLst>
                                    </p:anim>
                                    <p:anim calcmode="lin" valueType="num">
                                      <p:cBhvr additive="base">
                                        <p:cTn id="46" dur="75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750" fill="hold"/>
                                        <p:tgtEl>
                                          <p:spTgt spid="12"/>
                                        </p:tgtEl>
                                        <p:attrNameLst>
                                          <p:attrName>ppt_x</p:attrName>
                                        </p:attrNameLst>
                                      </p:cBhvr>
                                      <p:tavLst>
                                        <p:tav tm="0">
                                          <p:val>
                                            <p:strVal val="1+#ppt_w/2"/>
                                          </p:val>
                                        </p:tav>
                                        <p:tav tm="100000">
                                          <p:val>
                                            <p:strVal val="#ppt_x"/>
                                          </p:val>
                                        </p:tav>
                                      </p:tavLst>
                                    </p:anim>
                                    <p:anim calcmode="lin" valueType="num">
                                      <p:cBhvr additive="base">
                                        <p:cTn id="52" dur="750" fill="hold"/>
                                        <p:tgtEl>
                                          <p:spTgt spid="12"/>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750" fill="hold"/>
                                        <p:tgtEl>
                                          <p:spTgt spid="15"/>
                                        </p:tgtEl>
                                        <p:attrNameLst>
                                          <p:attrName>ppt_x</p:attrName>
                                        </p:attrNameLst>
                                      </p:cBhvr>
                                      <p:tavLst>
                                        <p:tav tm="0">
                                          <p:val>
                                            <p:strVal val="1+#ppt_w/2"/>
                                          </p:val>
                                        </p:tav>
                                        <p:tav tm="100000">
                                          <p:val>
                                            <p:strVal val="#ppt_x"/>
                                          </p:val>
                                        </p:tav>
                                      </p:tavLst>
                                    </p:anim>
                                    <p:anim calcmode="lin" valueType="num">
                                      <p:cBhvr additive="base">
                                        <p:cTn id="56" dur="7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1000"/>
                                        <p:tgtEl>
                                          <p:spTgt spid="20"/>
                                        </p:tgtEl>
                                      </p:cBhvr>
                                    </p:animEffect>
                                    <p:anim calcmode="lin" valueType="num">
                                      <p:cBhvr>
                                        <p:cTn id="69" dur="1000" fill="hold"/>
                                        <p:tgtEl>
                                          <p:spTgt spid="20"/>
                                        </p:tgtEl>
                                        <p:attrNameLst>
                                          <p:attrName>ppt_x</p:attrName>
                                        </p:attrNameLst>
                                      </p:cBhvr>
                                      <p:tavLst>
                                        <p:tav tm="0">
                                          <p:val>
                                            <p:strVal val="#ppt_x"/>
                                          </p:val>
                                        </p:tav>
                                        <p:tav tm="100000">
                                          <p:val>
                                            <p:strVal val="#ppt_x"/>
                                          </p:val>
                                        </p:tav>
                                      </p:tavLst>
                                    </p:anim>
                                    <p:anim calcmode="lin" valueType="num">
                                      <p:cBhvr>
                                        <p:cTn id="7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1000"/>
                                        <p:tgtEl>
                                          <p:spTgt spid="18"/>
                                        </p:tgtEl>
                                      </p:cBhvr>
                                    </p:animEffect>
                                    <p:anim calcmode="lin" valueType="num">
                                      <p:cBhvr>
                                        <p:cTn id="76" dur="1000" fill="hold"/>
                                        <p:tgtEl>
                                          <p:spTgt spid="18"/>
                                        </p:tgtEl>
                                        <p:attrNameLst>
                                          <p:attrName>ppt_x</p:attrName>
                                        </p:attrNameLst>
                                      </p:cBhvr>
                                      <p:tavLst>
                                        <p:tav tm="0">
                                          <p:val>
                                            <p:strVal val="#ppt_x"/>
                                          </p:val>
                                        </p:tav>
                                        <p:tav tm="100000">
                                          <p:val>
                                            <p:strVal val="#ppt_x"/>
                                          </p:val>
                                        </p:tav>
                                      </p:tavLst>
                                    </p:anim>
                                    <p:anim calcmode="lin" valueType="num">
                                      <p:cBhvr>
                                        <p:cTn id="7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15" grpId="0"/>
      <p:bldP spid="17" grpId="0"/>
      <p:bldP spid="19" grpId="0"/>
      <p:bldP spid="20" grpId="0" animBg="1"/>
      <p:bldP spid="21" grpId="0"/>
      <p:bldP spid="16" grpId="0"/>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814</TotalTime>
  <Words>925</Words>
  <Application>Microsoft Office PowerPoint</Application>
  <PresentationFormat>Widescreen</PresentationFormat>
  <Paragraphs>128</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Algerian</vt:lpstr>
      <vt:lpstr>Arial</vt:lpstr>
      <vt:lpstr>Book Antiqua</vt:lpstr>
      <vt:lpstr>Calibri</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DOEL</cp:lastModifiedBy>
  <cp:revision>92</cp:revision>
  <dcterms:created xsi:type="dcterms:W3CDTF">2021-06-22T17:20:05Z</dcterms:created>
  <dcterms:modified xsi:type="dcterms:W3CDTF">2021-08-02T13:33:29Z</dcterms:modified>
</cp:coreProperties>
</file>