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handoutMasterIdLst>
    <p:handoutMasterId r:id="rId24"/>
  </p:handoutMasterIdLst>
  <p:sldIdLst>
    <p:sldId id="585" r:id="rId2"/>
    <p:sldId id="584" r:id="rId3"/>
    <p:sldId id="583" r:id="rId4"/>
    <p:sldId id="582" r:id="rId5"/>
    <p:sldId id="580" r:id="rId6"/>
    <p:sldId id="544" r:id="rId7"/>
    <p:sldId id="594" r:id="rId8"/>
    <p:sldId id="554" r:id="rId9"/>
    <p:sldId id="566" r:id="rId10"/>
    <p:sldId id="567" r:id="rId11"/>
    <p:sldId id="593" r:id="rId12"/>
    <p:sldId id="574" r:id="rId13"/>
    <p:sldId id="581" r:id="rId14"/>
    <p:sldId id="586" r:id="rId15"/>
    <p:sldId id="588" r:id="rId16"/>
    <p:sldId id="590" r:id="rId17"/>
    <p:sldId id="591" r:id="rId18"/>
    <p:sldId id="471" r:id="rId19"/>
    <p:sldId id="473" r:id="rId20"/>
    <p:sldId id="542" r:id="rId21"/>
    <p:sldId id="592" r:id="rId22"/>
  </p:sldIdLst>
  <p:sldSz cx="13817600" cy="8229600"/>
  <p:notesSz cx="9144000" cy="6858000"/>
  <p:defaultTextStyle>
    <a:defPPr>
      <a:defRPr lang="en-US"/>
    </a:defPPr>
    <a:lvl1pPr marL="0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  <a:srgbClr val="FF0066"/>
    <a:srgbClr val="FF33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18" autoAdjust="0"/>
    <p:restoredTop sz="94660"/>
  </p:normalViewPr>
  <p:slideViewPr>
    <p:cSldViewPr snapToGrid="0">
      <p:cViewPr varScale="1">
        <p:scale>
          <a:sx n="61" d="100"/>
          <a:sy n="61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Sunday, 1 August,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Sunday, 1 August, 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8900" y="857250"/>
            <a:ext cx="3886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836"/>
            <a:ext cx="10363200" cy="286512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22446"/>
            <a:ext cx="10363200" cy="1986914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38150"/>
            <a:ext cx="297942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38150"/>
            <a:ext cx="876554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456123" y="7807059"/>
            <a:ext cx="77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26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2051686"/>
            <a:ext cx="11917680" cy="342328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507356"/>
            <a:ext cx="11917680" cy="1800224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38150"/>
            <a:ext cx="119176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2017396"/>
            <a:ext cx="5845492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3006090"/>
            <a:ext cx="5845492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2017396"/>
            <a:ext cx="5874280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3006090"/>
            <a:ext cx="5874280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01-Aug-21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01-Aug-21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01-Aug-21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84911"/>
            <a:ext cx="6995160" cy="5848350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84911"/>
            <a:ext cx="6995160" cy="5848350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38150"/>
            <a:ext cx="119176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190750"/>
            <a:ext cx="119176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627621"/>
            <a:ext cx="4663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6"/>
            <a:ext cx="13817599" cy="81598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105279" y="104505"/>
            <a:ext cx="13601783" cy="79612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24958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8" y="409903"/>
            <a:ext cx="13006552" cy="7409794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394138" y="6619368"/>
            <a:ext cx="1027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7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MCS Taybah S_U normal." pitchFamily="2" charset="-78"/>
              </a:rPr>
              <a:t>مرحباً بكم جميعاً في هذا اللقاء المبارك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31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9352 0.46181 L -0.09352 0.38967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218093" y="4461641"/>
            <a:ext cx="1752597" cy="3389586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 flipH="1">
            <a:off x="2427878" y="6547243"/>
            <a:ext cx="4716524" cy="831019"/>
          </a:xfrm>
          <a:prstGeom prst="wedgeRoundRectCallout">
            <a:avLst>
              <a:gd name="adj1" fmla="val 77347"/>
              <a:gd name="adj2" fmla="val -263701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المسافر: في الحقيبة ملابس.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821515" y="362607"/>
            <a:ext cx="1676398" cy="3689131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7330966" y="2023513"/>
            <a:ext cx="3988675" cy="1168866"/>
          </a:xfrm>
          <a:prstGeom prst="wedgeRoundRectCallout">
            <a:avLst>
              <a:gd name="adj1" fmla="val 83139"/>
              <a:gd name="adj2" fmla="val -158976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الموظف: ماذا في الحقيبة ؟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330966" y="417776"/>
            <a:ext cx="4303986" cy="1306201"/>
          </a:xfrm>
          <a:prstGeom prst="wedgeRoundRectCallout">
            <a:avLst>
              <a:gd name="adj1" fmla="val 73244"/>
              <a:gd name="adj2" fmla="val -24169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الموظف: هل هذه حقيبتك ؟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601306" y="4461642"/>
            <a:ext cx="4543098" cy="1896430"/>
          </a:xfrm>
          <a:prstGeom prst="wedgeRoundRectCallout">
            <a:avLst>
              <a:gd name="adj1" fmla="val -82059"/>
              <a:gd name="adj2" fmla="val -33551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المسافر: فتح الحقيبة ثم قال: نعم، هذه حقيبتي.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9" y="614854"/>
            <a:ext cx="3392208" cy="3436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52" y="5080819"/>
            <a:ext cx="3121572" cy="2025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10" y="1179515"/>
            <a:ext cx="3171493" cy="2110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66" y="4051738"/>
            <a:ext cx="2648606" cy="3626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04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370" y="381000"/>
            <a:ext cx="12897852" cy="725504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92D05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8-Point Star 5"/>
          <p:cNvSpPr/>
          <p:nvPr/>
        </p:nvSpPr>
        <p:spPr>
          <a:xfrm>
            <a:off x="864614" y="682067"/>
            <a:ext cx="2558715" cy="2269958"/>
          </a:xfrm>
          <a:prstGeom prst="star8">
            <a:avLst/>
          </a:prstGeom>
          <a:ln w="5715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القراءة الجهرية</a:t>
            </a:r>
          </a:p>
        </p:txBody>
      </p:sp>
    </p:spTree>
    <p:extLst>
      <p:ext uri="{BB962C8B-B14F-4D97-AF65-F5344CB8AC3E}">
        <p14:creationId xmlns:p14="http://schemas.microsoft.com/office/powerpoint/2010/main" val="97028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61466" y="6495393"/>
            <a:ext cx="2990882" cy="1158227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فقدت المرأة حقيبتها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20716" y="206106"/>
            <a:ext cx="1341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تعالوا</a:t>
            </a:r>
            <a:r>
              <a:rPr lang="ar-M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نتعلم الآن معاني </a:t>
            </a:r>
            <a:r>
              <a:rPr lang="ar-M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الكلمات والمصطلحات </a:t>
            </a:r>
            <a:r>
              <a:rPr lang="ar-M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الصعبة مع تكوين الجمل في الدرس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68303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فقد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68303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ضاع منه وغاب عنه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104989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مسافر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04989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200" b="1" dirty="0"/>
              <a:t>مَنْ يَرْتَحِلُ مِنْ مَكَانٍ إِلَى آخَرَ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04989" y="6539828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وصل المسافر إلى أهلة بعد خمس سنوات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731174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حقيبة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31174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b="1" dirty="0"/>
              <a:t>ما يجعل فيه المتاع والزاد</a:t>
            </a:r>
            <a:endParaRPr lang="en-US" sz="2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731174" y="6526666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اشتريت حقيبة جميلة للسفر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67860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قدم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7860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جاء / أتي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7860" y="6526666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قدم أخي من السعودية بالطائرة</a:t>
            </a:r>
            <a:endParaRPr lang="en-US" sz="32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74" y="2790491"/>
            <a:ext cx="2990882" cy="340246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0" y="2790491"/>
            <a:ext cx="2934947" cy="340246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94" y="2790491"/>
            <a:ext cx="2548562" cy="340246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8" y="2790492"/>
            <a:ext cx="2983440" cy="324770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2602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6" name="Down Arrow 5"/>
          <p:cNvSpPr/>
          <p:nvPr/>
        </p:nvSpPr>
        <p:spPr>
          <a:xfrm>
            <a:off x="993225" y="1851242"/>
            <a:ext cx="2969575" cy="2441603"/>
          </a:xfrm>
          <a:prstGeom prst="downArrow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930162" y="4622694"/>
            <a:ext cx="3109132" cy="2692506"/>
          </a:xfrm>
          <a:prstGeom prst="star12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دقائق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841" y="388222"/>
            <a:ext cx="13132675" cy="1100783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024672" y="583296"/>
            <a:ext cx="3598629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</a:t>
            </a:r>
            <a:r>
              <a:rPr lang="ar-MA" sz="4800" b="1" spc="56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الثنائي</a:t>
            </a:r>
            <a:endParaRPr lang="en-US" sz="4800" b="1" spc="56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93" y="2128233"/>
            <a:ext cx="5155324" cy="5533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Vertical Scroll 8"/>
          <p:cNvSpPr/>
          <p:nvPr/>
        </p:nvSpPr>
        <p:spPr>
          <a:xfrm>
            <a:off x="3767964" y="2301766"/>
            <a:ext cx="4934168" cy="5139557"/>
          </a:xfrm>
          <a:prstGeom prst="verticalScroll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اكتب معاني الكلمات الجديدة مع تكوين الجمل من الحوار: </a:t>
            </a:r>
            <a:endParaRPr lang="ar-MA" sz="3600" b="1" dirty="0">
              <a:solidFill>
                <a:srgbClr val="002060"/>
              </a:solidFill>
            </a:endParaRPr>
          </a:p>
          <a:p>
            <a:pPr algn="ctr"/>
            <a:r>
              <a:rPr lang="ar-MA" sz="3600" b="1" dirty="0">
                <a:solidFill>
                  <a:srgbClr val="002060"/>
                </a:solidFill>
              </a:rPr>
              <a:t>" في المطار "</a:t>
            </a:r>
          </a:p>
          <a:p>
            <a:pPr algn="ctr"/>
            <a:endParaRPr lang="ar-MA" sz="3600" b="1" dirty="0">
              <a:solidFill>
                <a:srgbClr val="002060"/>
              </a:solidFill>
            </a:endParaRPr>
          </a:p>
          <a:p>
            <a:pPr algn="ctr"/>
            <a:r>
              <a:rPr lang="ar-MA" sz="3600" b="1" dirty="0">
                <a:solidFill>
                  <a:schemeClr val="tx1"/>
                </a:solidFill>
              </a:rPr>
              <a:t>فقد، مسافر، </a:t>
            </a:r>
          </a:p>
          <a:p>
            <a:pPr algn="ctr"/>
            <a:r>
              <a:rPr lang="ar-MA" sz="3600" b="1" dirty="0">
                <a:solidFill>
                  <a:schemeClr val="tx1"/>
                </a:solidFill>
              </a:rPr>
              <a:t>حقيبة، قدم.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58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0" name="TextBox 9"/>
          <p:cNvSpPr txBox="1"/>
          <p:nvPr/>
        </p:nvSpPr>
        <p:spPr>
          <a:xfrm>
            <a:off x="4439920" y="600075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1" name="TextBox 10"/>
          <p:cNvSpPr txBox="1"/>
          <p:nvPr/>
        </p:nvSpPr>
        <p:spPr>
          <a:xfrm>
            <a:off x="4439920" y="125290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4" name="Rounded Rectangle 13"/>
          <p:cNvSpPr/>
          <p:nvPr/>
        </p:nvSpPr>
        <p:spPr>
          <a:xfrm>
            <a:off x="560220" y="371770"/>
            <a:ext cx="12730109" cy="973543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 spc="5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تبــــادل الحــــوار مستخدمــــاً </a:t>
            </a:r>
            <a:r>
              <a:rPr lang="ar-MA" sz="4400" b="1" spc="5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بالكلمــــات </a:t>
            </a:r>
            <a:r>
              <a:rPr lang="ar-MA" sz="4400" b="1" spc="5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التاليــــــة</a:t>
            </a:r>
            <a:endParaRPr lang="en-US" sz="44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155838" y="1701357"/>
            <a:ext cx="2472341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بنغلاديش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94525" y="1701357"/>
            <a:ext cx="2571750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الحقيبة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22700" y="1701357"/>
            <a:ext cx="26134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ملابس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22699" y="3133465"/>
            <a:ext cx="9467631" cy="121091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r"/>
            <a:r>
              <a:rPr lang="ar-MA" sz="3600" b="1" spc="56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لاحظت إلى الكلمة و وجدت هناك ثلاثة أشياء وهي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3600" b="1" spc="56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22700" y="4664219"/>
            <a:ext cx="9467630" cy="110666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r"/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قدوم المسافر من بنغلاديش وفي حقيبته ملابس </a:t>
            </a:r>
            <a:endParaRPr lang="en-US" sz="3600" b="1" spc="56" dirty="0">
              <a:ln w="1143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22699" y="6068459"/>
            <a:ext cx="9467632" cy="1420167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just" rtl="1"/>
            <a:r>
              <a:rPr lang="ar-MA" sz="3600" b="1" spc="56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لو تبدأ أن تسأل أنت يا 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علي كمسافر للضابط </a:t>
            </a:r>
            <a:r>
              <a:rPr lang="ar-MA" sz="3600" b="1" spc="56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 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فقدان حقيبتك أثناء السفر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6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فكيف 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تبدأ الحوار بينكما 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؟</a:t>
            </a:r>
            <a:endParaRPr lang="en-US" sz="3600" b="1" spc="56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6147" y="6124904"/>
            <a:ext cx="3188032" cy="1073371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</a:bodyPr>
          <a:lstStyle/>
          <a:p>
            <a:pPr algn="ctr" rtl="1"/>
            <a:r>
              <a:rPr lang="ar-MA" sz="31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خرج </a:t>
            </a:r>
            <a:r>
              <a:rPr lang="ar-MA" sz="31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علي من بيته للسفر إلى السعودية</a:t>
            </a:r>
            <a:endParaRPr lang="en-US" sz="31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560220" y="2382284"/>
            <a:ext cx="218298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24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382085" y="3990648"/>
            <a:ext cx="1800225" cy="3686175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3774763" y="6449740"/>
            <a:ext cx="4518779" cy="992425"/>
          </a:xfrm>
          <a:prstGeom prst="wedgeRoundRectCallout">
            <a:avLst>
              <a:gd name="adj1" fmla="val -105172"/>
              <a:gd name="adj2" fmla="val -270275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المسافر: نعم، هذه حقيبتي.</a:t>
            </a:r>
            <a:endParaRPr lang="ar-MA" sz="315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572439" y="300037"/>
            <a:ext cx="1885948" cy="420052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5940869" y="2690165"/>
            <a:ext cx="4834890" cy="871534"/>
          </a:xfrm>
          <a:prstGeom prst="wedgeRoundRectCallout">
            <a:avLst>
              <a:gd name="adj1" fmla="val 83756"/>
              <a:gd name="adj2" fmla="val -28010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الضابط: افتح الحقيبة.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9920" y="523943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5898831" y="336977"/>
            <a:ext cx="4663440" cy="871534"/>
          </a:xfrm>
          <a:prstGeom prst="wedgeRoundRectCallout">
            <a:avLst>
              <a:gd name="adj1" fmla="val 88371"/>
              <a:gd name="adj2" fmla="val -1441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الضابط: من أين أنت قادم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774763" y="3911812"/>
            <a:ext cx="4518779" cy="943967"/>
          </a:xfrm>
          <a:prstGeom prst="wedgeRoundRectCallout">
            <a:avLst>
              <a:gd name="adj1" fmla="val -104974"/>
              <a:gd name="adj2" fmla="val -1169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المسافر: أنا قادم من بنغلاديش.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898831" y="1528765"/>
            <a:ext cx="4834890" cy="871534"/>
          </a:xfrm>
          <a:prstGeom prst="wedgeRoundRectCallout">
            <a:avLst>
              <a:gd name="adj1" fmla="val 84408"/>
              <a:gd name="adj2" fmla="val -149860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الضابط: ماذا في الحقيبة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3774763" y="5272575"/>
            <a:ext cx="4518779" cy="992425"/>
          </a:xfrm>
          <a:prstGeom prst="wedgeRoundRectCallout">
            <a:avLst>
              <a:gd name="adj1" fmla="val -105172"/>
              <a:gd name="adj2" fmla="val -14795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المسافر: في الحقبة ملابس.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85238" y="345513"/>
            <a:ext cx="2472341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بنغلاديش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35533" y="1465701"/>
            <a:ext cx="2571750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الحقيبة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14690" y="2585100"/>
            <a:ext cx="26134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ملابس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214577" y="3925699"/>
            <a:ext cx="1800225" cy="3686175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4058551" y="6544336"/>
            <a:ext cx="4518779" cy="992425"/>
          </a:xfrm>
          <a:prstGeom prst="wedgeRoundRectCallout">
            <a:avLst>
              <a:gd name="adj1" fmla="val -106219"/>
              <a:gd name="adj2" fmla="val -257566"/>
              <a:gd name="adj3" fmla="val 16667"/>
            </a:avLst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المسافر: نعم، هذه حقيبتي.</a:t>
            </a:r>
            <a:endParaRPr lang="ar-MA" sz="315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714333" y="268505"/>
            <a:ext cx="1885948" cy="420052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5898831" y="2690165"/>
            <a:ext cx="4876928" cy="871534"/>
          </a:xfrm>
          <a:prstGeom prst="wedgeRoundRectCallout">
            <a:avLst>
              <a:gd name="adj1" fmla="val 79233"/>
              <a:gd name="adj2" fmla="val -256588"/>
              <a:gd name="adj3" fmla="val 16667"/>
            </a:avLst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الضابط: افتح الحقيبة.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9920" y="523943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5898831" y="336977"/>
            <a:ext cx="4663440" cy="871534"/>
          </a:xfrm>
          <a:prstGeom prst="wedgeRoundRectCallout">
            <a:avLst>
              <a:gd name="adj1" fmla="val 84990"/>
              <a:gd name="adj2" fmla="val 55"/>
              <a:gd name="adj3" fmla="val 16667"/>
            </a:avLst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الضابط: من أين أنت قادم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4058551" y="4006408"/>
            <a:ext cx="4518779" cy="943967"/>
          </a:xfrm>
          <a:prstGeom prst="wedgeRoundRectCallout">
            <a:avLst>
              <a:gd name="adj1" fmla="val -105323"/>
              <a:gd name="adj2" fmla="val -15037"/>
              <a:gd name="adj3" fmla="val 16667"/>
            </a:avLst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المسافر: أنا قادم من السودان.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898831" y="1513571"/>
            <a:ext cx="4834890" cy="871534"/>
          </a:xfrm>
          <a:prstGeom prst="wedgeRoundRectCallout">
            <a:avLst>
              <a:gd name="adj1" fmla="val 80495"/>
              <a:gd name="adj2" fmla="val -131770"/>
              <a:gd name="adj3" fmla="val 16667"/>
            </a:avLst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الضابط: ماذا في الحقيبة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4058551" y="5367171"/>
            <a:ext cx="4518779" cy="992425"/>
          </a:xfrm>
          <a:prstGeom prst="wedgeRoundRectCallout">
            <a:avLst>
              <a:gd name="adj1" fmla="val -104125"/>
              <a:gd name="adj2" fmla="val -143188"/>
              <a:gd name="adj3" fmla="val 16667"/>
            </a:avLst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المسافر: في الحقبة الأوراق اللازمة.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85238" y="345513"/>
            <a:ext cx="2472341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السودان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35533" y="1465701"/>
            <a:ext cx="2571750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الحقيبة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14690" y="2585100"/>
            <a:ext cx="26134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الأوراق اللازمة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66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382085" y="3990648"/>
            <a:ext cx="1800225" cy="3686175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3774763" y="6449740"/>
            <a:ext cx="4518779" cy="992425"/>
          </a:xfrm>
          <a:prstGeom prst="wedgeRoundRectCallout">
            <a:avLst>
              <a:gd name="adj1" fmla="val -105172"/>
              <a:gd name="adj2" fmla="val -270275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المسافر: نعم، هذه حقيبتي.</a:t>
            </a:r>
            <a:endParaRPr lang="ar-MA" sz="315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572439" y="300037"/>
            <a:ext cx="1885948" cy="420052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5940869" y="2690165"/>
            <a:ext cx="4834890" cy="871534"/>
          </a:xfrm>
          <a:prstGeom prst="wedgeRoundRectCallout">
            <a:avLst>
              <a:gd name="adj1" fmla="val 83756"/>
              <a:gd name="adj2" fmla="val -28010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الضابط: افتح الحقيبة.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9920" y="523943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5898831" y="336977"/>
            <a:ext cx="4663440" cy="871534"/>
          </a:xfrm>
          <a:prstGeom prst="wedgeRoundRectCallout">
            <a:avLst>
              <a:gd name="adj1" fmla="val 88371"/>
              <a:gd name="adj2" fmla="val -1441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الضابط: من أين أنت قادم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774763" y="3911812"/>
            <a:ext cx="4518779" cy="943967"/>
          </a:xfrm>
          <a:prstGeom prst="wedgeRoundRectCallout">
            <a:avLst>
              <a:gd name="adj1" fmla="val -104974"/>
              <a:gd name="adj2" fmla="val -1169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المسافر: أنا قادم من الهند.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898831" y="1528765"/>
            <a:ext cx="4834890" cy="871534"/>
          </a:xfrm>
          <a:prstGeom prst="wedgeRoundRectCallout">
            <a:avLst>
              <a:gd name="adj1" fmla="val 84408"/>
              <a:gd name="adj2" fmla="val -149860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الضابط: ماذا في حقيبة اليد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3774763" y="5272575"/>
            <a:ext cx="4518779" cy="992425"/>
          </a:xfrm>
          <a:prstGeom prst="wedgeRoundRectCallout">
            <a:avLst>
              <a:gd name="adj1" fmla="val -105172"/>
              <a:gd name="adj2" fmla="val -14795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المسافر: في حقبة اليد جواز السفر والتذاكرة.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2510" y="345513"/>
            <a:ext cx="3153104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الهند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2510" y="1465701"/>
            <a:ext cx="3153104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حقيبة اليد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2509" y="2585100"/>
            <a:ext cx="3153105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جواز السفر والتذكرة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84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93574" y="1733150"/>
            <a:ext cx="2779748" cy="2287057"/>
          </a:xfrm>
          <a:prstGeom prst="downArrow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1234" y="315310"/>
            <a:ext cx="12802158" cy="111557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029045" y="541276"/>
            <a:ext cx="3768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4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675996" y="1778872"/>
            <a:ext cx="4537848" cy="2446334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2743" y="1849812"/>
            <a:ext cx="43307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6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6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</a:t>
            </a:r>
            <a:r>
              <a:rPr lang="ar-MA" sz="36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ar-MA" sz="36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حواراً جديداً 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بين المسافر والضابط:</a:t>
            </a:r>
          </a:p>
          <a:p>
            <a:pPr algn="r" rtl="1"/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مصر / الحقيبة/ ملابس.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654444" y="5086373"/>
            <a:ext cx="4622464" cy="2354973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99952" y="5091286"/>
            <a:ext cx="479272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6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الأخضر</a:t>
            </a:r>
            <a:r>
              <a:rPr lang="ar-MA" sz="36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ar-MA" sz="3600" b="1" u="sng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حواراً جديداً بين المسافر والضابط:</a:t>
            </a:r>
          </a:p>
          <a:p>
            <a:pPr algn="r" rtl="1"/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ماليزيا </a:t>
            </a:r>
            <a:r>
              <a:rPr lang="ar-MA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الحقيبة/ ملابس.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425672" y="4335568"/>
            <a:ext cx="2771572" cy="2632794"/>
          </a:xfrm>
          <a:prstGeom prst="star12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خمس </a:t>
            </a:r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دقائق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72" y="2869330"/>
            <a:ext cx="4792718" cy="3594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348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539" y="1480792"/>
            <a:ext cx="12845611" cy="87353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1</a:t>
            </a:r>
            <a:r>
              <a:rPr lang="ar-MA" sz="3600" b="1" dirty="0" smtClean="0"/>
              <a:t>. من أين قدم المسافر ؟ </a:t>
            </a:r>
            <a:endParaRPr lang="ar-MA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964" y="3649716"/>
            <a:ext cx="12845611" cy="9643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3</a:t>
            </a:r>
            <a:r>
              <a:rPr lang="ar-MA" sz="3600" b="1" dirty="0" smtClean="0"/>
              <a:t>. ما لون حقيبة المسافر ؟ </a:t>
            </a:r>
            <a:endParaRPr lang="ar-MA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014" y="2527736"/>
            <a:ext cx="12845611" cy="9170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2</a:t>
            </a:r>
            <a:r>
              <a:rPr lang="ar-MA" sz="3600" b="1" dirty="0" smtClean="0"/>
              <a:t>. ماذا  فقد المسافر ؟</a:t>
            </a:r>
            <a:endParaRPr lang="ar-MA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89" y="4787472"/>
            <a:ext cx="12845611" cy="888128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4</a:t>
            </a:r>
            <a:r>
              <a:rPr lang="ar-MA" sz="3600" b="1" dirty="0" smtClean="0"/>
              <a:t>. هذا و هذه اسم إشارة للقريب أم للبعيد ؟ </a:t>
            </a:r>
            <a:endParaRPr lang="ar-MA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2964" y="5862156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5</a:t>
            </a:r>
            <a:r>
              <a:rPr lang="ar-MA" sz="3600" b="1" dirty="0" smtClean="0"/>
              <a:t>. ما معنى فقد و مسافر ؟</a:t>
            </a:r>
            <a:endParaRPr lang="ar-MA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2964" y="6889530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6</a:t>
            </a:r>
            <a:r>
              <a:rPr lang="ar-MA" sz="3600" b="1" dirty="0" smtClean="0"/>
              <a:t>. كون جملة مفيدة بكلمة: جواز السفر.</a:t>
            </a:r>
            <a:endParaRPr lang="ar-MA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1539" y="326222"/>
            <a:ext cx="12845611" cy="91809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95210" y="350471"/>
            <a:ext cx="26292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3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722884" y="189866"/>
            <a:ext cx="2443654" cy="7532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8259" tIns="49129" rIns="98259" bIns="491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4250" b="1" dirty="0">
                <a:cs typeface="MCS Taybah S_U normal." pitchFamily="2" charset="-78"/>
              </a:rPr>
              <a:t>التعريف</a:t>
            </a:r>
            <a:endParaRPr lang="en-US" sz="4250" b="1" dirty="0">
              <a:cs typeface="MCS Taybah S_U normal.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85" y="945045"/>
            <a:ext cx="2018925" cy="20622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23" y="1167365"/>
            <a:ext cx="2676542" cy="2712325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62046" y="4146343"/>
            <a:ext cx="5833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عبد العليم بن شمس الحق</a:t>
            </a:r>
            <a:endParaRPr lang="ar-M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/>
            <a:r>
              <a:rPr lang="ar-M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محاضر اللغة العربية</a:t>
            </a:r>
          </a:p>
          <a:p>
            <a:pPr algn="r" rtl="1"/>
            <a:r>
              <a:rPr lang="ar-M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فتاري فاضل مدرسة، سفاهر، نوغاؤن</a:t>
            </a:r>
          </a:p>
          <a:p>
            <a:pPr algn="r" rtl="1"/>
            <a:r>
              <a:rPr lang="ar-M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رقم الجوال :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01749-94 44 18</a:t>
            </a:r>
            <a:endParaRPr lang="ar-M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/>
            <a:r>
              <a:rPr lang="ar-M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البريد </a:t>
            </a:r>
            <a:r>
              <a:rPr lang="ar-M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الالكتروني :</a:t>
            </a:r>
          </a:p>
          <a:p>
            <a:pPr algn="r" rtl="1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infoabdulalim@gmail.com</a:t>
            </a:r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8014" y="4062275"/>
            <a:ext cx="5646371" cy="3423204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8259" tIns="49129" rIns="98259" bIns="49129">
            <a:spAutoFit/>
          </a:bodyPr>
          <a:lstStyle>
            <a:defPPr>
              <a:defRPr lang="en-US"/>
            </a:defPPr>
            <a:lvl1pPr algn="ctr">
              <a:defRPr sz="4250" b="1"/>
            </a:lvl1pPr>
          </a:lstStyle>
          <a:p>
            <a:pPr algn="r" rtl="1"/>
            <a:r>
              <a:rPr lang="ar-M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الصف : </a:t>
            </a:r>
            <a:r>
              <a:rPr lang="ar-M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التاسع والعاشر من الداخل</a:t>
            </a:r>
            <a:endParaRPr lang="ar-M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/>
            <a:r>
              <a:rPr lang="ar-M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المادة : اللغة العربية الاتصالية</a:t>
            </a:r>
          </a:p>
          <a:p>
            <a:pPr algn="r" rtl="1"/>
            <a:r>
              <a:rPr lang="ar-M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الوحدة : </a:t>
            </a:r>
            <a:r>
              <a:rPr lang="ar-M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السادسة</a:t>
            </a:r>
            <a:endParaRPr lang="ar-M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/>
            <a:r>
              <a:rPr lang="ar-M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الدرس : </a:t>
            </a:r>
            <a:r>
              <a:rPr lang="ar-M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الثاني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) </a:t>
            </a:r>
            <a:r>
              <a:rPr lang="ar-M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الحصة الثانية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</a:t>
            </a:r>
            <a:endParaRPr lang="ar-M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/>
            <a:r>
              <a:rPr lang="ar-M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الوقت: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40</a:t>
            </a:r>
            <a:r>
              <a:rPr lang="ar-M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دقائق</a:t>
            </a:r>
            <a:endParaRPr lang="ar-M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/>
            <a:r>
              <a:rPr lang="ar-M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التاريخ :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02</a:t>
            </a:r>
            <a:r>
              <a:rPr lang="ar-M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/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08</a:t>
            </a:r>
            <a:r>
              <a:rPr lang="ar-M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/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2021</a:t>
            </a:r>
            <a:r>
              <a:rPr lang="ar-M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30" y="3405352"/>
            <a:ext cx="1088463" cy="4280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65" y="1198884"/>
            <a:ext cx="2469170" cy="26939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521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9" y="1655379"/>
            <a:ext cx="12834831" cy="6115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88731" y="381000"/>
            <a:ext cx="12837519" cy="99105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65422" y="521702"/>
            <a:ext cx="4423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44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732" y="1655379"/>
            <a:ext cx="128348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حوارا باللغة العربية لا تقل عن عشرة </a:t>
            </a:r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أسطر </a:t>
            </a:r>
          </a:p>
          <a:p>
            <a:pPr algn="ctr" rtl="1"/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وتتحدث مع </a:t>
            </a:r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زميلك </a:t>
            </a:r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 </a:t>
            </a:r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كتابك المفقود .</a:t>
            </a:r>
            <a:endParaRPr lang="en-US" sz="4000" b="1" cap="none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17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472958"/>
            <a:ext cx="12990787" cy="7283676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2664372" y="2475181"/>
            <a:ext cx="5722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5400" b="1" dirty="0" smtClean="0">
                <a:ln>
                  <a:solidFill>
                    <a:schemeClr val="bg1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أيها </a:t>
            </a:r>
            <a:r>
              <a:rPr lang="ar-MA" sz="6000" b="1" dirty="0" smtClean="0">
                <a:ln>
                  <a:solidFill>
                    <a:schemeClr val="bg1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الطلبة</a:t>
            </a:r>
            <a:r>
              <a:rPr lang="ar-MA" sz="5400" b="1" dirty="0" smtClean="0">
                <a:ln>
                  <a:solidFill>
                    <a:schemeClr val="bg1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الأحبة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48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2353E-6 -1.41975E-6 L 3.82353E-6 -0.07214 " pathEditMode="relative" rAng="0" ptsTypes="AA">
                                      <p:cBhvr>
                                        <p:cTn id="1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আমার প্রিয় শিক্ষক - Anandabaz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3" y="1321774"/>
            <a:ext cx="6345073" cy="5205157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86" y="1321774"/>
            <a:ext cx="6369264" cy="5205158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963917" y="300504"/>
            <a:ext cx="8261131" cy="65787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2870" tIns="51435" rIns="102870" bIns="51435">
            <a:spAutoFit/>
          </a:bodyPr>
          <a:lstStyle/>
          <a:p>
            <a:pPr algn="ctr" rtl="1"/>
            <a:r>
              <a:rPr lang="ar-M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فكروا جيداً ثم قولوا ماذا فهمتم من الصورة 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8873" y="6765696"/>
            <a:ext cx="8087711" cy="72723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897" tIns="56949" rIns="113897" bIns="56949" rtlCol="0">
            <a:spAutoFit/>
          </a:bodyPr>
          <a:lstStyle/>
          <a:p>
            <a:pPr algn="ctr" rtl="1"/>
            <a:r>
              <a:rPr lang="ar-MA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إذاً فهمتم نحن نذهب إلى مكة المكرمة بالطائرة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5473" y="6751145"/>
            <a:ext cx="5272689" cy="72723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897" tIns="56949" rIns="113897" bIns="56949" rtlCol="0">
            <a:spAutoFit/>
          </a:bodyPr>
          <a:lstStyle/>
          <a:p>
            <a:pPr algn="ctr" rtl="1"/>
            <a:r>
              <a:rPr lang="ar-M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إلى أين نذهب عند ما </a:t>
            </a:r>
            <a:r>
              <a:rPr lang="ar-M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نحج </a:t>
            </a:r>
            <a:r>
              <a:rPr lang="ar-M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273" y="6798440"/>
            <a:ext cx="6345073" cy="72723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897" tIns="56949" rIns="113897" bIns="56949" rtlCol="0">
            <a:spAutoFit/>
          </a:bodyPr>
          <a:lstStyle>
            <a:defPPr>
              <a:defRPr lang="en-US"/>
            </a:defPPr>
            <a:lvl1pPr algn="ctr" rtl="1">
              <a:defRPr sz="4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defRPr>
            </a:lvl1pPr>
          </a:lstStyle>
          <a:p>
            <a:r>
              <a:rPr lang="ar-MA" sz="3600" dirty="0"/>
              <a:t>بأي وسيلة نذهب إلى مكة المكرمة 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835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  <p:bldP spid="12" grpId="0"/>
      <p:bldP spid="12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আমার প্রিয় শিক্ষক - Anandabaz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321774"/>
            <a:ext cx="6066549" cy="5205158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00" y="1321774"/>
            <a:ext cx="6411741" cy="5205158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349062" y="300504"/>
            <a:ext cx="9553904" cy="65787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2870" tIns="51435" rIns="102870" bIns="51435">
            <a:spAutoFit/>
          </a:bodyPr>
          <a:lstStyle/>
          <a:p>
            <a:pPr algn="ctr" rtl="1"/>
            <a:r>
              <a:rPr lang="ar-M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فكروا جيداً ثم قولوا ماذا فهمتم من الصورة 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651" y="6797226"/>
            <a:ext cx="12086015" cy="72723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897" tIns="56949" rIns="113897" bIns="56949" rtlCol="0">
            <a:spAutoFit/>
          </a:bodyPr>
          <a:lstStyle/>
          <a:p>
            <a:pPr algn="ctr" rtl="1"/>
            <a:r>
              <a:rPr lang="ar-MA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إذاً فهمتم نحن </a:t>
            </a:r>
            <a:r>
              <a:rPr lang="ar-MA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نذهب إلى الموظف في مكتب الطائرة عند فقدان الحقيبة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9201" y="6751145"/>
            <a:ext cx="6197710" cy="72723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897" tIns="56949" rIns="113897" bIns="56949" rtlCol="0">
            <a:spAutoFit/>
          </a:bodyPr>
          <a:lstStyle/>
          <a:p>
            <a:pPr algn="r" rtl="1"/>
            <a:r>
              <a:rPr lang="ar-MA" sz="3600" b="1" dirty="0"/>
              <a:t>بأي وسيلة نحمل </a:t>
            </a:r>
            <a:r>
              <a:rPr lang="ar-MA" sz="3600" b="1" dirty="0" smtClean="0"/>
              <a:t>أغراضنا عند السفر </a:t>
            </a:r>
            <a:r>
              <a:rPr lang="ar-MA" sz="3600" b="1" dirty="0"/>
              <a:t>؟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5273" y="6751145"/>
            <a:ext cx="6345073" cy="72723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897" tIns="56949" rIns="113897" bIns="56949" rtlCol="0">
            <a:spAutoFit/>
          </a:bodyPr>
          <a:lstStyle>
            <a:defPPr>
              <a:defRPr lang="en-US"/>
            </a:defPPr>
            <a:lvl1pPr algn="ctr" rtl="1">
              <a:defRPr sz="4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defRPr>
            </a:lvl1pPr>
          </a:lstStyle>
          <a:p>
            <a:r>
              <a:rPr lang="ar-MA" sz="3600" dirty="0" smtClean="0"/>
              <a:t>إلى أين نذهب عند فقدان الحقيبة </a:t>
            </a:r>
            <a:r>
              <a:rPr lang="ar-MA" sz="3600" dirty="0" smtClean="0"/>
              <a:t>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225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  <p:bldP spid="12" grpId="0"/>
      <p:bldP spid="12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28840" y="358548"/>
            <a:ext cx="12970244" cy="1143472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ن</a:t>
            </a:r>
            <a:r>
              <a:rPr lang="ar-M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ـــ</a:t>
            </a:r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</a:t>
            </a:r>
            <a:r>
              <a:rPr lang="ar-M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ــ</a:t>
            </a:r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ائج </a:t>
            </a:r>
            <a:r>
              <a:rPr lang="ar-MA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التـعـلم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0244" y="4315803"/>
            <a:ext cx="11510735" cy="95407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spc="56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MA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أن يقولوا معاني الكلمات الجديدة مع تكوين الجمل المفيدة؛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4099" y="5519228"/>
            <a:ext cx="11510735" cy="93617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أن يتعلموا </a:t>
            </a:r>
            <a:r>
              <a:rPr lang="ar-MA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المصطلحات الجميلة عن </a:t>
            </a:r>
            <a:r>
              <a:rPr lang="ar-MA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بحث الأغراض عند فقدانها في الزيارة؛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6389" y="3115707"/>
            <a:ext cx="11510735" cy="94780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spc="56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MA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أن يقروا </a:t>
            </a:r>
            <a:r>
              <a:rPr lang="ar-MA" sz="36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الحوار </a:t>
            </a:r>
            <a:r>
              <a:rPr lang="ar-MA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بالنطق الصحيح؛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6390" y="1926973"/>
            <a:ext cx="11510734" cy="914999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</a:t>
            </a:r>
            <a:r>
              <a:rPr lang="ar-MA" sz="36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يستطيع </a:t>
            </a:r>
            <a:r>
              <a:rPr lang="ar-MA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الطلاب في نهاية هذا الدرس ....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8839" y="6727926"/>
            <a:ext cx="11510735" cy="93617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يقدروا على </a:t>
            </a:r>
            <a:r>
              <a:rPr lang="ar-MA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تكوين الحوار الجديد باستخدام الخبرة من هذا الدرس.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" name="Heart 1"/>
          <p:cNvSpPr/>
          <p:nvPr/>
        </p:nvSpPr>
        <p:spPr>
          <a:xfrm>
            <a:off x="12253616" y="1909303"/>
            <a:ext cx="1229712" cy="958097"/>
          </a:xfrm>
          <a:prstGeom prst="hear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17" name="Heart 16"/>
          <p:cNvSpPr/>
          <p:nvPr/>
        </p:nvSpPr>
        <p:spPr>
          <a:xfrm>
            <a:off x="12248358" y="3117997"/>
            <a:ext cx="1229712" cy="958097"/>
          </a:xfrm>
          <a:prstGeom prst="hear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1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Heart 19"/>
          <p:cNvSpPr/>
          <p:nvPr/>
        </p:nvSpPr>
        <p:spPr>
          <a:xfrm>
            <a:off x="12248356" y="4284642"/>
            <a:ext cx="1229712" cy="958097"/>
          </a:xfrm>
          <a:prstGeom prst="hear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2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Heart 20"/>
          <p:cNvSpPr/>
          <p:nvPr/>
        </p:nvSpPr>
        <p:spPr>
          <a:xfrm>
            <a:off x="12243098" y="5509102"/>
            <a:ext cx="1229712" cy="958097"/>
          </a:xfrm>
          <a:prstGeom prst="hear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3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Heart 21"/>
          <p:cNvSpPr/>
          <p:nvPr/>
        </p:nvSpPr>
        <p:spPr>
          <a:xfrm>
            <a:off x="12269372" y="6733564"/>
            <a:ext cx="1229712" cy="958097"/>
          </a:xfrm>
          <a:prstGeom prst="hear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4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4" grpId="0" animBg="1"/>
      <p:bldP spid="18" grpId="0" animBg="1"/>
      <p:bldP spid="2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30796" y="409903"/>
            <a:ext cx="13086486" cy="129277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13843" y="460746"/>
            <a:ext cx="534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66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في المطار</a:t>
            </a:r>
            <a:endParaRPr lang="en-US" sz="6600" b="1" cap="none" spc="50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32279" r="14101" b="44384"/>
          <a:stretch/>
        </p:blipFill>
        <p:spPr>
          <a:xfrm>
            <a:off x="330796" y="2414922"/>
            <a:ext cx="13086486" cy="5215588"/>
          </a:xfrm>
          <a:prstGeom prst="round2DiagRect">
            <a:avLst>
              <a:gd name="adj1" fmla="val 16667"/>
              <a:gd name="adj2" fmla="val 15242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5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bdul Alim\Desktop\صور فتاري\20171106_105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3" y="425671"/>
            <a:ext cx="12959254" cy="715754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92D05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8-Point Star 5"/>
          <p:cNvSpPr/>
          <p:nvPr/>
        </p:nvSpPr>
        <p:spPr>
          <a:xfrm>
            <a:off x="1150882" y="654880"/>
            <a:ext cx="2948151" cy="2356333"/>
          </a:xfrm>
          <a:prstGeom prst="star8">
            <a:avLst/>
          </a:prstGeom>
          <a:ln w="5715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القراءة النموذجية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821515" y="362607"/>
            <a:ext cx="1676398" cy="3689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218093" y="4046534"/>
            <a:ext cx="2241328" cy="396235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7283667" y="2380593"/>
            <a:ext cx="4035973" cy="864499"/>
          </a:xfrm>
          <a:prstGeom prst="wedgeRoundRectCallout">
            <a:avLst>
              <a:gd name="adj1" fmla="val 83209"/>
              <a:gd name="adj2" fmla="val -231826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الموظف: من أين أنت قادم ؟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342279" y="6429730"/>
            <a:ext cx="4051749" cy="1090422"/>
          </a:xfrm>
          <a:prstGeom prst="wedgeRoundRectCallout">
            <a:avLst>
              <a:gd name="adj1" fmla="val -100058"/>
              <a:gd name="adj2" fmla="val -233525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المسافر: أنا قادم من بنغلاديش.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432206"/>
            <a:ext cx="3160973" cy="3273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30" y="4837411"/>
            <a:ext cx="2840215" cy="1815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ular Callout 9"/>
          <p:cNvSpPr/>
          <p:nvPr/>
        </p:nvSpPr>
        <p:spPr>
          <a:xfrm>
            <a:off x="7283669" y="432206"/>
            <a:ext cx="3594538" cy="1224001"/>
          </a:xfrm>
          <a:prstGeom prst="wedgeRoundRectCallout">
            <a:avLst>
              <a:gd name="adj1" fmla="val 100283"/>
              <a:gd name="adj2" fmla="val -21618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الموظف: السلام عليكم ورحمة الله. أهلا وسهلا</a:t>
            </a:r>
            <a:r>
              <a:rPr lang="ar-MA" sz="32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93" y="1006380"/>
            <a:ext cx="3279227" cy="2033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ular Callout 10"/>
          <p:cNvSpPr/>
          <p:nvPr/>
        </p:nvSpPr>
        <p:spPr>
          <a:xfrm>
            <a:off x="3058510" y="4046534"/>
            <a:ext cx="4335519" cy="1581755"/>
          </a:xfrm>
          <a:prstGeom prst="wedgeRoundRectCallout">
            <a:avLst>
              <a:gd name="adj1" fmla="val -89534"/>
              <a:gd name="adj2" fmla="val -26662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المسافر: وعليكم السلام ورحمة الله وبركاته. فقدت حقيبتي.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72" y="4046533"/>
            <a:ext cx="2661388" cy="3678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990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821515" y="362607"/>
            <a:ext cx="1676398" cy="36891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218093" y="4458971"/>
            <a:ext cx="1979675" cy="339225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7614745" y="1813035"/>
            <a:ext cx="4059683" cy="1008994"/>
          </a:xfrm>
          <a:prstGeom prst="wedgeRoundRectCallout">
            <a:avLst>
              <a:gd name="adj1" fmla="val 72802"/>
              <a:gd name="adj2" fmla="val -153992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الموظف: ما لون الحقيبة ؟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526411" y="6051221"/>
            <a:ext cx="3559078" cy="1090558"/>
          </a:xfrm>
          <a:prstGeom prst="wedgeRoundRectCallout">
            <a:avLst>
              <a:gd name="adj1" fmla="val -83459"/>
              <a:gd name="adj2" fmla="val -167673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المسافر: لونها أسود.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484853" y="362604"/>
            <a:ext cx="4189575" cy="1200766"/>
          </a:xfrm>
          <a:prstGeom prst="wedgeRoundRectCallout">
            <a:avLst>
              <a:gd name="adj1" fmla="val 71546"/>
              <a:gd name="adj2" fmla="val -16202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الموظف: أين الجواز وأين التذكرة؟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735306" y="3898263"/>
            <a:ext cx="4201521" cy="1666908"/>
          </a:xfrm>
          <a:prstGeom prst="wedgeRoundRectCallout">
            <a:avLst>
              <a:gd name="adj1" fmla="val -83210"/>
              <a:gd name="adj2" fmla="val 1841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المسافر: هذا هو الجواز، وهذه هي التذكرة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2" name="AutoShape 4" descr="رؤية الحجر الاسود في المنام لابن سيرين - موسوع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53" y="2065285"/>
            <a:ext cx="3087854" cy="15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646388"/>
            <a:ext cx="3140317" cy="2569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79" y="4051739"/>
            <a:ext cx="3026971" cy="170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303" y="4585099"/>
            <a:ext cx="2846780" cy="2903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54" y="312980"/>
            <a:ext cx="3087854" cy="15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7" y="6038193"/>
            <a:ext cx="2956033" cy="1655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0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5572</TotalTime>
  <Words>667</Words>
  <Application>Microsoft Office PowerPoint</Application>
  <PresentationFormat>Custom</PresentationFormat>
  <Paragraphs>124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MCS Taybah S_U normal.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1772</cp:revision>
  <dcterms:created xsi:type="dcterms:W3CDTF">2020-05-14T14:05:10Z</dcterms:created>
  <dcterms:modified xsi:type="dcterms:W3CDTF">2021-08-01T18:42:54Z</dcterms:modified>
</cp:coreProperties>
</file>