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7" r:id="rId7"/>
    <p:sldId id="273" r:id="rId8"/>
    <p:sldId id="281" r:id="rId9"/>
    <p:sldId id="282" r:id="rId10"/>
    <p:sldId id="284" r:id="rId11"/>
    <p:sldId id="285" r:id="rId12"/>
    <p:sldId id="286" r:id="rId13"/>
    <p:sldId id="264" r:id="rId14"/>
    <p:sldId id="265" r:id="rId15"/>
    <p:sldId id="261" r:id="rId16"/>
    <p:sldId id="262" r:id="rId17"/>
    <p:sldId id="263" r:id="rId18"/>
    <p:sldId id="275" r:id="rId19"/>
    <p:sldId id="272" r:id="rId20"/>
    <p:sldId id="268" r:id="rId21"/>
    <p:sldId id="288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IKcCJl6gFWoyEkbX/4l3w==" hashData="olGYYCuaHUGpuj7BhwuCrBQbYqeg1E42/Ek3rvhcn8XUGAIJJn687RkTFmvevFr0nYBp3saTDwa8O1RZhbJoY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3B1"/>
    <a:srgbClr val="00A249"/>
    <a:srgbClr val="FF0066"/>
    <a:srgbClr val="2B119B"/>
    <a:srgbClr val="DF17B4"/>
    <a:srgbClr val="34C256"/>
    <a:srgbClr val="D24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55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024DA-35E6-4CAA-A0D8-D05D9E33035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7BDC7-20D4-48DC-A99B-5B694E205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61CF7-FDCF-4280-966A-DA64E75742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E7495D-774B-47F3-BCF1-3C1DDAC1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1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61CF7-FDCF-4280-966A-DA64E75742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E7495D-774B-47F3-BCF1-3C1DDAC1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5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61CF7-FDCF-4280-966A-DA64E75742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E7495D-774B-47F3-BCF1-3C1DDAC1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7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61CF7-FDCF-4280-966A-DA64E75742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E7495D-774B-47F3-BCF1-3C1DDAC1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75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61CF7-FDCF-4280-966A-DA64E75742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E7495D-774B-47F3-BCF1-3C1DDAC1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5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61CF7-FDCF-4280-966A-DA64E75742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E7495D-774B-47F3-BCF1-3C1DDAC1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61CF7-FDCF-4280-966A-DA64E75742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E7495D-774B-47F3-BCF1-3C1DDAC1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9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61CF7-FDCF-4280-966A-DA64E75742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E7495D-774B-47F3-BCF1-3C1DDAC1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2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61CF7-FDCF-4280-966A-DA64E75742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E7495D-774B-47F3-BCF1-3C1DDAC1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61CF7-FDCF-4280-966A-DA64E75742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E7495D-774B-47F3-BCF1-3C1DDAC1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61CF7-FDCF-4280-966A-DA64E75742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E7495D-774B-47F3-BCF1-3C1DDAC1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8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23000"/>
          <a:stretch/>
        </p:blipFill>
        <p:spPr>
          <a:xfrm flipH="1">
            <a:off x="95250" y="3619501"/>
            <a:ext cx="1920240" cy="32004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23000"/>
          <a:stretch/>
        </p:blipFill>
        <p:spPr>
          <a:xfrm flipH="1" flipV="1">
            <a:off x="114300" y="0"/>
            <a:ext cx="1920240" cy="32004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23000"/>
          <a:stretch/>
        </p:blipFill>
        <p:spPr>
          <a:xfrm>
            <a:off x="10175510" y="3617314"/>
            <a:ext cx="1920240" cy="32004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23000"/>
          <a:stretch/>
        </p:blipFill>
        <p:spPr>
          <a:xfrm flipV="1">
            <a:off x="10157460" y="0"/>
            <a:ext cx="1920240" cy="3200400"/>
          </a:xfrm>
          <a:prstGeom prst="rect">
            <a:avLst/>
          </a:prstGeom>
        </p:spPr>
      </p:pic>
      <p:sp>
        <p:nvSpPr>
          <p:cNvPr id="11" name="Frame 10"/>
          <p:cNvSpPr/>
          <p:nvPr userDrawn="1"/>
        </p:nvSpPr>
        <p:spPr>
          <a:xfrm>
            <a:off x="0" y="0"/>
            <a:ext cx="12172950" cy="6836764"/>
          </a:xfrm>
          <a:prstGeom prst="frame">
            <a:avLst>
              <a:gd name="adj1" fmla="val 2405"/>
            </a:avLst>
          </a:prstGeom>
          <a:gradFill flip="none" rotWithShape="1">
            <a:gsLst>
              <a:gs pos="0">
                <a:srgbClr val="DF17B4"/>
              </a:gs>
              <a:gs pos="21000">
                <a:srgbClr val="34C256"/>
              </a:gs>
              <a:gs pos="47000">
                <a:srgbClr val="FF0000"/>
              </a:gs>
              <a:gs pos="100000">
                <a:srgbClr val="DF17B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6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4.png"/><Relationship Id="rId10" Type="http://schemas.openxmlformats.org/officeDocument/2006/relationships/image" Target="../media/image290.png"/><Relationship Id="rId4" Type="http://schemas.openxmlformats.org/officeDocument/2006/relationships/image" Target="../media/image9.png"/><Relationship Id="rId9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4" Type="http://schemas.openxmlformats.org/officeDocument/2006/relationships/image" Target="../media/image190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394293" y="555499"/>
            <a:ext cx="8008831" cy="6000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92" y="2504291"/>
            <a:ext cx="1820910" cy="1820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03" y="2440113"/>
            <a:ext cx="1885088" cy="1885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92" y="2360025"/>
            <a:ext cx="1841711" cy="1841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37" y="2383416"/>
            <a:ext cx="1820910" cy="18209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8625" y="1970682"/>
            <a:ext cx="6385034" cy="2285991"/>
            <a:chOff x="1669087" y="1704085"/>
            <a:chExt cx="8350810" cy="2927371"/>
          </a:xfrm>
        </p:grpSpPr>
        <p:grpSp>
          <p:nvGrpSpPr>
            <p:cNvPr id="8" name="Group 7"/>
            <p:cNvGrpSpPr/>
            <p:nvPr/>
          </p:nvGrpSpPr>
          <p:grpSpPr>
            <a:xfrm>
              <a:off x="8691354" y="3937869"/>
              <a:ext cx="965494" cy="693587"/>
              <a:chOff x="8691354" y="3937869"/>
              <a:chExt cx="965494" cy="693587"/>
            </a:xfrm>
          </p:grpSpPr>
          <p:sp>
            <p:nvSpPr>
              <p:cNvPr id="17" name="Rectangle: Rounded Corners 8">
                <a:extLst>
                  <a:ext uri="{FF2B5EF4-FFF2-40B4-BE49-F238E27FC236}">
                    <a16:creationId xmlns:a16="http://schemas.microsoft.com/office/drawing/2014/main" xmlns="" id="{7CC38CAD-54DA-4452-AF9A-254B8EAA17C8}"/>
                  </a:ext>
                </a:extLst>
              </p:cNvPr>
              <p:cNvSpPr/>
              <p:nvPr/>
            </p:nvSpPr>
            <p:spPr>
              <a:xfrm>
                <a:off x="8691354" y="4235255"/>
                <a:ext cx="425943" cy="39620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ectangle: Rounded Corners 6">
                <a:extLst>
                  <a:ext uri="{FF2B5EF4-FFF2-40B4-BE49-F238E27FC236}">
                    <a16:creationId xmlns:a16="http://schemas.microsoft.com/office/drawing/2014/main" xmlns="" id="{821E940E-D850-4D51-9D1F-F941B740FED9}"/>
                  </a:ext>
                </a:extLst>
              </p:cNvPr>
              <p:cNvSpPr/>
              <p:nvPr/>
            </p:nvSpPr>
            <p:spPr>
              <a:xfrm>
                <a:off x="9023140" y="3937869"/>
                <a:ext cx="633708" cy="6021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669087" y="1704085"/>
              <a:ext cx="8350810" cy="2779801"/>
              <a:chOff x="1669087" y="1704085"/>
              <a:chExt cx="8350810" cy="277980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6CA0F592-6DCF-49B7-B640-04E8095FA820}"/>
                  </a:ext>
                </a:extLst>
              </p:cNvPr>
              <p:cNvSpPr/>
              <p:nvPr/>
            </p:nvSpPr>
            <p:spPr>
              <a:xfrm>
                <a:off x="2195220" y="3900884"/>
                <a:ext cx="463119" cy="5206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1" name="Rectangle: Rounded Corners 8">
                <a:extLst>
                  <a:ext uri="{FF2B5EF4-FFF2-40B4-BE49-F238E27FC236}">
                    <a16:creationId xmlns:a16="http://schemas.microsoft.com/office/drawing/2014/main" xmlns="" id="{7CC38CAD-54DA-4452-AF9A-254B8EAA17C8}"/>
                  </a:ext>
                </a:extLst>
              </p:cNvPr>
              <p:cNvSpPr/>
              <p:nvPr/>
            </p:nvSpPr>
            <p:spPr>
              <a:xfrm>
                <a:off x="9117297" y="1704085"/>
                <a:ext cx="435225" cy="4313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: Rounded Corners 1">
                <a:extLst>
                  <a:ext uri="{FF2B5EF4-FFF2-40B4-BE49-F238E27FC236}">
                    <a16:creationId xmlns:a16="http://schemas.microsoft.com/office/drawing/2014/main" xmlns="" id="{9E9F26B6-E410-4A1E-BC00-8C24BE9DFC85}"/>
                  </a:ext>
                </a:extLst>
              </p:cNvPr>
              <p:cNvSpPr/>
              <p:nvPr/>
            </p:nvSpPr>
            <p:spPr>
              <a:xfrm>
                <a:off x="2256188" y="2408723"/>
                <a:ext cx="7541525" cy="185800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8000">
                    <a:srgbClr val="820016"/>
                  </a:gs>
                  <a:gs pos="100000">
                    <a:srgbClr val="F3638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6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 শুভেচ্ছা</a:t>
                </a: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: Rounded Corners 10">
                <a:extLst>
                  <a:ext uri="{FF2B5EF4-FFF2-40B4-BE49-F238E27FC236}">
                    <a16:creationId xmlns:a16="http://schemas.microsoft.com/office/drawing/2014/main" xmlns="" id="{54425D84-B665-40F7-8AD7-766B21077764}"/>
                  </a:ext>
                </a:extLst>
              </p:cNvPr>
              <p:cNvSpPr/>
              <p:nvPr/>
            </p:nvSpPr>
            <p:spPr>
              <a:xfrm>
                <a:off x="1669087" y="3802184"/>
                <a:ext cx="657466" cy="68170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4" name="Rectangle: Rounded Corners 11">
                <a:extLst>
                  <a:ext uri="{FF2B5EF4-FFF2-40B4-BE49-F238E27FC236}">
                    <a16:creationId xmlns:a16="http://schemas.microsoft.com/office/drawing/2014/main" xmlns="" id="{919BB92E-08ED-4A6B-BAF9-102D0C6F0AFF}"/>
                  </a:ext>
                </a:extLst>
              </p:cNvPr>
              <p:cNvSpPr/>
              <p:nvPr/>
            </p:nvSpPr>
            <p:spPr>
              <a:xfrm>
                <a:off x="1807988" y="3281549"/>
                <a:ext cx="657466" cy="6193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5" name="Rectangle: Rounded Corners 6">
                <a:extLst>
                  <a:ext uri="{FF2B5EF4-FFF2-40B4-BE49-F238E27FC236}">
                    <a16:creationId xmlns:a16="http://schemas.microsoft.com/office/drawing/2014/main" xmlns="" id="{821E940E-D850-4D51-9D1F-F941B740FED9}"/>
                  </a:ext>
                </a:extLst>
              </p:cNvPr>
              <p:cNvSpPr/>
              <p:nvPr/>
            </p:nvSpPr>
            <p:spPr>
              <a:xfrm>
                <a:off x="8844410" y="2006939"/>
                <a:ext cx="617295" cy="64558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Rectangle: Rounded Corners 6">
                <a:extLst>
                  <a:ext uri="{FF2B5EF4-FFF2-40B4-BE49-F238E27FC236}">
                    <a16:creationId xmlns:a16="http://schemas.microsoft.com/office/drawing/2014/main" xmlns="" id="{821E940E-D850-4D51-9D1F-F941B740FED9}"/>
                  </a:ext>
                </a:extLst>
              </p:cNvPr>
              <p:cNvSpPr/>
              <p:nvPr/>
            </p:nvSpPr>
            <p:spPr>
              <a:xfrm>
                <a:off x="9362431" y="1891599"/>
                <a:ext cx="657466" cy="6324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439" y="145180"/>
            <a:ext cx="2685197" cy="2718790"/>
          </a:xfrm>
          <a:prstGeom prst="rect">
            <a:avLst/>
          </a:prstGeom>
          <a:ln w="25400"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55" y="5306667"/>
            <a:ext cx="1184246" cy="10583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43899" y="5253170"/>
            <a:ext cx="1184246" cy="10583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63" y="31746"/>
            <a:ext cx="1184246" cy="10583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23977" y="31746"/>
            <a:ext cx="1184246" cy="10583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2857" y="2691852"/>
            <a:ext cx="973875" cy="15350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" y="2644956"/>
            <a:ext cx="973875" cy="15350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42" y="5986732"/>
            <a:ext cx="7988475" cy="8112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28" y="516460"/>
            <a:ext cx="2227249" cy="2004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Amaro Pora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23813" y="5477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2315 L 0.42864 -0.375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1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22 2.96296E-6 L -0.41159 0.3710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1134 L 0.43477 0.3872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187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59 -0.11296 L -0.40703 -0.3555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-1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52400"/>
            <a:ext cx="46482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এমনভাবে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 বর্ধিত করি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 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 = DE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B, E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করি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00800" y="762000"/>
            <a:ext cx="3810000" cy="3200400"/>
            <a:chOff x="4876800" y="762000"/>
            <a:chExt cx="4038600" cy="4648200"/>
          </a:xfrm>
        </p:grpSpPr>
        <p:sp>
          <p:nvSpPr>
            <p:cNvPr id="4" name="Isosceles Triangle 3"/>
            <p:cNvSpPr/>
            <p:nvPr/>
          </p:nvSpPr>
          <p:spPr>
            <a:xfrm>
              <a:off x="5334000" y="1447800"/>
              <a:ext cx="3200400" cy="3124200"/>
            </a:xfrm>
            <a:prstGeom prst="triangle">
              <a:avLst/>
            </a:prstGeom>
            <a:noFill/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76800" y="762000"/>
              <a:ext cx="4038600" cy="4495800"/>
              <a:chOff x="4876800" y="762000"/>
              <a:chExt cx="4038600" cy="44958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8382000" y="4572000"/>
                <a:ext cx="533400" cy="6858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705600" y="762000"/>
                <a:ext cx="533400" cy="6858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876800" y="4419600"/>
                <a:ext cx="533400" cy="6858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248400" y="4495800"/>
              <a:ext cx="762000" cy="914400"/>
              <a:chOff x="6248400" y="4495800"/>
              <a:chExt cx="762000" cy="914400"/>
            </a:xfrm>
          </p:grpSpPr>
          <p:sp>
            <p:nvSpPr>
              <p:cNvPr id="8" name="Flowchart: Connector 7"/>
              <p:cNvSpPr/>
              <p:nvPr/>
            </p:nvSpPr>
            <p:spPr>
              <a:xfrm>
                <a:off x="6858000" y="4495800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248400" y="4724400"/>
                <a:ext cx="533400" cy="6858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" name="Straight Connector 6"/>
            <p:cNvCxnSpPr>
              <a:stCxn id="4" idx="0"/>
              <a:endCxn id="8" idx="4"/>
            </p:cNvCxnSpPr>
            <p:nvPr/>
          </p:nvCxnSpPr>
          <p:spPr>
            <a:xfrm>
              <a:off x="6934200" y="1447800"/>
              <a:ext cx="0" cy="32004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6795655" y="3380510"/>
            <a:ext cx="1572490" cy="217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153400" y="2590800"/>
            <a:ext cx="381000" cy="76200"/>
            <a:chOff x="6629400" y="2590800"/>
            <a:chExt cx="381000" cy="762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629400" y="25908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26670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153400" y="4267200"/>
            <a:ext cx="381000" cy="76200"/>
            <a:chOff x="6629400" y="2590800"/>
            <a:chExt cx="381000" cy="762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29400" y="2590800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29400" y="2667000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01000" y="3332814"/>
            <a:ext cx="609600" cy="2915587"/>
            <a:chOff x="6477000" y="3332813"/>
            <a:chExt cx="609600" cy="2915587"/>
          </a:xfrm>
        </p:grpSpPr>
        <p:cxnSp>
          <p:nvCxnSpPr>
            <p:cNvPr id="21" name="Straight Connector 20"/>
            <p:cNvCxnSpPr>
              <a:stCxn id="8" idx="0"/>
            </p:cNvCxnSpPr>
            <p:nvPr/>
          </p:nvCxnSpPr>
          <p:spPr>
            <a:xfrm>
              <a:off x="6817743" y="3332813"/>
              <a:ext cx="12547" cy="2223541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477000" y="5715000"/>
              <a:ext cx="6096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580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5000" y="685800"/>
                <a:ext cx="5638800" cy="5867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sz="4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l-GR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BDE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g‡a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¨,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BD = CD </a:t>
                </a:r>
                <a:r>
                  <a:rPr lang="en-US" sz="2800" b="1" dirty="0">
                    <a:solidFill>
                      <a:srgbClr val="0070C0"/>
                    </a:solidFill>
                    <a:latin typeface="Andalus" pitchFamily="18" charset="-78"/>
                    <a:cs typeface="Andalus" pitchFamily="18" charset="-78"/>
                  </a:rPr>
                  <a:t>[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KviY</a:t>
                </a:r>
                <a:r>
                  <a:rPr lang="en-US" sz="32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D, BC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ga¨we›`y</a:t>
                </a:r>
                <a:r>
                  <a:rPr lang="en-US" sz="2800" b="1" dirty="0">
                    <a:solidFill>
                      <a:srgbClr val="0070C0"/>
                    </a:solidFill>
                    <a:latin typeface="Andalus" pitchFamily="18" charset="-78"/>
                    <a:cs typeface="Andalus" pitchFamily="18" charset="-78"/>
                  </a:rPr>
                  <a:t>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AD = DE </a:t>
                </a:r>
                <a:r>
                  <a:rPr lang="en-US" sz="2800" b="1" dirty="0">
                    <a:solidFill>
                      <a:srgbClr val="FF0000"/>
                    </a:solidFill>
                    <a:latin typeface="Andalus" pitchFamily="18" charset="-78"/>
                    <a:cs typeface="Andalus" pitchFamily="18" charset="-78"/>
                  </a:rPr>
                  <a:t>[ 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A¼b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Andalus" pitchFamily="18" charset="-78"/>
                    <a:cs typeface="Andalus" pitchFamily="18" charset="-78"/>
                  </a:rPr>
                  <a:t>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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ADC  = 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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BDE </a:t>
                </a:r>
                <a:r>
                  <a:rPr lang="en-US" sz="2800" b="1" dirty="0">
                    <a:solidFill>
                      <a:srgbClr val="0070C0"/>
                    </a:solidFill>
                    <a:latin typeface="Andalus" pitchFamily="18" charset="-78"/>
                    <a:cs typeface="Andalus" pitchFamily="18" charset="-78"/>
                  </a:rPr>
                  <a:t>[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wecÖZxc</a:t>
                </a:r>
                <a:r>
                  <a:rPr lang="en-US" sz="32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KvY</a:t>
                </a:r>
                <a:r>
                  <a:rPr lang="en-US" sz="32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e‡j</a:t>
                </a:r>
                <a:r>
                  <a:rPr lang="en-US" sz="32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>
                    <a:solidFill>
                      <a:srgbClr val="0070C0"/>
                    </a:solidFill>
                    <a:latin typeface="Andalus" pitchFamily="18" charset="-78"/>
                    <a:cs typeface="Andalus" pitchFamily="18" charset="-78"/>
                  </a:rPr>
                  <a:t>]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800" b="1" dirty="0">
                    <a:solidFill>
                      <a:srgbClr val="FF0000"/>
                    </a:solidFill>
                    <a:latin typeface="Times New Roman"/>
                    <a:cs typeface="Andalus" pitchFamily="18" charset="-78"/>
                  </a:rPr>
                  <a:t>Δ</a:t>
                </a:r>
                <a:r>
                  <a:rPr lang="en-US" sz="2800" b="1" dirty="0">
                    <a:solidFill>
                      <a:srgbClr val="FF0000"/>
                    </a:solidFill>
                    <a:latin typeface="Andalus" pitchFamily="18" charset="-78"/>
                    <a:cs typeface="Andalus" pitchFamily="18" charset="-78"/>
                  </a:rPr>
                  <a:t>ADC</a:t>
                </a:r>
                <a:r>
                  <a:rPr lang="en-US" sz="3600" b="1" dirty="0">
                    <a:solidFill>
                      <a:srgbClr val="0070C0"/>
                    </a:solidFill>
                    <a:latin typeface="Andalus" pitchFamily="18" charset="-78"/>
                    <a:cs typeface="Andalus" pitchFamily="18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ndalus" pitchFamily="18" charset="-78"/>
                      </a:rPr>
                      <m:t>≅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Andalus" pitchFamily="18" charset="-78"/>
                    <a:cs typeface="Andalus" pitchFamily="18" charset="-78"/>
                  </a:rPr>
                  <a:t> </a:t>
                </a:r>
                <a:r>
                  <a:rPr lang="el-GR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BDE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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 = AC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85800"/>
                <a:ext cx="5638800" cy="5867400"/>
              </a:xfrm>
              <a:prstGeom prst="rect">
                <a:avLst/>
              </a:prstGeom>
              <a:blipFill rotWithShape="0">
                <a:blip r:embed="rId2"/>
                <a:stretch>
                  <a:fillRect l="-4432" r="-9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858000" y="0"/>
            <a:ext cx="3810000" cy="4343400"/>
            <a:chOff x="4876800" y="762000"/>
            <a:chExt cx="3810000" cy="5486400"/>
          </a:xfrm>
        </p:grpSpPr>
        <p:grpSp>
          <p:nvGrpSpPr>
            <p:cNvPr id="4" name="Group 3"/>
            <p:cNvGrpSpPr/>
            <p:nvPr/>
          </p:nvGrpSpPr>
          <p:grpSpPr>
            <a:xfrm>
              <a:off x="4876800" y="762000"/>
              <a:ext cx="3810000" cy="3200400"/>
              <a:chOff x="4876800" y="762000"/>
              <a:chExt cx="4038600" cy="4648200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5334000" y="1447800"/>
                <a:ext cx="3200400" cy="3124200"/>
              </a:xfrm>
              <a:prstGeom prst="triangle">
                <a:avLst/>
              </a:prstGeom>
              <a:noFill/>
              <a:ln w="762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4876800" y="762000"/>
                <a:ext cx="4038600" cy="4495800"/>
                <a:chOff x="4876800" y="762000"/>
                <a:chExt cx="4038600" cy="4495800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8382000" y="4572000"/>
                  <a:ext cx="533400" cy="6858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C</a:t>
                  </a:r>
                  <a:endParaRPr lang="en-US" sz="2800" dirty="0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6705600" y="762000"/>
                  <a:ext cx="533400" cy="6858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A</a:t>
                  </a:r>
                  <a:endParaRPr lang="en-US" sz="2800" dirty="0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4876800" y="4419600"/>
                  <a:ext cx="533400" cy="6858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B</a:t>
                  </a:r>
                  <a:endParaRPr lang="en-US" sz="2800" dirty="0"/>
                </a:p>
              </p:txBody>
            </p:sp>
          </p:grpSp>
          <p:grpSp>
            <p:nvGrpSpPr>
              <p:cNvPr id="11" name="Group 20"/>
              <p:cNvGrpSpPr/>
              <p:nvPr/>
            </p:nvGrpSpPr>
            <p:grpSpPr>
              <a:xfrm>
                <a:off x="6248400" y="4495800"/>
                <a:ext cx="762000" cy="914400"/>
                <a:chOff x="6248400" y="4495800"/>
                <a:chExt cx="762000" cy="914400"/>
              </a:xfrm>
            </p:grpSpPr>
            <p:sp>
              <p:nvSpPr>
                <p:cNvPr id="13" name="Flowchart: Connector 12"/>
                <p:cNvSpPr/>
                <p:nvPr/>
              </p:nvSpPr>
              <p:spPr>
                <a:xfrm>
                  <a:off x="6858000" y="4495800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6248400" y="4724400"/>
                  <a:ext cx="533400" cy="6858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D</a:t>
                  </a:r>
                  <a:endParaRPr lang="en-US" sz="2800" dirty="0"/>
                </a:p>
              </p:txBody>
            </p:sp>
          </p:grpSp>
          <p:cxnSp>
            <p:nvCxnSpPr>
              <p:cNvPr id="12" name="Straight Connector 11"/>
              <p:cNvCxnSpPr>
                <a:stCxn id="9" idx="0"/>
                <a:endCxn id="13" idx="4"/>
              </p:cNvCxnSpPr>
              <p:nvPr/>
            </p:nvCxnSpPr>
            <p:spPr>
              <a:xfrm>
                <a:off x="6934200" y="1447800"/>
                <a:ext cx="0" cy="320040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>
              <a:off x="5285510" y="3405303"/>
              <a:ext cx="1524000" cy="21045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477000" y="3352800"/>
              <a:ext cx="609600" cy="2895600"/>
              <a:chOff x="6477000" y="3352800"/>
              <a:chExt cx="609600" cy="28956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6830290" y="3352800"/>
                <a:ext cx="0" cy="2203554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6477000" y="5715000"/>
                <a:ext cx="6096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8610600" y="1295400"/>
            <a:ext cx="381000" cy="1524000"/>
            <a:chOff x="7086600" y="1295400"/>
            <a:chExt cx="381000" cy="1524000"/>
          </a:xfrm>
        </p:grpSpPr>
        <p:grpSp>
          <p:nvGrpSpPr>
            <p:cNvPr id="19" name="Group 18"/>
            <p:cNvGrpSpPr/>
            <p:nvPr/>
          </p:nvGrpSpPr>
          <p:grpSpPr>
            <a:xfrm>
              <a:off x="7086600" y="1295400"/>
              <a:ext cx="381000" cy="76200"/>
              <a:chOff x="6629400" y="2590800"/>
              <a:chExt cx="381000" cy="762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6629400" y="2590800"/>
                <a:ext cx="3810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629400" y="2667000"/>
                <a:ext cx="3810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086600" y="2743200"/>
              <a:ext cx="381000" cy="76200"/>
              <a:chOff x="6629400" y="2590800"/>
              <a:chExt cx="381000" cy="762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629400" y="2590800"/>
                <a:ext cx="38100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629400" y="2667000"/>
                <a:ext cx="38100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077200" y="1828800"/>
            <a:ext cx="1447800" cy="457200"/>
            <a:chOff x="6553200" y="1828800"/>
            <a:chExt cx="1447800" cy="457200"/>
          </a:xfrm>
        </p:grpSpPr>
        <p:grpSp>
          <p:nvGrpSpPr>
            <p:cNvPr id="26" name="Group 25"/>
            <p:cNvGrpSpPr/>
            <p:nvPr/>
          </p:nvGrpSpPr>
          <p:grpSpPr>
            <a:xfrm>
              <a:off x="6553200" y="1828800"/>
              <a:ext cx="76200" cy="381000"/>
              <a:chOff x="6096000" y="4343400"/>
              <a:chExt cx="76200" cy="3810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6096000" y="4343400"/>
                <a:ext cx="0" cy="3810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72200" y="4343400"/>
                <a:ext cx="0" cy="3810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924800" y="1905000"/>
              <a:ext cx="76200" cy="381000"/>
              <a:chOff x="6096000" y="4343400"/>
              <a:chExt cx="76200" cy="3810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6096000" y="4343400"/>
                <a:ext cx="0" cy="3810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172200" y="4343400"/>
                <a:ext cx="0" cy="3810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2633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29400" y="0"/>
            <a:ext cx="3810000" cy="4343400"/>
            <a:chOff x="4876800" y="762000"/>
            <a:chExt cx="3810000" cy="5486400"/>
          </a:xfrm>
        </p:grpSpPr>
        <p:grpSp>
          <p:nvGrpSpPr>
            <p:cNvPr id="3" name="Group 2"/>
            <p:cNvGrpSpPr/>
            <p:nvPr/>
          </p:nvGrpSpPr>
          <p:grpSpPr>
            <a:xfrm>
              <a:off x="4876800" y="762000"/>
              <a:ext cx="3810000" cy="3200400"/>
              <a:chOff x="4876800" y="762000"/>
              <a:chExt cx="4038600" cy="4648200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5334000" y="1447800"/>
                <a:ext cx="3200400" cy="3124200"/>
              </a:xfrm>
              <a:prstGeom prst="triangle">
                <a:avLst/>
              </a:prstGeom>
              <a:noFill/>
              <a:ln w="762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1"/>
              <p:cNvGrpSpPr/>
              <p:nvPr/>
            </p:nvGrpSpPr>
            <p:grpSpPr>
              <a:xfrm>
                <a:off x="4876800" y="762000"/>
                <a:ext cx="4038600" cy="4495800"/>
                <a:chOff x="4876800" y="762000"/>
                <a:chExt cx="4038600" cy="4495800"/>
              </a:xfrm>
            </p:grpSpPr>
            <p:sp>
              <p:nvSpPr>
                <p:cNvPr id="14" name="Rounded Rectangle 9"/>
                <p:cNvSpPr/>
                <p:nvPr/>
              </p:nvSpPr>
              <p:spPr>
                <a:xfrm>
                  <a:off x="8382000" y="4572000"/>
                  <a:ext cx="533400" cy="6858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C</a:t>
                  </a:r>
                  <a:endParaRPr lang="en-US" sz="2800" dirty="0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6705600" y="762000"/>
                  <a:ext cx="533400" cy="6858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A</a:t>
                  </a:r>
                  <a:endParaRPr lang="en-US" sz="2800" dirty="0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4876800" y="4419600"/>
                  <a:ext cx="533400" cy="6858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B</a:t>
                  </a:r>
                  <a:endParaRPr lang="en-US" sz="2800" dirty="0"/>
                </a:p>
              </p:txBody>
            </p:sp>
          </p:grpSp>
          <p:grpSp>
            <p:nvGrpSpPr>
              <p:cNvPr id="10" name="Group 20"/>
              <p:cNvGrpSpPr/>
              <p:nvPr/>
            </p:nvGrpSpPr>
            <p:grpSpPr>
              <a:xfrm>
                <a:off x="6248400" y="4495800"/>
                <a:ext cx="762000" cy="914400"/>
                <a:chOff x="6248400" y="4495800"/>
                <a:chExt cx="762000" cy="914400"/>
              </a:xfrm>
            </p:grpSpPr>
            <p:sp>
              <p:nvSpPr>
                <p:cNvPr id="12" name="Flowchart: Connector 11"/>
                <p:cNvSpPr/>
                <p:nvPr/>
              </p:nvSpPr>
              <p:spPr>
                <a:xfrm>
                  <a:off x="6858000" y="4495800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ounded Rectangle 8"/>
                <p:cNvSpPr/>
                <p:nvPr/>
              </p:nvSpPr>
              <p:spPr>
                <a:xfrm>
                  <a:off x="6248400" y="4724400"/>
                  <a:ext cx="533400" cy="6858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D</a:t>
                  </a:r>
                  <a:endParaRPr lang="en-US" sz="2800" dirty="0"/>
                </a:p>
              </p:txBody>
            </p:sp>
          </p:grpSp>
          <p:cxnSp>
            <p:nvCxnSpPr>
              <p:cNvPr id="11" name="Straight Connector 10"/>
              <p:cNvCxnSpPr>
                <a:stCxn id="8" idx="0"/>
                <a:endCxn id="12" idx="4"/>
              </p:cNvCxnSpPr>
              <p:nvPr/>
            </p:nvCxnSpPr>
            <p:spPr>
              <a:xfrm>
                <a:off x="6934200" y="1447800"/>
                <a:ext cx="0" cy="320040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/>
            <p:nvPr/>
          </p:nvCxnSpPr>
          <p:spPr>
            <a:xfrm>
              <a:off x="5308121" y="3385280"/>
              <a:ext cx="1549879" cy="2177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" name="Group 13"/>
            <p:cNvGrpSpPr/>
            <p:nvPr/>
          </p:nvGrpSpPr>
          <p:grpSpPr>
            <a:xfrm>
              <a:off x="6477000" y="3437745"/>
              <a:ext cx="609600" cy="2810655"/>
              <a:chOff x="6477000" y="3437745"/>
              <a:chExt cx="609600" cy="2810655"/>
            </a:xfrm>
          </p:grpSpPr>
          <p:cxnSp>
            <p:nvCxnSpPr>
              <p:cNvPr id="6" name="Straight Connector 5"/>
              <p:cNvCxnSpPr>
                <a:stCxn id="12" idx="4"/>
              </p:cNvCxnSpPr>
              <p:nvPr/>
            </p:nvCxnSpPr>
            <p:spPr>
              <a:xfrm>
                <a:off x="6817743" y="3437745"/>
                <a:ext cx="40257" cy="2118609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6477000" y="5715000"/>
                <a:ext cx="6096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1981200" y="152400"/>
            <a:ext cx="6019800" cy="655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GLb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ABE 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G,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BE &gt;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AE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+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 + DE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 + AC &gt; AD +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[</a:t>
            </a:r>
            <a:r>
              <a:rPr lang="en-US" sz="2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2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= AD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+ AC &gt; 2AD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cÖgvwYZ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6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143251" y="753976"/>
            <a:ext cx="5905499" cy="10463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Wave1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9600" dirty="0" smtClean="0">
                <a:ln>
                  <a:solidFill>
                    <a:srgbClr val="EE26C8"/>
                  </a:solidFill>
                </a:ln>
                <a:solidFill>
                  <a:srgbClr val="1309D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9600" dirty="0" smtClean="0">
                <a:solidFill>
                  <a:srgbClr val="1309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n>
                  <a:solidFill>
                    <a:srgbClr val="FF0000"/>
                  </a:solidFill>
                </a:ln>
                <a:solidFill>
                  <a:srgbClr val="1309D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9600" dirty="0" smtClean="0">
                <a:solidFill>
                  <a:srgbClr val="1309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rgbClr val="1309D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6214" y="2348635"/>
            <a:ext cx="7467303" cy="2205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2959" y="671797"/>
            <a:ext cx="1415897" cy="1332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04" y="5376040"/>
            <a:ext cx="7409793" cy="9432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A5029BA-B51B-44B3-A234-258C32581A15}"/>
              </a:ext>
            </a:extLst>
          </p:cNvPr>
          <p:cNvGrpSpPr/>
          <p:nvPr/>
        </p:nvGrpSpPr>
        <p:grpSpPr>
          <a:xfrm>
            <a:off x="7149546" y="1526540"/>
            <a:ext cx="5042454" cy="2368682"/>
            <a:chOff x="4446105" y="1538980"/>
            <a:chExt cx="5042454" cy="2368682"/>
          </a:xfrm>
        </p:grpSpPr>
        <p:sp>
          <p:nvSpPr>
            <p:cNvPr id="11" name="Isosceles Triangle 10">
              <a:extLst>
                <a:ext uri="{FF2B5EF4-FFF2-40B4-BE49-F238E27FC236}">
                  <a16:creationId xmlns="" xmlns:a16="http://schemas.microsoft.com/office/drawing/2014/main" id="{CE763A2E-D3A5-42CC-B71D-2BB2A5A82633}"/>
                </a:ext>
              </a:extLst>
            </p:cNvPr>
            <p:cNvSpPr/>
            <p:nvPr/>
          </p:nvSpPr>
          <p:spPr>
            <a:xfrm>
              <a:off x="4790661" y="1934816"/>
              <a:ext cx="2279374" cy="16035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6E2B9CC-FEB1-4EE1-BF13-B3E0D857E6A7}"/>
                </a:ext>
              </a:extLst>
            </p:cNvPr>
            <p:cNvSpPr txBox="1"/>
            <p:nvPr/>
          </p:nvSpPr>
          <p:spPr>
            <a:xfrm>
              <a:off x="6811619" y="3538330"/>
              <a:ext cx="62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3C7C88F-C121-417D-ACF0-A59D500BF21E}"/>
                </a:ext>
              </a:extLst>
            </p:cNvPr>
            <p:cNvSpPr txBox="1"/>
            <p:nvPr/>
          </p:nvSpPr>
          <p:spPr>
            <a:xfrm>
              <a:off x="4446105" y="3441387"/>
              <a:ext cx="62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41611CE-58F8-4D59-9F96-EED5CEC20CCA}"/>
                </a:ext>
              </a:extLst>
            </p:cNvPr>
            <p:cNvSpPr txBox="1"/>
            <p:nvPr/>
          </p:nvSpPr>
          <p:spPr>
            <a:xfrm>
              <a:off x="5784574" y="1538980"/>
              <a:ext cx="62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162BA8AA-A923-416C-BE8B-7B4CE92926E8}"/>
                </a:ext>
              </a:extLst>
            </p:cNvPr>
            <p:cNvCxnSpPr>
              <a:cxnSpLocks/>
            </p:cNvCxnSpPr>
            <p:nvPr/>
          </p:nvCxnSpPr>
          <p:spPr>
            <a:xfrm>
              <a:off x="7036905" y="3538330"/>
              <a:ext cx="20739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29189A7-79A6-49D7-8A8D-85058CDB1681}"/>
                </a:ext>
              </a:extLst>
            </p:cNvPr>
            <p:cNvSpPr txBox="1"/>
            <p:nvPr/>
          </p:nvSpPr>
          <p:spPr>
            <a:xfrm>
              <a:off x="8865707" y="3473510"/>
              <a:ext cx="62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601CFA0-1810-4870-8BCF-1B8842C5B499}"/>
              </a:ext>
            </a:extLst>
          </p:cNvPr>
          <p:cNvSpPr txBox="1"/>
          <p:nvPr/>
        </p:nvSpPr>
        <p:spPr>
          <a:xfrm>
            <a:off x="2590602" y="1497692"/>
            <a:ext cx="743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717CB1F-B197-4994-83C3-660EF98FA630}"/>
              </a:ext>
            </a:extLst>
          </p:cNvPr>
          <p:cNvSpPr txBox="1"/>
          <p:nvPr/>
        </p:nvSpPr>
        <p:spPr>
          <a:xfrm>
            <a:off x="2590602" y="2086733"/>
            <a:ext cx="743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F392847B-C51B-4E58-A687-0C0DDF5D6C47}"/>
                  </a:ext>
                </a:extLst>
              </p:cNvPr>
              <p:cNvSpPr txBox="1"/>
              <p:nvPr/>
            </p:nvSpPr>
            <p:spPr>
              <a:xfrm>
                <a:off x="819350" y="2813430"/>
                <a:ext cx="6685722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  </a:t>
                </a:r>
                <a:r>
                  <a:rPr lang="en-US" sz="3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600" dirty="0"/>
                  <a:t>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392847B-C51B-4E58-A687-0C0DDF5D6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50" y="2813430"/>
                <a:ext cx="6685722" cy="874663"/>
              </a:xfrm>
              <a:prstGeom prst="rect">
                <a:avLst/>
              </a:prstGeom>
              <a:blipFill rotWithShape="0">
                <a:blip r:embed="rId4"/>
                <a:stretch>
                  <a:fillRect l="-2735" b="-1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0B3BB404-65D5-417E-8B59-7A5675B3C28C}"/>
                  </a:ext>
                </a:extLst>
              </p:cNvPr>
              <p:cNvSpPr txBox="1"/>
              <p:nvPr/>
            </p:nvSpPr>
            <p:spPr>
              <a:xfrm>
                <a:off x="160016" y="3907614"/>
                <a:ext cx="50755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কত 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B3BB404-65D5-417E-8B59-7A5675B3C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" y="3907614"/>
                <a:ext cx="5075583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886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3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191" y="681353"/>
            <a:ext cx="4462199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kern="0" dirty="0" smtClean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b="1" kern="0" dirty="0">
              <a:ln w="1143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6"/>
          <a:stretch/>
        </p:blipFill>
        <p:spPr>
          <a:xfrm>
            <a:off x="1143820" y="443719"/>
            <a:ext cx="1234628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6"/>
          <a:stretch/>
        </p:blipFill>
        <p:spPr>
          <a:xfrm>
            <a:off x="10066813" y="506783"/>
            <a:ext cx="1394718" cy="1733550"/>
          </a:xfrm>
          <a:prstGeom prst="rect">
            <a:avLst/>
          </a:prstGeom>
        </p:spPr>
      </p:pic>
      <p:pic>
        <p:nvPicPr>
          <p:cNvPr id="5" name="Picture 2" descr="৪ অক্টোবর থেকে একাদশ শ্রেণির ক্লাস শুরু">
            <a:extLst>
              <a:ext uri="{FF2B5EF4-FFF2-40B4-BE49-F238E27FC236}">
                <a16:creationId xmlns:a16="http://schemas.microsoft.com/office/drawing/2014/main" xmlns="" id="{795D0BE8-8BE1-41C0-8F43-407E6CFB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701" y="506783"/>
            <a:ext cx="1792716" cy="16704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77" y="5620388"/>
            <a:ext cx="8052447" cy="1061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158FED-8E95-45BF-B509-1C51DACA8CA3}"/>
              </a:ext>
            </a:extLst>
          </p:cNvPr>
          <p:cNvSpPr txBox="1"/>
          <p:nvPr/>
        </p:nvSpPr>
        <p:spPr>
          <a:xfrm>
            <a:off x="756742" y="2555648"/>
            <a:ext cx="10815144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বাহু-কোণ-বাহু</a:t>
            </a:r>
            <a:r>
              <a:rPr lang="en-US" sz="4400" b="1" dirty="0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</a:t>
            </a:r>
            <a:r>
              <a:rPr lang="en-US" sz="4400" b="1" dirty="0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4400" b="1" dirty="0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400" b="1" dirty="0">
              <a:ln/>
              <a:solidFill>
                <a:srgbClr val="2B119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prism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63255 -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2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D32676-CF2B-495A-8C22-3BDFDD45AA84}"/>
              </a:ext>
            </a:extLst>
          </p:cNvPr>
          <p:cNvSpPr/>
          <p:nvPr/>
        </p:nvSpPr>
        <p:spPr>
          <a:xfrm>
            <a:off x="3967726" y="240418"/>
            <a:ext cx="3357107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90500" h="234950"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3113B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6000" b="1" dirty="0" smtClean="0">
                <a:ln w="11430"/>
                <a:solidFill>
                  <a:srgbClr val="3113B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১৭</a:t>
            </a:r>
            <a:endParaRPr lang="bn-IN" sz="6000" b="1" dirty="0">
              <a:ln w="11430"/>
              <a:solidFill>
                <a:srgbClr val="3113B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0E028229-46CE-46B6-9B30-6E91D56EA0F6}"/>
                  </a:ext>
                </a:extLst>
              </p:cNvPr>
              <p:cNvSpPr txBox="1"/>
              <p:nvPr/>
            </p:nvSpPr>
            <p:spPr>
              <a:xfrm>
                <a:off x="1484243" y="2937927"/>
                <a:ext cx="871993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সমদ্বিখন্ডক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, BC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বাহুকে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𝐴𝐷𝐵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স্থূলকোণ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028229-46CE-46B6-9B30-6E91D56EA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243" y="2937927"/>
                <a:ext cx="8719930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2795" t="-7471" r="-1398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9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prism dir="u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A3DD25-DF51-41E3-A2E3-5E85D217F505}"/>
              </a:ext>
            </a:extLst>
          </p:cNvPr>
          <p:cNvSpPr/>
          <p:nvPr/>
        </p:nvSpPr>
        <p:spPr>
          <a:xfrm>
            <a:off x="7167966" y="1256081"/>
            <a:ext cx="4307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772A444-3C00-440B-A9B3-135B951BCF81}"/>
              </a:ext>
            </a:extLst>
          </p:cNvPr>
          <p:cNvGrpSpPr/>
          <p:nvPr/>
        </p:nvGrpSpPr>
        <p:grpSpPr>
          <a:xfrm>
            <a:off x="3465443" y="564563"/>
            <a:ext cx="5718314" cy="2750210"/>
            <a:chOff x="5612295" y="546125"/>
            <a:chExt cx="5718314" cy="275021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6FC76995-68B2-456E-A188-A8576871E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3478" y="2875723"/>
              <a:ext cx="4373218" cy="1192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6DB847F8-0C5B-40DF-84EF-E6C4D2315B42}"/>
                </a:ext>
              </a:extLst>
            </p:cNvPr>
            <p:cNvCxnSpPr>
              <a:cxnSpLocks/>
            </p:cNvCxnSpPr>
            <p:nvPr/>
          </p:nvCxnSpPr>
          <p:spPr>
            <a:xfrm>
              <a:off x="9746974" y="1053547"/>
              <a:ext cx="589722" cy="1822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75986A80-92D5-43E6-B921-781917BA7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3478" y="1053547"/>
              <a:ext cx="3783496" cy="19414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E1EA082-916E-40BF-BE45-0B4DA8F5214C}"/>
                </a:ext>
              </a:extLst>
            </p:cNvPr>
            <p:cNvSpPr txBox="1"/>
            <p:nvPr/>
          </p:nvSpPr>
          <p:spPr>
            <a:xfrm>
              <a:off x="10363200" y="2795344"/>
              <a:ext cx="967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22C3668-8AC4-4B10-B224-B95B6E059172}"/>
                </a:ext>
              </a:extLst>
            </p:cNvPr>
            <p:cNvSpPr txBox="1"/>
            <p:nvPr/>
          </p:nvSpPr>
          <p:spPr>
            <a:xfrm>
              <a:off x="5612295" y="2750691"/>
              <a:ext cx="967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DF494B3-7FDD-4F1C-969B-EC8AF10B915B}"/>
                </a:ext>
              </a:extLst>
            </p:cNvPr>
            <p:cNvSpPr txBox="1"/>
            <p:nvPr/>
          </p:nvSpPr>
          <p:spPr>
            <a:xfrm>
              <a:off x="9558130" y="583095"/>
              <a:ext cx="967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70E7E9CF-BFD5-4A8E-B589-8AE18C57D400}"/>
                </a:ext>
              </a:extLst>
            </p:cNvPr>
            <p:cNvSpPr/>
            <p:nvPr/>
          </p:nvSpPr>
          <p:spPr>
            <a:xfrm rot="9257295">
              <a:off x="9217130" y="546125"/>
              <a:ext cx="1059688" cy="1014842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16BE452-1DE6-4FFB-8A2F-24A1A78CD3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41646" y="1053546"/>
              <a:ext cx="811954" cy="18818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6C85A43-83BD-438C-A01C-A44BD4362686}"/>
                </a:ext>
              </a:extLst>
            </p:cNvPr>
            <p:cNvSpPr txBox="1"/>
            <p:nvPr/>
          </p:nvSpPr>
          <p:spPr>
            <a:xfrm>
              <a:off x="8786191" y="2927003"/>
              <a:ext cx="967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652FBFF-8BB0-4BE4-AEA5-6ED3CBE3BFC8}"/>
              </a:ext>
            </a:extLst>
          </p:cNvPr>
          <p:cNvSpPr txBox="1"/>
          <p:nvPr/>
        </p:nvSpPr>
        <p:spPr>
          <a:xfrm>
            <a:off x="943068" y="3324304"/>
            <a:ext cx="5724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নির্বচন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4EB20EE3-BC92-4BBB-91D0-399E4D483279}"/>
                  </a:ext>
                </a:extLst>
              </p:cNvPr>
              <p:cNvSpPr txBox="1"/>
              <p:nvPr/>
            </p:nvSpPr>
            <p:spPr>
              <a:xfrm>
                <a:off x="795131" y="4103276"/>
                <a:ext cx="93503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সমদ্বিখন্ডক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, BC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বাহুকে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𝐴𝐷𝐵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স্থূলকোণ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B20EE3-BC92-4BBB-91D0-399E4D483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1" y="4103276"/>
                <a:ext cx="9350300" cy="2123658"/>
              </a:xfrm>
              <a:prstGeom prst="rect">
                <a:avLst/>
              </a:prstGeom>
              <a:blipFill>
                <a:blip r:embed="rId2"/>
                <a:stretch>
                  <a:fillRect l="-2608" t="-7184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prism dir="u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34CC6B8-EC3A-45BA-9F5F-FF8B5FE2DE5F}"/>
              </a:ext>
            </a:extLst>
          </p:cNvPr>
          <p:cNvGrpSpPr/>
          <p:nvPr/>
        </p:nvGrpSpPr>
        <p:grpSpPr>
          <a:xfrm>
            <a:off x="6096000" y="249005"/>
            <a:ext cx="5718314" cy="2713240"/>
            <a:chOff x="6096000" y="249005"/>
            <a:chExt cx="5718314" cy="271324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A4765BC9-74C6-4CC6-9217-F46D88BA4D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7183" y="2541633"/>
              <a:ext cx="4373218" cy="1192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8DBB35AE-077C-44A6-A0F7-6D86D614A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230679" y="719457"/>
              <a:ext cx="589722" cy="1822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7041C2C-7327-46CF-A873-A79A7F431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3809" y="728723"/>
              <a:ext cx="3783496" cy="19414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8942D85-8D32-4FF3-835D-338F042152DB}"/>
                </a:ext>
              </a:extLst>
            </p:cNvPr>
            <p:cNvSpPr txBox="1"/>
            <p:nvPr/>
          </p:nvSpPr>
          <p:spPr>
            <a:xfrm>
              <a:off x="10846905" y="2461254"/>
              <a:ext cx="967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29F772C-F6EA-40A7-AF50-22129A2DA162}"/>
                </a:ext>
              </a:extLst>
            </p:cNvPr>
            <p:cNvSpPr txBox="1"/>
            <p:nvPr/>
          </p:nvSpPr>
          <p:spPr>
            <a:xfrm>
              <a:off x="6096000" y="2416601"/>
              <a:ext cx="967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F4C3839-31D5-4E7D-A34A-DA5799CEDD06}"/>
                </a:ext>
              </a:extLst>
            </p:cNvPr>
            <p:cNvSpPr txBox="1"/>
            <p:nvPr/>
          </p:nvSpPr>
          <p:spPr>
            <a:xfrm>
              <a:off x="10041835" y="249005"/>
              <a:ext cx="967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843D38E2-37E6-42BC-BACB-09473475C2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5351" y="719456"/>
              <a:ext cx="811954" cy="18818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0069698-4A59-4242-AF3E-30AB7B848ECF}"/>
                </a:ext>
              </a:extLst>
            </p:cNvPr>
            <p:cNvSpPr txBox="1"/>
            <p:nvPr/>
          </p:nvSpPr>
          <p:spPr>
            <a:xfrm>
              <a:off x="9269896" y="2592913"/>
              <a:ext cx="967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28D4743-2A13-4810-8919-CA7D155B082D}"/>
              </a:ext>
            </a:extLst>
          </p:cNvPr>
          <p:cNvSpPr txBox="1"/>
          <p:nvPr/>
        </p:nvSpPr>
        <p:spPr>
          <a:xfrm>
            <a:off x="993913" y="3867041"/>
            <a:ext cx="10336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: 	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AC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	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AE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	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E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80277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13BEAB08-F375-409A-94AF-234D3F64EAA7}"/>
              </a:ext>
            </a:extLst>
          </p:cNvPr>
          <p:cNvGrpSpPr/>
          <p:nvPr/>
        </p:nvGrpSpPr>
        <p:grpSpPr>
          <a:xfrm>
            <a:off x="2536444" y="190187"/>
            <a:ext cx="5227463" cy="2252047"/>
            <a:chOff x="6096000" y="249005"/>
            <a:chExt cx="5718314" cy="2713240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92B55B66-4EEA-4200-960F-D26B4E049282}"/>
                </a:ext>
              </a:extLst>
            </p:cNvPr>
            <p:cNvGrpSpPr/>
            <p:nvPr/>
          </p:nvGrpSpPr>
          <p:grpSpPr>
            <a:xfrm>
              <a:off x="6096000" y="249005"/>
              <a:ext cx="5718314" cy="2713240"/>
              <a:chOff x="6096000" y="249005"/>
              <a:chExt cx="5718314" cy="271324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1D0BF10C-7DB3-4AD0-AA0E-D04E7B5D4A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47183" y="2541633"/>
                <a:ext cx="4373218" cy="1192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86374128-14FB-4B25-AD24-602D413F8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30679" y="719457"/>
                <a:ext cx="589722" cy="18221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AA9BA735-8138-4817-BF40-B95D5E3165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3809" y="728723"/>
                <a:ext cx="3783496" cy="19414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3B1B4A94-2499-4382-A4E0-DAF646AACC9E}"/>
                  </a:ext>
                </a:extLst>
              </p:cNvPr>
              <p:cNvSpPr txBox="1"/>
              <p:nvPr/>
            </p:nvSpPr>
            <p:spPr>
              <a:xfrm>
                <a:off x="10846905" y="2461254"/>
                <a:ext cx="967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70AA5552-8C27-4EA8-AE5A-5F4E614C2E8D}"/>
                  </a:ext>
                </a:extLst>
              </p:cNvPr>
              <p:cNvSpPr txBox="1"/>
              <p:nvPr/>
            </p:nvSpPr>
            <p:spPr>
              <a:xfrm>
                <a:off x="6096000" y="2416601"/>
                <a:ext cx="967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0299D0BF-F69E-4669-B6B6-3C88673945C8}"/>
                  </a:ext>
                </a:extLst>
              </p:cNvPr>
              <p:cNvSpPr txBox="1"/>
              <p:nvPr/>
            </p:nvSpPr>
            <p:spPr>
              <a:xfrm>
                <a:off x="10041835" y="249005"/>
                <a:ext cx="967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D14D3DA5-88F5-4F19-84B2-7B743F088A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25351" y="719456"/>
                <a:ext cx="811954" cy="18818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C5713596-8209-43DC-9807-5D854FE3CA40}"/>
                  </a:ext>
                </a:extLst>
              </p:cNvPr>
              <p:cNvSpPr txBox="1"/>
              <p:nvPr/>
            </p:nvSpPr>
            <p:spPr>
              <a:xfrm>
                <a:off x="9269896" y="2592913"/>
                <a:ext cx="967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0CF29147-1DBF-4260-B2A3-38CF723AED00}"/>
                </a:ext>
              </a:extLst>
            </p:cNvPr>
            <p:cNvCxnSpPr>
              <a:cxnSpLocks/>
            </p:cNvCxnSpPr>
            <p:nvPr/>
          </p:nvCxnSpPr>
          <p:spPr>
            <a:xfrm>
              <a:off x="8603716" y="1568030"/>
              <a:ext cx="821635" cy="999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rc 44">
              <a:extLst>
                <a:ext uri="{FF2B5EF4-FFF2-40B4-BE49-F238E27FC236}">
                  <a16:creationId xmlns="" xmlns:a16="http://schemas.microsoft.com/office/drawing/2014/main" id="{FE7A3E81-17B9-48E0-A662-6A973B0E60D6}"/>
                </a:ext>
              </a:extLst>
            </p:cNvPr>
            <p:cNvSpPr/>
            <p:nvPr/>
          </p:nvSpPr>
          <p:spPr>
            <a:xfrm rot="13943028">
              <a:off x="8602235" y="1084597"/>
              <a:ext cx="1059688" cy="1014842"/>
            </a:xfrm>
            <a:prstGeom prst="arc">
              <a:avLst>
                <a:gd name="adj1" fmla="val 16797524"/>
                <a:gd name="adj2" fmla="val 2028149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77F66C24-D375-43DB-BC05-23BECE3A047C}"/>
                </a:ext>
              </a:extLst>
            </p:cNvPr>
            <p:cNvSpPr txBox="1"/>
            <p:nvPr/>
          </p:nvSpPr>
          <p:spPr>
            <a:xfrm>
              <a:off x="8332046" y="1275952"/>
              <a:ext cx="967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9D2BCF59-0292-47F1-92B7-F061A57AEE18}"/>
                  </a:ext>
                </a:extLst>
              </p:cNvPr>
              <p:cNvSpPr txBox="1"/>
              <p:nvPr/>
            </p:nvSpPr>
            <p:spPr>
              <a:xfrm>
                <a:off x="1893455" y="2505949"/>
                <a:ext cx="65134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2BCF59-0292-47F1-92B7-F061A57AE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455" y="2505949"/>
                <a:ext cx="651344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84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B38DAC1-01B6-475B-8F6E-CCE55E4626C4}"/>
              </a:ext>
            </a:extLst>
          </p:cNvPr>
          <p:cNvSpPr txBox="1"/>
          <p:nvPr/>
        </p:nvSpPr>
        <p:spPr>
          <a:xfrm>
            <a:off x="1695134" y="3014018"/>
            <a:ext cx="6513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 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55A9CE04-15BD-4AB4-BB7F-225D0EBFFCBB}"/>
                  </a:ext>
                </a:extLst>
              </p:cNvPr>
              <p:cNvSpPr txBox="1"/>
              <p:nvPr/>
            </p:nvSpPr>
            <p:spPr>
              <a:xfrm>
                <a:off x="1695134" y="3447065"/>
                <a:ext cx="62152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 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𝐴𝐸𝐷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মধ্যে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A9CE04-15BD-4AB4-BB7F-225D0EBFF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34" y="3447065"/>
                <a:ext cx="621526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84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1BB59582-6903-417D-BE96-7360DA7C42D6}"/>
                  </a:ext>
                </a:extLst>
              </p:cNvPr>
              <p:cNvSpPr txBox="1"/>
              <p:nvPr/>
            </p:nvSpPr>
            <p:spPr>
              <a:xfrm>
                <a:off x="1798983" y="3948066"/>
                <a:ext cx="62152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 = AC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B59582-6903-417D-BE96-7360DA7C4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983" y="3948066"/>
                <a:ext cx="6215268" cy="369332"/>
              </a:xfrm>
              <a:prstGeom prst="rect">
                <a:avLst/>
              </a:prstGeom>
              <a:blipFill>
                <a:blip r:embed="rId4"/>
                <a:stretch>
                  <a:fillRect l="-78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A44D45F3-5C16-4593-98EC-5AEBCC441F11}"/>
                  </a:ext>
                </a:extLst>
              </p:cNvPr>
              <p:cNvSpPr txBox="1"/>
              <p:nvPr/>
            </p:nvSpPr>
            <p:spPr>
              <a:xfrm>
                <a:off x="4757530" y="3900394"/>
                <a:ext cx="65134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 অনুসারে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44D45F3-5C16-4593-98EC-5AEBCC441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30" y="3900394"/>
                <a:ext cx="6513442" cy="461665"/>
              </a:xfrm>
              <a:prstGeom prst="rect">
                <a:avLst/>
              </a:prstGeom>
              <a:blipFill>
                <a:blip r:embed="rId7"/>
                <a:stretch>
                  <a:fillRect l="-74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87FCC452-11A7-4E23-94EC-AE2F2016C902}"/>
                  </a:ext>
                </a:extLst>
              </p:cNvPr>
              <p:cNvSpPr txBox="1"/>
              <p:nvPr/>
            </p:nvSpPr>
            <p:spPr>
              <a:xfrm>
                <a:off x="1649896" y="4446056"/>
                <a:ext cx="62152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AD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7FCC452-11A7-4E23-94EC-AE2F2016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96" y="4446056"/>
                <a:ext cx="621526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883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D14EC43-6ECB-40E7-B690-94F9DA4B7B56}"/>
              </a:ext>
            </a:extLst>
          </p:cNvPr>
          <p:cNvSpPr txBox="1"/>
          <p:nvPr/>
        </p:nvSpPr>
        <p:spPr>
          <a:xfrm>
            <a:off x="4727530" y="4399889"/>
            <a:ext cx="6513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8FBF3190-CF8C-4515-83A5-EE4E848CFF39}"/>
                  </a:ext>
                </a:extLst>
              </p:cNvPr>
              <p:cNvSpPr txBox="1"/>
              <p:nvPr/>
            </p:nvSpPr>
            <p:spPr>
              <a:xfrm>
                <a:off x="1472917" y="5055433"/>
                <a:ext cx="62152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DAE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𝐶𝐴𝐷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1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BF3190-CF8C-4515-83A5-EE4E848CF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17" y="5055433"/>
                <a:ext cx="621526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59FE5D29-F50A-4D4F-9753-0235EC08B5A8}"/>
                  </a:ext>
                </a:extLst>
              </p:cNvPr>
              <p:cNvSpPr txBox="1"/>
              <p:nvPr/>
            </p:nvSpPr>
            <p:spPr>
              <a:xfrm>
                <a:off x="4431464" y="5029138"/>
                <a:ext cx="65134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𝐴𝐷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 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র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সমদ্বিখন্ডক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FE5D29-F50A-4D4F-9753-0235EC08B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464" y="5029138"/>
                <a:ext cx="6513442" cy="461665"/>
              </a:xfrm>
              <a:prstGeom prst="rect">
                <a:avLst/>
              </a:prstGeom>
              <a:blipFill rotWithShape="0">
                <a:blip r:embed="rId10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28DA0318-F110-4382-9EF8-69B5041AAD64}"/>
                  </a:ext>
                </a:extLst>
              </p:cNvPr>
              <p:cNvSpPr txBox="1"/>
              <p:nvPr/>
            </p:nvSpPr>
            <p:spPr>
              <a:xfrm>
                <a:off x="-602973" y="5768717"/>
                <a:ext cx="62152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AED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≅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𝐴𝐶𝐷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DA0318-F110-4382-9EF8-69B5041AA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2973" y="5768717"/>
                <a:ext cx="62152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1F793CA9-A35C-4523-B9A7-B2E71046F08C}"/>
                  </a:ext>
                </a:extLst>
              </p:cNvPr>
              <p:cNvSpPr txBox="1"/>
              <p:nvPr/>
            </p:nvSpPr>
            <p:spPr>
              <a:xfrm>
                <a:off x="4326837" y="5771083"/>
                <a:ext cx="65134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বাহু-কোণ-বাহু উপপাদ্য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793CA9-A35C-4523-B9A7-B2E71046F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837" y="5771083"/>
                <a:ext cx="6513442" cy="461665"/>
              </a:xfrm>
              <a:prstGeom prst="rect">
                <a:avLst/>
              </a:prstGeom>
              <a:blipFill>
                <a:blip r:embed="rId11"/>
                <a:stretch>
                  <a:fillRect l="-843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09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4000">
        <p15:prstTrans prst="pageCurlDouble" invX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B6EC771-E338-4975-AE3F-2641A1784D01}"/>
              </a:ext>
            </a:extLst>
          </p:cNvPr>
          <p:cNvGrpSpPr/>
          <p:nvPr/>
        </p:nvGrpSpPr>
        <p:grpSpPr>
          <a:xfrm>
            <a:off x="4989002" y="933987"/>
            <a:ext cx="5718314" cy="2713240"/>
            <a:chOff x="6096000" y="249005"/>
            <a:chExt cx="5718314" cy="2713240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2CEC4548-7731-4261-9EC5-C10B0C335A3F}"/>
                </a:ext>
              </a:extLst>
            </p:cNvPr>
            <p:cNvGrpSpPr/>
            <p:nvPr/>
          </p:nvGrpSpPr>
          <p:grpSpPr>
            <a:xfrm>
              <a:off x="6096000" y="249005"/>
              <a:ext cx="5718314" cy="2713240"/>
              <a:chOff x="6096000" y="249005"/>
              <a:chExt cx="5718314" cy="271324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2DBEF460-5D8B-48C4-9B06-37834DA55D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47183" y="2541633"/>
                <a:ext cx="4373218" cy="1192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87343025-3267-40F8-9FB4-4DC620F478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30679" y="719457"/>
                <a:ext cx="589722" cy="18221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761B13DA-4937-4471-B729-43459CF328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3809" y="728723"/>
                <a:ext cx="3783496" cy="19414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FEF785E-D69C-40FA-A1D2-C232B6A68602}"/>
                  </a:ext>
                </a:extLst>
              </p:cNvPr>
              <p:cNvSpPr txBox="1"/>
              <p:nvPr/>
            </p:nvSpPr>
            <p:spPr>
              <a:xfrm>
                <a:off x="10846905" y="2461254"/>
                <a:ext cx="967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0BDA9F53-A53B-4A06-81DE-C972F8DD1369}"/>
                  </a:ext>
                </a:extLst>
              </p:cNvPr>
              <p:cNvSpPr txBox="1"/>
              <p:nvPr/>
            </p:nvSpPr>
            <p:spPr>
              <a:xfrm>
                <a:off x="6096000" y="2416601"/>
                <a:ext cx="967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C0EF3F97-3AEC-409F-A2CF-B9F8BE932560}"/>
                  </a:ext>
                </a:extLst>
              </p:cNvPr>
              <p:cNvSpPr txBox="1"/>
              <p:nvPr/>
            </p:nvSpPr>
            <p:spPr>
              <a:xfrm>
                <a:off x="10041835" y="249005"/>
                <a:ext cx="967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4CBAC59A-CFA6-42D5-91A6-1C406868B9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25351" y="719456"/>
                <a:ext cx="811954" cy="18818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22CEAE68-5D4C-4E7B-940C-34F1EECBD99B}"/>
                  </a:ext>
                </a:extLst>
              </p:cNvPr>
              <p:cNvSpPr txBox="1"/>
              <p:nvPr/>
            </p:nvSpPr>
            <p:spPr>
              <a:xfrm>
                <a:off x="9269896" y="2592913"/>
                <a:ext cx="967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9DBF1F3-12B3-4790-8A0B-BD54ECD4BE2B}"/>
                </a:ext>
              </a:extLst>
            </p:cNvPr>
            <p:cNvCxnSpPr>
              <a:cxnSpLocks/>
            </p:cNvCxnSpPr>
            <p:nvPr/>
          </p:nvCxnSpPr>
          <p:spPr>
            <a:xfrm>
              <a:off x="8603716" y="1568030"/>
              <a:ext cx="821635" cy="999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49D6D907-6753-4F72-8403-064E6B1796FD}"/>
                </a:ext>
              </a:extLst>
            </p:cNvPr>
            <p:cNvSpPr/>
            <p:nvPr/>
          </p:nvSpPr>
          <p:spPr>
            <a:xfrm rot="13943028">
              <a:off x="8602235" y="1084597"/>
              <a:ext cx="1059688" cy="1014842"/>
            </a:xfrm>
            <a:prstGeom prst="arc">
              <a:avLst>
                <a:gd name="adj1" fmla="val 16797524"/>
                <a:gd name="adj2" fmla="val 2028149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D212DF3-D706-4F97-B61F-AF5924515CE3}"/>
                </a:ext>
              </a:extLst>
            </p:cNvPr>
            <p:cNvSpPr txBox="1"/>
            <p:nvPr/>
          </p:nvSpPr>
          <p:spPr>
            <a:xfrm>
              <a:off x="8332046" y="1275952"/>
              <a:ext cx="967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66C07F85-CFE0-415A-A14D-C009C5FCE408}"/>
                  </a:ext>
                </a:extLst>
              </p:cNvPr>
              <p:cNvSpPr txBox="1"/>
              <p:nvPr/>
            </p:nvSpPr>
            <p:spPr>
              <a:xfrm>
                <a:off x="987909" y="1060924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1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C07F85-CFE0-415A-A14D-C009C5FCE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09" y="1060924"/>
                <a:ext cx="6096000" cy="646331"/>
              </a:xfrm>
              <a:prstGeom prst="rect">
                <a:avLst/>
              </a:prstGeom>
              <a:blipFill>
                <a:blip r:embed="rId8"/>
                <a:stretch>
                  <a:fillRect l="-300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13DC96E0-8FB3-4584-8CC1-461F94D2ABBA}"/>
                  </a:ext>
                </a:extLst>
              </p:cNvPr>
              <p:cNvSpPr txBox="1"/>
              <p:nvPr/>
            </p:nvSpPr>
            <p:spPr>
              <a:xfrm>
                <a:off x="749174" y="1572210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DE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𝐴𝐷𝐶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3DC96E0-8FB3-4584-8CC1-461F94D2A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4" y="1572210"/>
                <a:ext cx="60960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CEF55ADE-0D13-4205-96B6-DB1B3E792A60}"/>
                  </a:ext>
                </a:extLst>
              </p:cNvPr>
              <p:cNvSpPr txBox="1"/>
              <p:nvPr/>
            </p:nvSpPr>
            <p:spPr>
              <a:xfrm>
                <a:off x="556591" y="2264327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DB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𝐴𝐷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E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EF55ADE-0D13-4205-96B6-DB1B3E792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2264327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BE581783-7CCE-43D2-9E3F-941386F9C3C4}"/>
                  </a:ext>
                </a:extLst>
              </p:cNvPr>
              <p:cNvSpPr txBox="1"/>
              <p:nvPr/>
            </p:nvSpPr>
            <p:spPr>
              <a:xfrm>
                <a:off x="556591" y="3000896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DB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𝐴𝐷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581783-7CCE-43D2-9E3F-941386F9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3000896"/>
                <a:ext cx="60960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DB85947E-C91F-482B-9D5C-DB6513CF64AC}"/>
                  </a:ext>
                </a:extLst>
              </p:cNvPr>
              <p:cNvSpPr txBox="1"/>
              <p:nvPr/>
            </p:nvSpPr>
            <p:spPr>
              <a:xfrm>
                <a:off x="556591" y="3825744"/>
                <a:ext cx="76332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DB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𝐴𝐷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=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সরলকোণ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85947E-C91F-482B-9D5C-DB6513CF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3825744"/>
                <a:ext cx="763325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BC37397B-D92A-4D68-AC3A-978FAACC5F8C}"/>
                  </a:ext>
                </a:extLst>
              </p:cNvPr>
              <p:cNvSpPr txBox="1"/>
              <p:nvPr/>
            </p:nvSpPr>
            <p:spPr>
              <a:xfrm>
                <a:off x="826515" y="4650592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DB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্থূলক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োণ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37397B-D92A-4D68-AC3A-978FAACC5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15" y="4650592"/>
                <a:ext cx="6096000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32B894AE-B97D-4289-8405-24B6DA48D03C}"/>
                  </a:ext>
                </a:extLst>
              </p:cNvPr>
              <p:cNvSpPr txBox="1"/>
              <p:nvPr/>
            </p:nvSpPr>
            <p:spPr>
              <a:xfrm>
                <a:off x="4807225" y="5637345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প্রমানিত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B894AE-B97D-4289-8405-24B6DA48D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25" y="5637345"/>
                <a:ext cx="6096000" cy="646331"/>
              </a:xfrm>
              <a:prstGeom prst="rect">
                <a:avLst/>
              </a:prstGeom>
              <a:blipFill>
                <a:blip r:embed="rId7"/>
                <a:stretch>
                  <a:fillRect l="-1300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02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1116924" y="1832357"/>
            <a:ext cx="4952999" cy="3643542"/>
          </a:xfrm>
          <a:prstGeom prst="flowChartDelay">
            <a:avLst/>
          </a:prstGeom>
          <a:ln w="38100">
            <a:solidFill>
              <a:srgbClr val="2910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6078124" y="1882897"/>
            <a:ext cx="4952999" cy="3542463"/>
          </a:xfrm>
          <a:prstGeom prst="flowChartDelay">
            <a:avLst/>
          </a:prstGeom>
          <a:ln w="38100">
            <a:solidFill>
              <a:srgbClr val="2910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0537" y="3716913"/>
            <a:ext cx="4766691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উৎপল</a:t>
            </a:r>
            <a:r>
              <a:rPr lang="en-US" sz="4400" b="1" dirty="0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400" b="1" dirty="0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আচার্য্য</a:t>
            </a:r>
            <a:endParaRPr lang="bn-IN" sz="4400" b="1" dirty="0" smtClean="0">
              <a:ln w="0"/>
              <a:solidFill>
                <a:srgbClr val="3113B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IN" sz="3600" b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3600" b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জিলা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32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ষ্টিয়া</a:t>
            </a:r>
            <a:r>
              <a:rPr lang="bn-BD" sz="3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491FE8-D14E-47B5-9E7C-3671049FC5F8}"/>
              </a:ext>
            </a:extLst>
          </p:cNvPr>
          <p:cNvSpPr/>
          <p:nvPr/>
        </p:nvSpPr>
        <p:spPr>
          <a:xfrm>
            <a:off x="4347765" y="-106713"/>
            <a:ext cx="349647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905AB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AC04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AC04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1200" y="3869313"/>
            <a:ext cx="4766691" cy="224676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>
                <a:solidFill>
                  <a:srgbClr val="311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 err="1" smtClean="0">
                <a:solidFill>
                  <a:srgbClr val="311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IN" sz="4000" b="1" dirty="0" smtClean="0">
                <a:solidFill>
                  <a:srgbClr val="311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solidFill>
                <a:srgbClr val="3113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600" b="1" dirty="0" smtClean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(৬.৩) 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bn-IN" sz="3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21" b="7555"/>
          <a:stretch/>
        </p:blipFill>
        <p:spPr>
          <a:xfrm>
            <a:off x="2253426" y="1415143"/>
            <a:ext cx="2713046" cy="2454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2857" y="2691852"/>
            <a:ext cx="973875" cy="1535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" y="2644956"/>
            <a:ext cx="973875" cy="1535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r="15457"/>
          <a:stretch/>
        </p:blipFill>
        <p:spPr>
          <a:xfrm>
            <a:off x="705107" y="546399"/>
            <a:ext cx="1604628" cy="1704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r="15457"/>
          <a:stretch/>
        </p:blipFill>
        <p:spPr>
          <a:xfrm>
            <a:off x="9882201" y="560910"/>
            <a:ext cx="1604628" cy="1704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21" b="7555"/>
          <a:stretch/>
        </p:blipFill>
        <p:spPr>
          <a:xfrm>
            <a:off x="7198100" y="1530970"/>
            <a:ext cx="2713046" cy="2454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52" y="1306678"/>
            <a:ext cx="1896141" cy="1916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18" y="1460310"/>
            <a:ext cx="2064327" cy="1830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657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0" y="441884"/>
            <a:ext cx="2622497" cy="2091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257" y="441886"/>
            <a:ext cx="2475994" cy="20917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333515" y="2613151"/>
            <a:ext cx="8362616" cy="1216052"/>
            <a:chOff x="191828" y="4077117"/>
            <a:chExt cx="11531012" cy="1837526"/>
          </a:xfrm>
        </p:grpSpPr>
        <p:sp>
          <p:nvSpPr>
            <p:cNvPr id="5" name="Chevron 4"/>
            <p:cNvSpPr/>
            <p:nvPr/>
          </p:nvSpPr>
          <p:spPr>
            <a:xfrm>
              <a:off x="191828" y="4077117"/>
              <a:ext cx="2420351" cy="1837526"/>
            </a:xfrm>
            <a:prstGeom prst="chevron">
              <a:avLst>
                <a:gd name="adj" fmla="val 70610"/>
              </a:avLst>
            </a:prstGeom>
            <a:blipFill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5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6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7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81511" y="4496909"/>
              <a:ext cx="10134198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624492" y="2905369"/>
            <a:ext cx="6802397" cy="677108"/>
          </a:xfrm>
          <a:prstGeom prst="rect">
            <a:avLst/>
          </a:prstGeom>
        </p:spPr>
        <p:txBody>
          <a:bodyPr wrap="square" lIns="91440" tIns="0" rIns="0" bIns="0" anchor="ctr" anchorCtr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ত্রিভুজের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লিখ 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7520" y="401594"/>
            <a:ext cx="4462199" cy="14465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IN" sz="80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30161" y="4250377"/>
            <a:ext cx="8443139" cy="1216052"/>
            <a:chOff x="191828" y="4077117"/>
            <a:chExt cx="11531012" cy="1837526"/>
          </a:xfrm>
        </p:grpSpPr>
        <p:sp>
          <p:nvSpPr>
            <p:cNvPr id="15" name="Chevron 14"/>
            <p:cNvSpPr/>
            <p:nvPr/>
          </p:nvSpPr>
          <p:spPr>
            <a:xfrm>
              <a:off x="191828" y="4077117"/>
              <a:ext cx="2420351" cy="1837526"/>
            </a:xfrm>
            <a:prstGeom prst="chevron">
              <a:avLst>
                <a:gd name="adj" fmla="val 70610"/>
              </a:avLst>
            </a:prstGeom>
            <a:blipFill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15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16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19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785161" y="4496909"/>
              <a:ext cx="9933436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624492" y="4565335"/>
            <a:ext cx="7213489" cy="677108"/>
          </a:xfrm>
          <a:prstGeom prst="rect">
            <a:avLst/>
          </a:prstGeom>
        </p:spPr>
        <p:txBody>
          <a:bodyPr wrap="square" lIns="91440" tIns="0" rIns="0" bIns="0" anchor="ctr" anchorCtr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ত্রিভুজের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 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7268" y="2861886"/>
            <a:ext cx="173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নং-১</a:t>
            </a:r>
            <a:endParaRPr lang="en-US" sz="4000" b="1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5048" y="4496418"/>
            <a:ext cx="173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checker dir="vert"/>
      </p:transition>
    </mc:Choice>
    <mc:Fallback xmlns="">
      <p:transition spd="slow" advClick="0" advTm="4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170" y="1607499"/>
            <a:ext cx="60595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সম্ভব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 -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07487" y="2154862"/>
            <a:ext cx="30070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3cm, 4cm, 5cm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9351" y="2147282"/>
            <a:ext cx="29676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3cm, 4cm, 7cm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940" y="3585319"/>
            <a:ext cx="296427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চিত্রে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902647" y="2703628"/>
            <a:ext cx="29825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কোনটিও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নয়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3578" y="2714621"/>
            <a:ext cx="299454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3cm, 4cm, 9cm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4127198" y="3897024"/>
            <a:ext cx="2369713" cy="1127788"/>
          </a:xfrm>
          <a:prstGeom prst="triangle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84062" y="4828911"/>
            <a:ext cx="61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8124" y="3483137"/>
            <a:ext cx="44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9372" y="4809132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827588" y="4106065"/>
            <a:ext cx="297184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AC = BC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98989" y="5226427"/>
                <a:ext cx="3029754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+ AC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 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9" y="5226427"/>
                <a:ext cx="302975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024" t="-15116" r="-5634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888627" y="5224615"/>
            <a:ext cx="300660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AC &lt; BC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5715" y="4660841"/>
            <a:ext cx="300271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BC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97688" y="1582538"/>
            <a:ext cx="44092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ত্রিভুজ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কাহাকে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36957" y="2069224"/>
            <a:ext cx="440929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রশ্মি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12468" y="2606744"/>
            <a:ext cx="441819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রেখাংশ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8712" y="3189002"/>
            <a:ext cx="44220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বাহু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61446" y="3772810"/>
            <a:ext cx="44092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843968" y="2228330"/>
            <a:ext cx="425003" cy="4362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8214" y="4743747"/>
            <a:ext cx="526269" cy="474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77195" y="2622206"/>
            <a:ext cx="477078" cy="5405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D8DEA78-AB01-4728-BC89-C347C6867615}"/>
              </a:ext>
            </a:extLst>
          </p:cNvPr>
          <p:cNvSpPr/>
          <p:nvPr/>
        </p:nvSpPr>
        <p:spPr>
          <a:xfrm>
            <a:off x="835724" y="1570960"/>
            <a:ext cx="60595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সম্ভব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দৈর্ঘ্য -  </a:t>
            </a:r>
            <a:endParaRPr lang="en-US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AC65E91-F43C-4932-834E-94CD48D5395B}"/>
              </a:ext>
            </a:extLst>
          </p:cNvPr>
          <p:cNvSpPr/>
          <p:nvPr/>
        </p:nvSpPr>
        <p:spPr>
          <a:xfrm>
            <a:off x="3913905" y="2110743"/>
            <a:ext cx="29676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3cm, 4cm, 7cm 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D80D6D9-D832-4CAE-9E4E-5C52BFD1A259}"/>
              </a:ext>
            </a:extLst>
          </p:cNvPr>
          <p:cNvSpPr/>
          <p:nvPr/>
        </p:nvSpPr>
        <p:spPr>
          <a:xfrm>
            <a:off x="3917201" y="2667089"/>
            <a:ext cx="29825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নয়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4537689-BD2E-4119-95ED-E3E396A4849F}"/>
              </a:ext>
            </a:extLst>
          </p:cNvPr>
          <p:cNvSpPr/>
          <p:nvPr/>
        </p:nvSpPr>
        <p:spPr>
          <a:xfrm>
            <a:off x="835716" y="2665782"/>
            <a:ext cx="299454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3cm, 4cm, 9cm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48251C3-F32A-4B16-A220-8F77FA4954B4}"/>
              </a:ext>
            </a:extLst>
          </p:cNvPr>
          <p:cNvSpPr/>
          <p:nvPr/>
        </p:nvSpPr>
        <p:spPr>
          <a:xfrm>
            <a:off x="809952" y="2167075"/>
            <a:ext cx="30070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3cm, 4cm, 5cm 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F1264F26-C079-4907-8E69-1477AFD910C3}"/>
              </a:ext>
            </a:extLst>
          </p:cNvPr>
          <p:cNvSpPr/>
          <p:nvPr/>
        </p:nvSpPr>
        <p:spPr>
          <a:xfrm>
            <a:off x="861468" y="3597835"/>
            <a:ext cx="296427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চিত্রে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3CB7A88-1E84-4F9E-AE0B-46CAC8E418FE}"/>
              </a:ext>
            </a:extLst>
          </p:cNvPr>
          <p:cNvSpPr/>
          <p:nvPr/>
        </p:nvSpPr>
        <p:spPr>
          <a:xfrm>
            <a:off x="877686" y="4145381"/>
            <a:ext cx="297184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AC = BC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042C0D11-A523-4EF6-81D4-24132DD34AB9}"/>
                  </a:ext>
                </a:extLst>
              </p:cNvPr>
              <p:cNvSpPr/>
              <p:nvPr/>
            </p:nvSpPr>
            <p:spPr>
              <a:xfrm>
                <a:off x="807487" y="5316507"/>
                <a:ext cx="3029754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+ AC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  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42C0D11-A523-4EF6-81D4-24132DD34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87" y="5316507"/>
                <a:ext cx="3029754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4024" t="-15116" r="-5634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4D1FEBD-D1FC-4BCC-BE57-F8A65003817E}"/>
              </a:ext>
            </a:extLst>
          </p:cNvPr>
          <p:cNvSpPr/>
          <p:nvPr/>
        </p:nvSpPr>
        <p:spPr>
          <a:xfrm>
            <a:off x="3875156" y="5217997"/>
            <a:ext cx="300660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AC &lt; BC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E30650D-74DD-4831-A954-6BD99E8200D7}"/>
              </a:ext>
            </a:extLst>
          </p:cNvPr>
          <p:cNvSpPr/>
          <p:nvPr/>
        </p:nvSpPr>
        <p:spPr>
          <a:xfrm>
            <a:off x="796721" y="4715166"/>
            <a:ext cx="300271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BC 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9C197853-F20E-4FFD-A519-144AA008965F}"/>
              </a:ext>
            </a:extLst>
          </p:cNvPr>
          <p:cNvSpPr/>
          <p:nvPr/>
        </p:nvSpPr>
        <p:spPr>
          <a:xfrm>
            <a:off x="7111372" y="1490537"/>
            <a:ext cx="44092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ত্রিভুজ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কাহাকে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7B9B105-A56B-40B0-B44B-125B411C0FF1}"/>
              </a:ext>
            </a:extLst>
          </p:cNvPr>
          <p:cNvSpPr/>
          <p:nvPr/>
        </p:nvSpPr>
        <p:spPr>
          <a:xfrm>
            <a:off x="7060711" y="2119738"/>
            <a:ext cx="437876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রশ্মি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D8002B0-E42A-4DF7-A587-85DCCCD4914F}"/>
              </a:ext>
            </a:extLst>
          </p:cNvPr>
          <p:cNvSpPr/>
          <p:nvPr/>
        </p:nvSpPr>
        <p:spPr>
          <a:xfrm>
            <a:off x="7078957" y="2655788"/>
            <a:ext cx="441819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রেখাংশ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677BE60-7390-4141-93F5-59DCC0E0D73D}"/>
              </a:ext>
            </a:extLst>
          </p:cNvPr>
          <p:cNvSpPr/>
          <p:nvPr/>
        </p:nvSpPr>
        <p:spPr>
          <a:xfrm>
            <a:off x="7117140" y="3198917"/>
            <a:ext cx="44220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বাহু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B830286-D606-4834-9D46-F7B4A8D3F017}"/>
              </a:ext>
            </a:extLst>
          </p:cNvPr>
          <p:cNvSpPr/>
          <p:nvPr/>
        </p:nvSpPr>
        <p:spPr>
          <a:xfrm>
            <a:off x="7112468" y="3846929"/>
            <a:ext cx="44092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BA06491-55DE-4148-B7C0-1A4CDF39E504}"/>
              </a:ext>
            </a:extLst>
          </p:cNvPr>
          <p:cNvSpPr/>
          <p:nvPr/>
        </p:nvSpPr>
        <p:spPr>
          <a:xfrm>
            <a:off x="816993" y="1569524"/>
            <a:ext cx="60595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সম্ভব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দৈর্ঘ্য 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28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E8618FBC-8D5B-4A78-B61B-1C70B3A23126}"/>
              </a:ext>
            </a:extLst>
          </p:cNvPr>
          <p:cNvSpPr/>
          <p:nvPr/>
        </p:nvSpPr>
        <p:spPr>
          <a:xfrm>
            <a:off x="3936959" y="2108856"/>
            <a:ext cx="29676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3cm, 4cm, 7cm 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D3FEFF18-CBD7-4F31-BCEF-1AED7DD10F24}"/>
              </a:ext>
            </a:extLst>
          </p:cNvPr>
          <p:cNvSpPr/>
          <p:nvPr/>
        </p:nvSpPr>
        <p:spPr>
          <a:xfrm>
            <a:off x="3932971" y="2782254"/>
            <a:ext cx="29825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নয়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02" y="241510"/>
            <a:ext cx="1897677" cy="1498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73" y="116079"/>
            <a:ext cx="1834226" cy="144655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598279" y="-20836"/>
            <a:ext cx="4462199" cy="14465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b="1" kern="0" dirty="0" smtClean="0">
                <a:ln w="11430"/>
                <a:gradFill flip="none" rotWithShape="1">
                  <a:gsLst>
                    <a:gs pos="21000">
                      <a:schemeClr val="accent6">
                        <a:lumMod val="50000"/>
                      </a:schemeClr>
                    </a:gs>
                    <a:gs pos="67000">
                      <a:srgbClr val="7030A0"/>
                    </a:gs>
                    <a:gs pos="87000">
                      <a:srgbClr val="2910E6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8000" b="1" kern="0" dirty="0" smtClean="0">
                <a:ln w="11430"/>
                <a:gradFill flip="none" rotWithShape="1">
                  <a:gsLst>
                    <a:gs pos="21000">
                      <a:schemeClr val="accent6">
                        <a:lumMod val="50000"/>
                      </a:schemeClr>
                    </a:gs>
                    <a:gs pos="67000">
                      <a:srgbClr val="7030A0"/>
                    </a:gs>
                    <a:gs pos="87000">
                      <a:srgbClr val="2910E6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kern="0" dirty="0" smtClean="0">
                <a:ln w="11430"/>
                <a:gradFill flip="none" rotWithShape="1">
                  <a:gsLst>
                    <a:gs pos="21000">
                      <a:schemeClr val="accent6">
                        <a:lumMod val="50000"/>
                      </a:schemeClr>
                    </a:gs>
                    <a:gs pos="67000">
                      <a:srgbClr val="7030A0"/>
                    </a:gs>
                    <a:gs pos="87000">
                      <a:srgbClr val="2910E6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kern="0" dirty="0">
              <a:ln w="11430"/>
              <a:gradFill flip="none" rotWithShape="1">
                <a:gsLst>
                  <a:gs pos="21000">
                    <a:schemeClr val="accent6">
                      <a:lumMod val="50000"/>
                    </a:schemeClr>
                  </a:gs>
                  <a:gs pos="67000">
                    <a:srgbClr val="7030A0"/>
                  </a:gs>
                  <a:gs pos="87000">
                    <a:srgbClr val="2910E6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19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4" grpId="0" animBg="1"/>
      <p:bldP spid="6" grpId="0" animBg="1"/>
      <p:bldP spid="20" grpId="0" animBg="1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5" grpId="0" animBg="1"/>
      <p:bldP spid="66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3" y="2797790"/>
            <a:ext cx="3825505" cy="3256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2" y="1229189"/>
            <a:ext cx="4016779" cy="2293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18385" y="667047"/>
            <a:ext cx="537036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9600" b="1" dirty="0" smtClean="0">
                <a:solidFill>
                  <a:srgbClr val="C515B8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9600" b="1" dirty="0" smtClean="0">
                <a:solidFill>
                  <a:srgbClr val="C515B8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9600" b="1" dirty="0" err="1" smtClean="0">
              <a:solidFill>
                <a:srgbClr val="C515B8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9737" y="2797790"/>
            <a:ext cx="7083188" cy="3070747"/>
          </a:xfrm>
          <a:prstGeom prst="rect">
            <a:avLst/>
          </a:prstGeom>
          <a:noFill/>
          <a:ln w="38100"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4400" b="1" dirty="0" smtClean="0">
              <a:solidFill>
                <a:srgbClr val="3113B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D54D8F2-3BF6-47C8-B1A1-48346702AC0F}"/>
                  </a:ext>
                </a:extLst>
              </p:cNvPr>
              <p:cNvSpPr txBox="1"/>
              <p:nvPr/>
            </p:nvSpPr>
            <p:spPr>
              <a:xfrm>
                <a:off x="4114444" y="2997648"/>
                <a:ext cx="745167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𝑃𝑄𝑅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𝑃𝑅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QR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PDQ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D54D8F2-3BF6-47C8-B1A1-48346702A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444" y="2997648"/>
                <a:ext cx="7451678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2946" t="-723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3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7" y="900112"/>
            <a:ext cx="9734550" cy="50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0918" y="2974310"/>
            <a:ext cx="5571438" cy="184163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FF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4042" y="2108162"/>
            <a:ext cx="5999747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ঘরে থাকি, সুস্থ থাকি</a:t>
            </a:r>
            <a:r>
              <a:rPr lang="bn-BD" sz="4000" b="1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4000" b="1" dirty="0">
              <a:solidFill>
                <a:srgbClr val="7030A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2857" y="2691852"/>
            <a:ext cx="973875" cy="1535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" y="2644956"/>
            <a:ext cx="973875" cy="15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4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7705" y="253166"/>
            <a:ext cx="5196590" cy="792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2857" y="2691852"/>
            <a:ext cx="973875" cy="1535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" y="2644956"/>
            <a:ext cx="973875" cy="15350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1179FE1-2B62-43DC-99AA-FCA8E26783EE}"/>
              </a:ext>
            </a:extLst>
          </p:cNvPr>
          <p:cNvSpPr txBox="1"/>
          <p:nvPr/>
        </p:nvSpPr>
        <p:spPr>
          <a:xfrm>
            <a:off x="1486612" y="5628922"/>
            <a:ext cx="9305714" cy="923330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54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BD83A14-DA10-424D-993B-302F7F882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62" y="1295850"/>
            <a:ext cx="2698212" cy="269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8E4846AB-B8CE-496A-86F1-B6FB86F41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83" y="1295850"/>
            <a:ext cx="2762268" cy="276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7A90FFE3-1FDD-4450-970C-4C2D9DAEE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80" y="1353741"/>
            <a:ext cx="2826307" cy="2826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90" y="944880"/>
            <a:ext cx="1263337" cy="5913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41456" y="944880"/>
            <a:ext cx="1168823" cy="5913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D8E92D-8F57-4F02-9D4D-CFF0C0964C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7" y="2028616"/>
            <a:ext cx="1932970" cy="3521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CE4D70-503E-4527-BA69-D378EDDD4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577" y="1376991"/>
            <a:ext cx="5453513" cy="4911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2489" y="179309"/>
            <a:ext cx="708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6000" b="1" dirty="0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b="1" dirty="0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en-US" sz="6000" b="1" dirty="0" err="1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6000" b="1" dirty="0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6000" b="1" dirty="0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6000" b="1" dirty="0">
              <a:ln w="0"/>
              <a:solidFill>
                <a:srgbClr val="3113B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8239" y="1472540"/>
            <a:ext cx="4334493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5400" b="1" dirty="0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5400" b="1" dirty="0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</a:t>
            </a:r>
            <a:r>
              <a:rPr lang="en-US" sz="13800" b="1" dirty="0" smtClean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2B119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2857" y="2691852"/>
            <a:ext cx="973875" cy="1535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" y="2644956"/>
            <a:ext cx="973875" cy="15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871" y="1839018"/>
            <a:ext cx="10458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</a:t>
            </a:r>
            <a:r>
              <a:rPr lang="en-US" sz="2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600" b="1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1501" y="1842605"/>
            <a:ext cx="624833" cy="36531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26" y="2216662"/>
            <a:ext cx="531980" cy="531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65073" y="-179183"/>
            <a:ext cx="4661854" cy="186204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Chevro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Miriam Fixed" pitchFamily="49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6333" y="2819010"/>
            <a:ext cx="10498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</a:t>
            </a:r>
            <a:r>
              <a:rPr lang="en-US" sz="3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চিত্রায়ন</a:t>
            </a:r>
            <a:r>
              <a:rPr lang="en-US" sz="3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83692" y="2895012"/>
            <a:ext cx="624833" cy="365310"/>
          </a:xfrm>
          <a:prstGeom prst="chevron">
            <a:avLst/>
          </a:prstGeom>
          <a:solidFill>
            <a:srgbClr val="291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30" y="3223349"/>
            <a:ext cx="566840" cy="56684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1835511" y="292219"/>
            <a:ext cx="1058253" cy="1127760"/>
          </a:xfrm>
          <a:prstGeom prst="sun">
            <a:avLst>
              <a:gd name="adj" fmla="val 27227"/>
            </a:avLst>
          </a:prstGeom>
          <a:solidFill>
            <a:srgbClr val="FF00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9076347" y="292219"/>
            <a:ext cx="1058253" cy="1127760"/>
          </a:xfrm>
          <a:prstGeom prst="sun">
            <a:avLst>
              <a:gd name="adj" fmla="val 27227"/>
            </a:avLst>
          </a:prstGeom>
          <a:solidFill>
            <a:srgbClr val="FF00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evron 15"/>
          <p:cNvSpPr/>
          <p:nvPr/>
        </p:nvSpPr>
        <p:spPr>
          <a:xfrm>
            <a:off x="811501" y="3936288"/>
            <a:ext cx="624833" cy="36531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75296" y="4886349"/>
            <a:ext cx="624833" cy="365310"/>
          </a:xfrm>
          <a:prstGeom prst="chevron">
            <a:avLst/>
          </a:prstGeom>
          <a:solidFill>
            <a:srgbClr val="34C2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0129" y="3872721"/>
            <a:ext cx="76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উপপাদ্যগুলো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29" y="4289902"/>
            <a:ext cx="540378" cy="5403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60593" y="4855572"/>
            <a:ext cx="944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অনুসিদ্ধান্তগুলো</a:t>
            </a:r>
            <a:r>
              <a:rPr lang="en-U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 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3" y="5315226"/>
            <a:ext cx="629163" cy="629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3" y="5869439"/>
            <a:ext cx="7794885" cy="7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80833 0.01203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81849 0.00602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56628 0.00996 " pathEditMode="relative" rAng="0" ptsTypes="AA">
                                      <p:cBhvr>
                                        <p:cTn id="5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61107 -0.01088 " pathEditMode="relative" rAng="0" ptsTypes="AA">
                                      <p:cBhvr>
                                        <p:cTn id="6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0679" y="514973"/>
            <a:ext cx="7875376" cy="75666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en-US" sz="1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1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সংযোগ স্থাপন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036" y="1945406"/>
            <a:ext cx="3758801" cy="3412657"/>
          </a:xfrm>
          <a:prstGeom prst="ellipse">
            <a:avLst/>
          </a:prstGeom>
          <a:ln>
            <a:solidFill>
              <a:srgbClr val="2B49E1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7" y="2201044"/>
            <a:ext cx="1459832" cy="3558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6234" y="5743075"/>
            <a:ext cx="3321627" cy="502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65" y="1772864"/>
            <a:ext cx="2715163" cy="35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4000">
        <p15:prstTrans prst="pageCurlDouble" invX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t="10806" r="5623" b="11378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D32676-CF2B-495A-8C22-3BDFDD45AA84}"/>
              </a:ext>
            </a:extLst>
          </p:cNvPr>
          <p:cNvSpPr/>
          <p:nvPr/>
        </p:nvSpPr>
        <p:spPr>
          <a:xfrm>
            <a:off x="3278957" y="181041"/>
            <a:ext cx="441625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90500" h="234950"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3113B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6000" b="1" dirty="0" smtClean="0">
                <a:ln w="11430"/>
                <a:solidFill>
                  <a:srgbClr val="3113B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3113B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bn-IN" sz="6000" b="1" dirty="0">
              <a:ln w="11430"/>
              <a:solidFill>
                <a:srgbClr val="3113B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3829" y="527419"/>
            <a:ext cx="2165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4478" y="1635415"/>
                <a:ext cx="6096000" cy="15964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3400" b="1" dirty="0">
                    <a:latin typeface="Times New Roman"/>
                    <a:cs typeface="NikoshBAN" panose="02000000000000000000" pitchFamily="2" charset="0"/>
                  </a:rPr>
                  <a:t>Δ</a:t>
                </a:r>
                <a:r>
                  <a:rPr lang="en-US" sz="3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as-IN" sz="3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BC </a:t>
                </a:r>
                <a:r>
                  <a:rPr lang="as-IN" sz="3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 মধ্যবিন্দু </a:t>
                </a:r>
                <a:r>
                  <a:rPr lang="en-US" sz="3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 </a:t>
                </a:r>
                <a:r>
                  <a:rPr lang="as-IN" sz="3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</a:p>
              <a:p>
                <a:pPr>
                  <a:lnSpc>
                    <a:spcPct val="150000"/>
                  </a:lnSpc>
                </a:pPr>
                <a:r>
                  <a:rPr lang="as-IN" sz="3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করতে হবে যে,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  <m:r>
                      <a:rPr lang="en-US" sz="3400" i="1">
                        <a:latin typeface="Cambria Math"/>
                      </a:rPr>
                      <m:t>+</m:t>
                    </m:r>
                    <m:r>
                      <a:rPr lang="en-US" sz="3400" i="1">
                        <a:latin typeface="Cambria Math"/>
                      </a:rPr>
                      <m:t>𝐴𝐶</m:t>
                    </m:r>
                    <m:r>
                      <a:rPr lang="en-US" sz="3400" i="1">
                        <a:latin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𝐴𝐷</m:t>
                    </m:r>
                  </m:oMath>
                </a14:m>
                <a:endParaRPr lang="en-US" sz="3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78" y="1635415"/>
                <a:ext cx="6096000" cy="1596463"/>
              </a:xfrm>
              <a:prstGeom prst="rect">
                <a:avLst/>
              </a:prstGeom>
              <a:blipFill rotWithShape="0">
                <a:blip r:embed="rId2"/>
                <a:stretch>
                  <a:fillRect l="-2800" b="-13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986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04800"/>
            <a:ext cx="6096000" cy="6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নির্বচন:</a:t>
            </a:r>
            <a:r>
              <a:rPr lang="as-IN" sz="32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32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l-GR" sz="2800" b="1" dirty="0">
                <a:solidFill>
                  <a:srgbClr val="000560"/>
                </a:solidFill>
                <a:latin typeface="Times New Roman"/>
                <a:cs typeface="NikoshBAN" panose="02000000000000000000" pitchFamily="2" charset="0"/>
              </a:rPr>
              <a:t>Δ</a:t>
            </a:r>
            <a:r>
              <a:rPr lang="en-US" sz="28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as-IN" sz="32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BC </a:t>
            </a:r>
            <a:r>
              <a:rPr lang="as-IN" sz="32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 </a:t>
            </a:r>
            <a:endParaRPr lang="en-US" sz="3200" b="1" dirty="0">
              <a:solidFill>
                <a:srgbClr val="0005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as-IN" sz="32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 </a:t>
            </a:r>
            <a:r>
              <a:rPr lang="en-US" sz="32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as-IN" sz="32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</a:t>
            </a:r>
            <a:r>
              <a:rPr lang="en-US" sz="32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BD = CD.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A, D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করি।</a:t>
            </a:r>
          </a:p>
          <a:p>
            <a:pPr>
              <a:lnSpc>
                <a:spcPct val="150000"/>
              </a:lnSpc>
            </a:pPr>
            <a:r>
              <a:rPr lang="as-IN" sz="3200" b="1" dirty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 করতে হবে যে, </a:t>
            </a:r>
            <a:endParaRPr lang="en-US" sz="3200" b="1" dirty="0">
              <a:solidFill>
                <a:srgbClr val="0005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05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6934200" y="1143000"/>
            <a:ext cx="3200400" cy="312420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77000" y="533400"/>
            <a:ext cx="3962400" cy="4343400"/>
            <a:chOff x="4876800" y="838200"/>
            <a:chExt cx="3962400" cy="4343400"/>
          </a:xfrm>
        </p:grpSpPr>
        <p:sp>
          <p:nvSpPr>
            <p:cNvPr id="5" name="Rounded Rectangle 4"/>
            <p:cNvSpPr/>
            <p:nvPr/>
          </p:nvSpPr>
          <p:spPr>
            <a:xfrm>
              <a:off x="8305800" y="4495800"/>
              <a:ext cx="5334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086600" y="838200"/>
              <a:ext cx="533400" cy="6858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76800" y="4419600"/>
              <a:ext cx="5334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9600" y="4191000"/>
            <a:ext cx="533400" cy="762000"/>
            <a:chOff x="6629400" y="4495800"/>
            <a:chExt cx="533400" cy="762000"/>
          </a:xfrm>
        </p:grpSpPr>
        <p:sp>
          <p:nvSpPr>
            <p:cNvPr id="9" name="Flowchart: Connector 8"/>
            <p:cNvSpPr/>
            <p:nvPr/>
          </p:nvSpPr>
          <p:spPr>
            <a:xfrm>
              <a:off x="6858000" y="4495800"/>
              <a:ext cx="152400" cy="1524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29400" y="4572000"/>
              <a:ext cx="5334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1" name="Straight Connector 10"/>
          <p:cNvCxnSpPr>
            <a:stCxn id="3" idx="0"/>
          </p:cNvCxnSpPr>
          <p:nvPr/>
        </p:nvCxnSpPr>
        <p:spPr>
          <a:xfrm>
            <a:off x="8534400" y="1143000"/>
            <a:ext cx="0" cy="32004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696200" y="4038600"/>
            <a:ext cx="76200" cy="381000"/>
            <a:chOff x="6096000" y="4343400"/>
            <a:chExt cx="76200" cy="3810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096000" y="4343400"/>
              <a:ext cx="0" cy="381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172200" y="4343400"/>
              <a:ext cx="0" cy="381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9296400" y="4038600"/>
            <a:ext cx="76200" cy="381000"/>
            <a:chOff x="7696200" y="4343400"/>
            <a:chExt cx="76200" cy="381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96200" y="4343400"/>
              <a:ext cx="0" cy="381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772400" y="4343400"/>
              <a:ext cx="0" cy="381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32838" y="5186517"/>
                <a:ext cx="44310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𝑨𝑩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𝑨𝑪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𝑨𝑫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838" y="5186517"/>
                <a:ext cx="4431021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83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788</Words>
  <Application>Microsoft Office PowerPoint</Application>
  <PresentationFormat>Widescreen</PresentationFormat>
  <Paragraphs>168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Andalus</vt:lpstr>
      <vt:lpstr>Arial</vt:lpstr>
      <vt:lpstr>Arial Narrow</vt:lpstr>
      <vt:lpstr>Calibri</vt:lpstr>
      <vt:lpstr>Calibri Light</vt:lpstr>
      <vt:lpstr>Cambria Math</vt:lpstr>
      <vt:lpstr>Miriam Fixed</vt:lpstr>
      <vt:lpstr>NikoshBAN</vt:lpstr>
      <vt:lpstr>SutonnyMJ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CyberSpace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Prantik_Computer</cp:lastModifiedBy>
  <cp:revision>203</cp:revision>
  <dcterms:created xsi:type="dcterms:W3CDTF">2021-06-17T15:33:30Z</dcterms:created>
  <dcterms:modified xsi:type="dcterms:W3CDTF">2021-08-02T02:28:50Z</dcterms:modified>
</cp:coreProperties>
</file>