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5"/>
  </p:notesMasterIdLst>
  <p:sldIdLst>
    <p:sldId id="256" r:id="rId2"/>
    <p:sldId id="262" r:id="rId3"/>
    <p:sldId id="272" r:id="rId4"/>
    <p:sldId id="261" r:id="rId5"/>
    <p:sldId id="259" r:id="rId6"/>
    <p:sldId id="260" r:id="rId7"/>
    <p:sldId id="263" r:id="rId8"/>
    <p:sldId id="275" r:id="rId9"/>
    <p:sldId id="273" r:id="rId10"/>
    <p:sldId id="283" r:id="rId11"/>
    <p:sldId id="293" r:id="rId12"/>
    <p:sldId id="304" r:id="rId13"/>
    <p:sldId id="281" r:id="rId14"/>
    <p:sldId id="288" r:id="rId15"/>
    <p:sldId id="285" r:id="rId16"/>
    <p:sldId id="287" r:id="rId17"/>
    <p:sldId id="284" r:id="rId18"/>
    <p:sldId id="278" r:id="rId19"/>
    <p:sldId id="280" r:id="rId20"/>
    <p:sldId id="289" r:id="rId21"/>
    <p:sldId id="290" r:id="rId22"/>
    <p:sldId id="291" r:id="rId23"/>
    <p:sldId id="294" r:id="rId24"/>
    <p:sldId id="297" r:id="rId25"/>
    <p:sldId id="298" r:id="rId26"/>
    <p:sldId id="303" r:id="rId27"/>
    <p:sldId id="300" r:id="rId28"/>
    <p:sldId id="267" r:id="rId29"/>
    <p:sldId id="305" r:id="rId30"/>
    <p:sldId id="269" r:id="rId31"/>
    <p:sldId id="301" r:id="rId32"/>
    <p:sldId id="302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65A"/>
    <a:srgbClr val="0000FF"/>
    <a:srgbClr val="FF00FF"/>
    <a:srgbClr val="6600FF"/>
    <a:srgbClr val="339933"/>
    <a:srgbClr val="35D0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>
        <p:scale>
          <a:sx n="68" d="100"/>
          <a:sy n="68" d="100"/>
        </p:scale>
        <p:origin x="-3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9A50A-0BA8-4279-8134-1D85ECBAB44B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B755-754A-4DF7-8B61-B28A24559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স্বা</a:t>
            </a:r>
            <a:r>
              <a:rPr lang="en-US" dirty="0" smtClean="0">
                <a:solidFill>
                  <a:srgbClr val="FF0000"/>
                </a:solidFill>
              </a:rPr>
              <a:t>  গ  ত  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162800" cy="42909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057400"/>
            <a:ext cx="7772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শিল্প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বিপ্লবের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ফলে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উদ্ভব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নতুন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ধরণের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কিছু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জটিল</a:t>
            </a:r>
            <a:r>
              <a:rPr lang="en-US" sz="3600" b="1" dirty="0" smtClean="0">
                <a:solidFill>
                  <a:srgbClr val="FF0000"/>
                </a:solidFill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</a:rPr>
              <a:t>বহুমুখী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সমস্যা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668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b="1" dirty="0" err="1" smtClean="0"/>
              <a:t>শিল্প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বিপ্লব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কিছু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ভালো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আনলেও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আরো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কিছু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নতুন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জটিল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বহুমুখী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সমস্যা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সৃষ্টি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করেছে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সমাধান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দিতে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সনাতন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সমাজকল্যাণ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ব্যর্থ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হওয়ায়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মানবজাতির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জন্য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পদ্ধতি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নির্ভর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সেবা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কর্মের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অনুসন্ধান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অপরিহার্য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পড়ে</a:t>
            </a:r>
            <a:r>
              <a:rPr lang="en-US" sz="3200" b="1" dirty="0" smtClean="0"/>
              <a:t>। </a:t>
            </a:r>
            <a:r>
              <a:rPr lang="en-US" sz="3200" b="1" dirty="0" err="1" smtClean="0"/>
              <a:t>যেমন</a:t>
            </a:r>
            <a:r>
              <a:rPr lang="en-US" sz="3200" b="1" dirty="0" smtClean="0"/>
              <a:t>- </a:t>
            </a:r>
            <a:r>
              <a:rPr lang="en-US" sz="3200" b="1" dirty="0" err="1" smtClean="0"/>
              <a:t>শ্রম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অসন্তোষ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মাদকাসক্তি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বিবাহ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বিচ্ছেদ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পারিবারিক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ভাঙন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কিশোর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অপরাধ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বস্তি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সমস্যা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মানসিক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সমস্যাসহ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অনেক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জটিল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সমস্যার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সমাধান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গিয়ে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উদ্ভব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পেশাদার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সমাজকর্মের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438400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চিত্রের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সাহায্যে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জটিল</a:t>
            </a:r>
            <a:r>
              <a:rPr lang="en-US" sz="4400" b="1" dirty="0" smtClean="0">
                <a:solidFill>
                  <a:srgbClr val="7030A0"/>
                </a:solidFill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</a:rPr>
              <a:t>বহুমুখি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সমস্যাগুলো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বুঝতে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চেষ্টা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করি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4876800" cy="9906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  </a:t>
            </a:r>
            <a:r>
              <a:rPr lang="en-US" sz="6000" b="1" dirty="0" err="1" smtClean="0"/>
              <a:t>শ্রম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অসন্তোষ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pic>
        <p:nvPicPr>
          <p:cNvPr id="2050" name="Picture 2" descr="C:\Users\USER\Desktop\worker-police-clash-tejgaon-dt-1-16158845632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1"/>
            <a:ext cx="7391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</a:t>
            </a:r>
            <a:r>
              <a:rPr lang="en-US" sz="4000" b="1" dirty="0" err="1" smtClean="0"/>
              <a:t>শ্রম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অসন্তোষ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দুরিকরণ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কারখানা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 err="1" smtClean="0"/>
              <a:t>ব্যবস্থাপনা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সহায়তা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সমাজকর্ম</a:t>
            </a:r>
            <a:endParaRPr lang="en-US" sz="4000" dirty="0"/>
          </a:p>
        </p:txBody>
      </p:sp>
      <p:pic>
        <p:nvPicPr>
          <p:cNvPr id="39938" name="Picture 2" descr="C:\Users\USER\Desktop\Role of Social wo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6553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5791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r>
              <a:rPr lang="en-US" sz="6000" b="1" dirty="0" err="1" smtClean="0"/>
              <a:t>মাদকাসক্তি</a:t>
            </a:r>
            <a:endParaRPr lang="en-US" sz="6000" b="1" dirty="0"/>
          </a:p>
        </p:txBody>
      </p:sp>
      <p:pic>
        <p:nvPicPr>
          <p:cNvPr id="1026" name="Picture 2" descr="C:\Users\USER\Desktop\drug bang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696200" cy="464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86600" cy="5334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মাদকাসক্তি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প্রতিরোধ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প্রতিকারে</a:t>
            </a:r>
            <a:endParaRPr lang="en-US" sz="3600" b="1" dirty="0"/>
          </a:p>
        </p:txBody>
      </p:sp>
      <p:sp>
        <p:nvSpPr>
          <p:cNvPr id="1028" name="AutoShape 4" descr="Drug abuse awareness campaign launches in City | News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rug abuse awareness campaign launches in City | News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USER\Desktop\aware d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511" y="1905000"/>
            <a:ext cx="3771089" cy="4038600"/>
          </a:xfrm>
          <a:prstGeom prst="rect">
            <a:avLst/>
          </a:prstGeom>
          <a:noFill/>
        </p:spPr>
      </p:pic>
      <p:pic>
        <p:nvPicPr>
          <p:cNvPr id="3075" name="Picture 3" descr="C:\Users\USER\Desktop\drug counceli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05000"/>
            <a:ext cx="3810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54102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   </a:t>
            </a:r>
            <a:r>
              <a:rPr lang="en-US" b="1" dirty="0" err="1" smtClean="0"/>
              <a:t>পারিবারিক</a:t>
            </a:r>
            <a:r>
              <a:rPr lang="en-US" b="1" dirty="0" smtClean="0"/>
              <a:t> </a:t>
            </a:r>
            <a:r>
              <a:rPr lang="en-US" b="1" dirty="0" err="1" smtClean="0"/>
              <a:t>ভাঙন</a:t>
            </a:r>
            <a:endParaRPr lang="en-US" b="1" dirty="0"/>
          </a:p>
        </p:txBody>
      </p:sp>
      <p:pic>
        <p:nvPicPr>
          <p:cNvPr id="5" name="Content Placeholder 4" descr="Divorce 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05000"/>
            <a:ext cx="6705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600" b="1" dirty="0" err="1" smtClean="0"/>
              <a:t>পারিবারিক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ভাঙন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প্রতিরোধে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সমাজকর্ম</a:t>
            </a:r>
            <a:endParaRPr lang="en-US" b="1" dirty="0"/>
          </a:p>
        </p:txBody>
      </p:sp>
      <p:pic>
        <p:nvPicPr>
          <p:cNvPr id="4" name="Picture 6" descr="2,731 Family Social Worker Photos - Free &amp;amp; Royalty-Free Stock Photos from  Dreamstim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81200"/>
            <a:ext cx="3810000" cy="4125595"/>
          </a:xfrm>
          <a:prstGeom prst="rect">
            <a:avLst/>
          </a:prstGeom>
          <a:noFill/>
        </p:spPr>
      </p:pic>
      <p:pic>
        <p:nvPicPr>
          <p:cNvPr id="5" name="Content Placeholder 5" descr="couple-in-counse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3733800" cy="42672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04088"/>
            <a:ext cx="5181600" cy="1143000"/>
          </a:xfrm>
        </p:spPr>
        <p:txBody>
          <a:bodyPr/>
          <a:lstStyle/>
          <a:p>
            <a:r>
              <a:rPr lang="en-US" b="1" dirty="0" err="1" smtClean="0"/>
              <a:t>কিশোর</a:t>
            </a:r>
            <a:r>
              <a:rPr lang="en-US" b="1" dirty="0" smtClean="0"/>
              <a:t> </a:t>
            </a:r>
            <a:r>
              <a:rPr lang="en-US" b="1" dirty="0" err="1" smtClean="0"/>
              <a:t>অপরাধ</a:t>
            </a:r>
            <a:endParaRPr lang="en-US" b="1" dirty="0"/>
          </a:p>
        </p:txBody>
      </p:sp>
      <p:pic>
        <p:nvPicPr>
          <p:cNvPr id="4" name="Content Placeholder 3" descr="juveni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60198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Beveled 3">
            <a:extLst>
              <a:ext uri="{FF2B5EF4-FFF2-40B4-BE49-F238E27FC236}">
                <a16:creationId xmlns="" xmlns:a16="http://schemas.microsoft.com/office/drawing/2014/main" id="{0CFA54E7-A130-4616-B3B8-0A5A6E5E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2057400"/>
            <a:ext cx="4267200" cy="3962400"/>
          </a:xfrm>
          <a:prstGeom prst="bevel">
            <a:avLst/>
          </a:prstGeom>
          <a:solidFill>
            <a:srgbClr val="FFDC00"/>
          </a:solidFill>
          <a:ln>
            <a:solidFill>
              <a:srgbClr val="00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0070C0"/>
                </a:solidFill>
              </a:rPr>
              <a:t>মোহাম্মদ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নজরুল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ইসলাম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1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অধ্যাপক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1" dirty="0" err="1" smtClean="0">
                <a:solidFill>
                  <a:srgbClr val="7030A0"/>
                </a:solidFill>
              </a:rPr>
              <a:t>সমাজকর্ম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বিভাগ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1" dirty="0" err="1" smtClean="0">
                <a:solidFill>
                  <a:srgbClr val="7030A0"/>
                </a:solidFill>
              </a:rPr>
              <a:t>সৈয়দ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বজলুল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হক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কলেজ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1" dirty="0" err="1" smtClean="0">
                <a:solidFill>
                  <a:srgbClr val="7030A0"/>
                </a:solidFill>
              </a:rPr>
              <a:t>বাইশারী</a:t>
            </a:r>
            <a:r>
              <a:rPr lang="en-US" sz="1800" b="1" dirty="0" smtClean="0">
                <a:solidFill>
                  <a:srgbClr val="7030A0"/>
                </a:solidFill>
              </a:rPr>
              <a:t>, </a:t>
            </a:r>
            <a:r>
              <a:rPr lang="en-US" sz="1800" b="1" dirty="0" err="1" smtClean="0">
                <a:solidFill>
                  <a:srgbClr val="7030A0"/>
                </a:solidFill>
              </a:rPr>
              <a:t>বরিশাল</a:t>
            </a:r>
            <a:endParaRPr lang="en-US" sz="1800" b="1" dirty="0" smtClean="0">
              <a:solidFill>
                <a:srgbClr val="7030A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9CF6741-75DD-4435-8B90-C97B3AAE6A3B}"/>
              </a:ext>
            </a:extLst>
          </p:cNvPr>
          <p:cNvSpPr txBox="1">
            <a:spLocks/>
          </p:cNvSpPr>
          <p:nvPr/>
        </p:nvSpPr>
        <p:spPr>
          <a:xfrm>
            <a:off x="1447800" y="838200"/>
            <a:ext cx="6553200" cy="990600"/>
          </a:xfrm>
          <a:prstGeom prst="rect">
            <a:avLst/>
          </a:prstGeom>
          <a:solidFill>
            <a:srgbClr val="FFDC00"/>
          </a:solidFill>
          <a:ln>
            <a:solidFill>
              <a:srgbClr val="002800"/>
            </a:solidFill>
          </a:ln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পরিচিতি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6" name="Content Placeholder 3" descr="Shamim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3352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b="1" dirty="0" err="1" smtClean="0"/>
              <a:t>কিশোর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অপরাধ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দুরিকরণে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সমাজকর্ম</a:t>
            </a:r>
            <a:endParaRPr lang="en-US" b="1" dirty="0"/>
          </a:p>
        </p:txBody>
      </p:sp>
      <p:pic>
        <p:nvPicPr>
          <p:cNvPr id="4" name="Content Placeholder 3" descr="ju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09800"/>
            <a:ext cx="3733800" cy="4038600"/>
          </a:xfrm>
        </p:spPr>
      </p:pic>
      <p:pic>
        <p:nvPicPr>
          <p:cNvPr id="5" name="Picture 2" descr="C:\Users\USER\Desktop\school soc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09800"/>
            <a:ext cx="3810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50292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/>
              <a:t>বস্তি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সমস্যা</a:t>
            </a:r>
            <a:endParaRPr lang="en-US" sz="6000" b="1" dirty="0"/>
          </a:p>
        </p:txBody>
      </p:sp>
      <p:pic>
        <p:nvPicPr>
          <p:cNvPr id="4" name="Content Placeholder 3" descr="slum dha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756" y="2352897"/>
            <a:ext cx="5428488" cy="35539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04088"/>
            <a:ext cx="5791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b="1" dirty="0" err="1" smtClean="0"/>
              <a:t>বস্তিতে</a:t>
            </a:r>
            <a:r>
              <a:rPr lang="en-US" b="1" dirty="0" smtClean="0"/>
              <a:t> </a:t>
            </a:r>
            <a:r>
              <a:rPr lang="en-US" b="1" dirty="0" err="1" smtClean="0"/>
              <a:t>সমাজকর্ম</a:t>
            </a:r>
            <a:endParaRPr lang="en-US" b="1" dirty="0"/>
          </a:p>
        </p:txBody>
      </p:sp>
      <p:pic>
        <p:nvPicPr>
          <p:cNvPr id="5" name="Content Placeholder 4" descr="sw sl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81200"/>
            <a:ext cx="7162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6629400" cy="1200912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চিকিৎসা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সমাজকর্ম</a:t>
            </a:r>
            <a:r>
              <a:rPr lang="en-US" sz="4000" b="1" dirty="0" smtClean="0"/>
              <a:t> ও </a:t>
            </a:r>
            <a:br>
              <a:rPr lang="en-US" sz="4000" b="1" dirty="0" smtClean="0"/>
            </a:br>
            <a:r>
              <a:rPr lang="en-US" sz="4000" b="1" dirty="0" err="1" smtClean="0"/>
              <a:t>সাইকিয়াট্রিক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সমাজকর্ম</a:t>
            </a:r>
            <a:endParaRPr lang="en-US" sz="4000" b="1" dirty="0"/>
          </a:p>
        </p:txBody>
      </p:sp>
      <p:pic>
        <p:nvPicPr>
          <p:cNvPr id="4" name="Content Placeholder 3" descr="Psychiatic Social Wo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286000"/>
            <a:ext cx="3886200" cy="3429000"/>
          </a:xfrm>
        </p:spPr>
      </p:pic>
      <p:pic>
        <p:nvPicPr>
          <p:cNvPr id="1026" name="Picture 2" descr="C:\Users\USER\Desktop\Hospital s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2286001"/>
            <a:ext cx="3657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62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 b="1" dirty="0" smtClean="0"/>
              <a:t>১। </a:t>
            </a:r>
            <a:r>
              <a:rPr lang="en-US" sz="2400" b="1" dirty="0" err="1" smtClean="0"/>
              <a:t>শিল্প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বিপ্লবোত্তর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নতুন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চাহিদার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সৃষ্টি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। </a:t>
            </a:r>
            <a:r>
              <a:rPr lang="en-US" sz="2400" b="1" dirty="0" err="1" smtClean="0"/>
              <a:t>এরই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পরিপ্রেক্ষিতে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পরিস্থিতিকে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মোকাবেলার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নতুন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কর্মসূচি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প্রনয়ন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বাস্তবায়ন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প্রয়োজন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হওয়ায়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সমাজকর্ম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প্রবর্তন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।</a:t>
            </a:r>
          </a:p>
          <a:p>
            <a:pPr algn="just">
              <a:buNone/>
            </a:pPr>
            <a:r>
              <a:rPr lang="en-US" sz="2400" b="1" dirty="0" smtClean="0"/>
              <a:t>২। </a:t>
            </a:r>
            <a:r>
              <a:rPr lang="en-US" sz="2400" b="1" dirty="0" err="1" smtClean="0"/>
              <a:t>শিল্প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বিপ্লব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আর্থসামাজিক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জীবনে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বৈপ্লবিক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আনে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এতে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উৎপাদন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সর্বক্ষেত্রে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প্রযুত্তির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ব্যবহারের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ফলে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যোগাগোযোগ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যাতায়াত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ব্যবস্থাসহ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বিভিন্ন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বস্তুগত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পাশাপাশি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মানুষের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চিন্তা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বিশ্বাস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সংস্কৃতি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তথা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মনোজগতে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ব্যাপক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সাধিত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সমাজকর্ম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বিকাশে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ভূমিকা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পালন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।</a:t>
            </a:r>
          </a:p>
          <a:p>
            <a:pPr algn="just">
              <a:buNone/>
            </a:pPr>
            <a:r>
              <a:rPr lang="en-US" sz="2400" b="1" dirty="0" smtClean="0"/>
              <a:t>৩। </a:t>
            </a:r>
            <a:r>
              <a:rPr lang="en-US" sz="2400" b="1" dirty="0" err="1" smtClean="0"/>
              <a:t>শিল্প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বিপ্লব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দ্রুত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বস্তুগত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সংস্কৃতি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সাধন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করলেও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দ্রুত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অবস্তুগত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সংস্কৃতি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হওয়ায়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অসামঞ্জস্যতা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দেখা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দেয়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অসামঞ্জস্যতা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দূরিকরণে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সমাজকর্ম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সহায়ক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ভূমিকা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পালন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সমাজকর্ম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বিকাশকে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ত্বরান্বিত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b="1" dirty="0" smtClean="0"/>
              <a:t>৪। </a:t>
            </a:r>
            <a:r>
              <a:rPr lang="en-US" sz="2800" b="1" dirty="0" err="1" smtClean="0"/>
              <a:t>পূর্বে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সমস্যা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সমাধান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ব্যবস্থা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ছিল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অর্থনির্ভর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শিল্প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বিপ্লবের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এমন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অনেক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সমস্যা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দেখা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মাধ্যমে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সমাধান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সম্ভব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নয়।ফলে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সহায়তাকারী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সক্ষমকারী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পেশা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হিসাবে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সমাজকর্মের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উদ্ভব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ঘটে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উদাহরণ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হিসেবে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যায়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শ্রম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অসন্তোষ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পারিবারিক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ভাঙন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মনোদৈহিক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সমস্যা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মাদকাসক্তি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কিশোর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অপরাধ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ইত্যাদি</a:t>
            </a:r>
            <a:r>
              <a:rPr lang="en-US" sz="2800" b="1" dirty="0" smtClean="0"/>
              <a:t>।</a:t>
            </a:r>
          </a:p>
          <a:p>
            <a:pPr algn="just">
              <a:buNone/>
            </a:pPr>
            <a:r>
              <a:rPr lang="en-US" sz="2800" b="1" dirty="0" smtClean="0"/>
              <a:t>৫। </a:t>
            </a:r>
            <a:r>
              <a:rPr lang="en-US" sz="2800" b="1" dirty="0" err="1" smtClean="0"/>
              <a:t>সর্বোপরি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যায়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শিল্প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বিপ্লবের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ফলে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সৃষ্ট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জটিল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বহুমুখী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সমস্যা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সমাধানের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সমাজকর্মের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মৌলিক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সহায়ক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পদ্ধতির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উদ্ভব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হয়েছে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তাই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বলতে</a:t>
            </a:r>
            <a:r>
              <a:rPr lang="en-US" sz="2800" b="1" dirty="0" smtClean="0"/>
              <a:t> </a:t>
            </a:r>
            <a:r>
              <a:rPr lang="en-US" sz="2800" b="1" smtClean="0"/>
              <a:t>পারি </a:t>
            </a:r>
            <a:r>
              <a:rPr lang="en-US" sz="2800" b="1" dirty="0" err="1" smtClean="0"/>
              <a:t>শিল্প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বিপ্লবের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ফলেই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মুলত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পেশাদার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সমাজকর্মের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উদ্ভব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ঘটে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বিকাশ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অব্যাহত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রয়েছে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65532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একক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শিল্প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বিপ্লবের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সূচনা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প্রথম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কোন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দেশে</a:t>
            </a:r>
            <a:r>
              <a:rPr lang="en-US" sz="36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একটি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সক্ষমকারী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পেশার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নাম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বল</a:t>
            </a:r>
            <a:r>
              <a:rPr lang="en-US" sz="3600" b="1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বস্তি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সমস্যা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দেখা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দেয়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কারণে</a:t>
            </a:r>
            <a:r>
              <a:rPr lang="en-US" sz="3600" b="1" dirty="0" smtClean="0">
                <a:solidFill>
                  <a:srgbClr val="002060"/>
                </a:solidFill>
              </a:rPr>
              <a:t> ?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88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দলীয়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3200" b="1" dirty="0" smtClean="0"/>
          </a:p>
          <a:p>
            <a:r>
              <a:rPr lang="en-US" sz="3500" b="1" dirty="0" err="1" smtClean="0">
                <a:solidFill>
                  <a:srgbClr val="C00000"/>
                </a:solidFill>
              </a:rPr>
              <a:t>শিল্প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বিপ্লব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তথা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শিল্পায়ন</a:t>
            </a:r>
            <a:r>
              <a:rPr lang="en-US" sz="3500" b="1" dirty="0" smtClean="0">
                <a:solidFill>
                  <a:srgbClr val="C00000"/>
                </a:solidFill>
              </a:rPr>
              <a:t> ও </a:t>
            </a:r>
            <a:r>
              <a:rPr lang="en-US" sz="3500" b="1" dirty="0" err="1" smtClean="0">
                <a:solidFill>
                  <a:srgbClr val="C00000"/>
                </a:solidFill>
              </a:rPr>
              <a:t>নগরায়নের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ফলে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উদ্ভব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হয়েছে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এমন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কতগুলো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সমস্যা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উল্লেখ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</a:rPr>
              <a:t>কর</a:t>
            </a:r>
            <a:r>
              <a:rPr lang="en-US" sz="3500" b="1" dirty="0" smtClean="0">
                <a:solidFill>
                  <a:srgbClr val="C00000"/>
                </a:solidFill>
              </a:rPr>
              <a:t>।</a:t>
            </a:r>
          </a:p>
          <a:p>
            <a:pPr algn="just">
              <a:buNone/>
            </a:pPr>
            <a:r>
              <a:rPr lang="en-US" dirty="0" smtClean="0"/>
              <a:t>         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       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{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প্রতি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ছয়জনে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একটি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দল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গঠিত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হবে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বেঞ্চে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মুখোমুখি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     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বসে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আলোচনা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লিখবে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দলনেতা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সকলের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খাতার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তথ্য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     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সমন্বয়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নিজ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খাতায়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লিখে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পড়ে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শোনাবে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সময়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১০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মিনিট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,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     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যে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দল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বেশি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সমস্যা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উল্লেখ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করতে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সে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গ্রুপ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চ্যাম্পিয়ন</a:t>
            </a:r>
            <a:endParaRPr lang="en-US" sz="2400" dirty="0" smtClean="0">
              <a:solidFill>
                <a:srgbClr val="7030A0"/>
              </a:solidFill>
              <a:latin typeface="Shonar Bangla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     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ঘোষিত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/>
              </a:rPr>
              <a:t>হবে</a:t>
            </a:r>
            <a:r>
              <a:rPr lang="en-US" sz="2400" dirty="0" smtClean="0">
                <a:solidFill>
                  <a:srgbClr val="7030A0"/>
                </a:solidFill>
                <a:latin typeface="Shonar Bangla"/>
              </a:rPr>
              <a:t>।}</a:t>
            </a:r>
            <a:endParaRPr lang="en-US" dirty="0">
              <a:solidFill>
                <a:srgbClr val="7030A0"/>
              </a:solidFill>
              <a:latin typeface="Shonar Bang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0"/>
            <a:ext cx="4648200" cy="9144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সারসংক্ষেপ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7772400" cy="3810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  </a:t>
            </a:r>
            <a:r>
              <a:rPr lang="en-US" sz="3200" b="1" dirty="0" err="1" smtClean="0">
                <a:solidFill>
                  <a:srgbClr val="0000FF"/>
                </a:solidFill>
              </a:rPr>
              <a:t>শিল্প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বিপ্লব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আর্থসামাজিক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জীবনে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ইতিবাচক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প্রভাবের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কারণে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আমাদের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একদিকে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আশীর্বাদ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হয়ে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দেখা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দিয়েছে</a:t>
            </a:r>
            <a:r>
              <a:rPr lang="en-US" sz="3200" b="1" dirty="0" smtClean="0">
                <a:solidFill>
                  <a:srgbClr val="0000FF"/>
                </a:solidFill>
              </a:rPr>
              <a:t>; </a:t>
            </a:r>
            <a:r>
              <a:rPr lang="en-US" sz="3200" b="1" dirty="0" err="1" smtClean="0">
                <a:solidFill>
                  <a:srgbClr val="0000FF"/>
                </a:solidFill>
              </a:rPr>
              <a:t>তেমনি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নেতিবাচক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প্রভাবের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কারণে</a:t>
            </a:r>
            <a:r>
              <a:rPr lang="en-US" sz="3200" b="1" dirty="0" smtClean="0">
                <a:solidFill>
                  <a:srgbClr val="0000FF"/>
                </a:solidFill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</a:rPr>
              <a:t>নিয়ে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এসেছে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কিছু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নতুন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ধরণের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জটিল</a:t>
            </a:r>
            <a:r>
              <a:rPr lang="en-US" sz="3200" b="1" dirty="0" smtClean="0">
                <a:solidFill>
                  <a:srgbClr val="0000FF"/>
                </a:solidFill>
              </a:rPr>
              <a:t> ও </a:t>
            </a:r>
            <a:r>
              <a:rPr lang="en-US" sz="3200" b="1" dirty="0" err="1" smtClean="0">
                <a:solidFill>
                  <a:srgbClr val="0000FF"/>
                </a:solidFill>
              </a:rPr>
              <a:t>বহুমুখী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সমস্যা</a:t>
            </a:r>
            <a:r>
              <a:rPr lang="en-US" sz="3200" b="1" dirty="0" smtClean="0">
                <a:solidFill>
                  <a:srgbClr val="0000FF"/>
                </a:solidFill>
              </a:rPr>
              <a:t>। </a:t>
            </a:r>
            <a:r>
              <a:rPr lang="en-US" sz="3200" b="1" dirty="0" err="1" smtClean="0">
                <a:solidFill>
                  <a:srgbClr val="0000FF"/>
                </a:solidFill>
              </a:rPr>
              <a:t>এই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জটিল</a:t>
            </a:r>
            <a:r>
              <a:rPr lang="en-US" sz="3200" b="1" dirty="0" smtClean="0">
                <a:solidFill>
                  <a:srgbClr val="0000FF"/>
                </a:solidFill>
              </a:rPr>
              <a:t> ও </a:t>
            </a:r>
            <a:r>
              <a:rPr lang="en-US" sz="3200" b="1" dirty="0" err="1" smtClean="0">
                <a:solidFill>
                  <a:srgbClr val="0000FF"/>
                </a:solidFill>
              </a:rPr>
              <a:t>বহুমুখী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সমস্যা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সমাধানে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ভূমিকা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পালনের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জন্য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উদ্ভব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হয়েছে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সমাজকর্মের</a:t>
            </a:r>
            <a:r>
              <a:rPr lang="en-US" sz="3200" b="1" dirty="0" smtClean="0">
                <a:solidFill>
                  <a:srgbClr val="0000FF"/>
                </a:solidFill>
              </a:rPr>
              <a:t>।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04088"/>
            <a:ext cx="5029200" cy="972312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5400" b="1" dirty="0" err="1" smtClean="0"/>
              <a:t>মুল্যায়ন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বিপ্লব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শব্দটি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কে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সর্বপ্রথম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?</a:t>
            </a: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বিপ্লবের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সূচনা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?</a:t>
            </a: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যোগাযোগ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ব্যবস্থার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উন্নয়ন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সম্ভব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ঐতিহাসিক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ঘটনার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কারণে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?</a:t>
            </a: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বিপ্লবের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ফলে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উদ্ভুত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দুটি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সমস্যা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উল্লেখ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ইতিহাসের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ঘটনাটির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সমাজকর্ম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পেশার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উদ্ভব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সম্পর্কিত</a:t>
            </a:r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b="1" dirty="0" err="1" smtClean="0"/>
              <a:t>পাঠ</a:t>
            </a:r>
            <a:r>
              <a:rPr lang="en-US" b="1" dirty="0" smtClean="0"/>
              <a:t> </a:t>
            </a:r>
            <a:r>
              <a:rPr lang="en-US" b="1" dirty="0" err="1" smtClean="0"/>
              <a:t>পরিচিতি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সমাজকর্ম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প্রথম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পত্র</a:t>
            </a:r>
            <a:r>
              <a:rPr lang="en-US" sz="6000" dirty="0" smtClean="0">
                <a:solidFill>
                  <a:srgbClr val="C00000"/>
                </a:solidFill>
              </a:rPr>
              <a:t/>
            </a:r>
            <a:br>
              <a:rPr lang="en-US" sz="6000" dirty="0" smtClean="0">
                <a:solidFill>
                  <a:srgbClr val="C00000"/>
                </a:solidFill>
              </a:rPr>
            </a:br>
            <a:r>
              <a:rPr lang="en-US" sz="3200" b="1" dirty="0" err="1" smtClean="0">
                <a:solidFill>
                  <a:srgbClr val="0070C0"/>
                </a:solidFill>
              </a:rPr>
              <a:t>একাদশ</a:t>
            </a:r>
            <a:r>
              <a:rPr lang="en-US" sz="3200" b="1" dirty="0" smtClean="0">
                <a:solidFill>
                  <a:srgbClr val="0070C0"/>
                </a:solidFill>
              </a:rPr>
              <a:t> - </a:t>
            </a:r>
            <a:r>
              <a:rPr lang="en-US" sz="3200" b="1" dirty="0" err="1" smtClean="0">
                <a:solidFill>
                  <a:srgbClr val="0070C0"/>
                </a:solidFill>
              </a:rPr>
              <a:t>দ্বাদশ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শ্রেণি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000" b="1" dirty="0" err="1" smtClean="0">
                <a:solidFill>
                  <a:srgbClr val="C00000"/>
                </a:solidFill>
              </a:rPr>
              <a:t>দ্বিতীয়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অধ্যায়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3200" b="1" dirty="0" err="1" smtClean="0">
                <a:solidFill>
                  <a:srgbClr val="002060"/>
                </a:solidFill>
              </a:rPr>
              <a:t>সমাজকর্ম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পেশার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ঐতিহাসিক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প্রেক্ষাপট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48768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বাড়ির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কাজ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962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 </a:t>
            </a:r>
            <a:r>
              <a:rPr lang="en-US" sz="3600" b="1" dirty="0" err="1" smtClean="0">
                <a:solidFill>
                  <a:srgbClr val="0000FF"/>
                </a:solidFill>
              </a:rPr>
              <a:t>সমাজকর্ম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কাকে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বলে</a:t>
            </a:r>
            <a:r>
              <a:rPr lang="en-US" sz="3600" b="1" dirty="0" smtClean="0">
                <a:solidFill>
                  <a:srgbClr val="0000FF"/>
                </a:solidFill>
              </a:rPr>
              <a:t> ?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“</a:t>
            </a:r>
            <a:r>
              <a:rPr lang="en-US" sz="3600" b="1" dirty="0" err="1" smtClean="0">
                <a:solidFill>
                  <a:srgbClr val="0000FF"/>
                </a:solidFill>
              </a:rPr>
              <a:t>পেশাদার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সমাজকর্ম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শিল্প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বিপ্লবের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ফলশ্রুতি</a:t>
            </a:r>
            <a:r>
              <a:rPr lang="en-US" sz="3600" b="1" dirty="0" smtClean="0">
                <a:solidFill>
                  <a:srgbClr val="0000FF"/>
                </a:solidFill>
              </a:rPr>
              <a:t>”– এ </a:t>
            </a:r>
            <a:r>
              <a:rPr lang="en-US" sz="3600" b="1" dirty="0" err="1" smtClean="0">
                <a:solidFill>
                  <a:srgbClr val="0000FF"/>
                </a:solidFill>
              </a:rPr>
              <a:t>কথাটির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যৌক্তিকতা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ব্যাখ্যা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কর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  <a:endParaRPr lang="en-US" sz="4000" b="1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49530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  </a:t>
            </a:r>
            <a:r>
              <a:rPr lang="en-US" b="1" dirty="0" err="1" smtClean="0"/>
              <a:t>আগামী</a:t>
            </a:r>
            <a:r>
              <a:rPr lang="en-US" b="1" dirty="0" smtClean="0"/>
              <a:t> </a:t>
            </a:r>
            <a:r>
              <a:rPr lang="en-US" b="1" dirty="0" err="1" smtClean="0"/>
              <a:t>ক্লাস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83229E"/>
                </a:solidFill>
              </a:rPr>
              <a:t>   </a:t>
            </a:r>
            <a:r>
              <a:rPr lang="en-US" sz="3600" b="1" dirty="0" err="1" smtClean="0">
                <a:solidFill>
                  <a:srgbClr val="83229E"/>
                </a:solidFill>
              </a:rPr>
              <a:t>সমাজকর্ম</a:t>
            </a:r>
            <a:r>
              <a:rPr lang="en-US" sz="3600" b="1" dirty="0" smtClean="0">
                <a:solidFill>
                  <a:srgbClr val="83229E"/>
                </a:solidFill>
              </a:rPr>
              <a:t> </a:t>
            </a:r>
            <a:r>
              <a:rPr lang="en-US" sz="3600" b="1" dirty="0" err="1" smtClean="0">
                <a:solidFill>
                  <a:srgbClr val="83229E"/>
                </a:solidFill>
              </a:rPr>
              <a:t>প্রথম</a:t>
            </a:r>
            <a:r>
              <a:rPr lang="en-US" sz="3600" b="1" dirty="0" smtClean="0">
                <a:solidFill>
                  <a:srgbClr val="83229E"/>
                </a:solidFill>
              </a:rPr>
              <a:t> </a:t>
            </a:r>
            <a:r>
              <a:rPr lang="en-US" sz="3600" b="1" dirty="0" err="1" smtClean="0">
                <a:solidFill>
                  <a:srgbClr val="83229E"/>
                </a:solidFill>
              </a:rPr>
              <a:t>পত্র</a:t>
            </a:r>
            <a:endParaRPr lang="en-US" sz="3600" b="1" dirty="0" smtClean="0">
              <a:solidFill>
                <a:srgbClr val="83229E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83229E"/>
                </a:solidFill>
              </a:rPr>
              <a:t>   </a:t>
            </a:r>
            <a:r>
              <a:rPr lang="en-US" sz="3600" b="1" dirty="0" err="1" smtClean="0">
                <a:solidFill>
                  <a:srgbClr val="83229E"/>
                </a:solidFill>
              </a:rPr>
              <a:t>তৃতীয়</a:t>
            </a:r>
            <a:r>
              <a:rPr lang="en-US" sz="3600" b="1" dirty="0" smtClean="0">
                <a:solidFill>
                  <a:srgbClr val="83229E"/>
                </a:solidFill>
              </a:rPr>
              <a:t> </a:t>
            </a:r>
            <a:r>
              <a:rPr lang="en-US" sz="3600" b="1" dirty="0" err="1" smtClean="0">
                <a:solidFill>
                  <a:srgbClr val="83229E"/>
                </a:solidFill>
              </a:rPr>
              <a:t>অধ্যায়</a:t>
            </a:r>
            <a:endParaRPr lang="en-US" sz="3600" b="1" dirty="0" smtClean="0">
              <a:solidFill>
                <a:srgbClr val="83229E"/>
              </a:solidFill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সমাজকর্মের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মুল্যবোধ</a:t>
            </a:r>
            <a:r>
              <a:rPr lang="en-US" sz="4000" b="1" dirty="0" smtClean="0">
                <a:solidFill>
                  <a:srgbClr val="C00000"/>
                </a:solidFill>
              </a:rPr>
              <a:t> ও </a:t>
            </a:r>
            <a:r>
              <a:rPr lang="en-US" sz="4000" b="1" dirty="0" err="1" smtClean="0">
                <a:solidFill>
                  <a:srgbClr val="C00000"/>
                </a:solidFill>
              </a:rPr>
              <a:t>নীতিমালা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Values and Principles of Social Work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88"/>
            <a:ext cx="5943600" cy="1143000"/>
          </a:xfrm>
        </p:spPr>
        <p:txBody>
          <a:bodyPr/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</a:rPr>
              <a:t>সহায়ক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গ্রন্থাবলী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১।সমাজকর্ম </a:t>
            </a:r>
            <a:r>
              <a:rPr lang="en-US" sz="2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2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ড. </a:t>
            </a:r>
            <a:r>
              <a:rPr lang="en-US" sz="2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2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endParaRPr lang="en-US" sz="2800" b="1" dirty="0" smtClean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প্রফেসর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আতিকুর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0"/>
            <a:ext cx="4648200" cy="9144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339933"/>
                </a:solidFill>
              </a:rPr>
              <a:t>বাড়ির</a:t>
            </a:r>
            <a:r>
              <a:rPr lang="en-US" sz="4800" dirty="0" smtClean="0">
                <a:solidFill>
                  <a:srgbClr val="339933"/>
                </a:solidFill>
              </a:rPr>
              <a:t> </a:t>
            </a:r>
            <a:r>
              <a:rPr lang="en-US" sz="4800" dirty="0" err="1" smtClean="0">
                <a:solidFill>
                  <a:srgbClr val="339933"/>
                </a:solidFill>
              </a:rPr>
              <a:t>কাজ</a:t>
            </a:r>
            <a:endParaRPr lang="en-US" sz="8000" b="1" dirty="0">
              <a:solidFill>
                <a:srgbClr val="33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1"/>
            <a:ext cx="6477000" cy="3810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FF"/>
                </a:solidFill>
              </a:rPr>
              <a:t>  </a:t>
            </a:r>
            <a:r>
              <a:rPr lang="en-US" sz="3600" dirty="0" err="1" smtClean="0">
                <a:solidFill>
                  <a:srgbClr val="FF00FF"/>
                </a:solidFill>
              </a:rPr>
              <a:t>আর্থ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সামাজি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জীবনে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শিল্প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বিপ্লবের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ইতিবাচক</a:t>
            </a:r>
            <a:r>
              <a:rPr lang="en-US" sz="3600" dirty="0" smtClean="0">
                <a:solidFill>
                  <a:srgbClr val="FF00FF"/>
                </a:solidFill>
              </a:rPr>
              <a:t> ও </a:t>
            </a:r>
            <a:r>
              <a:rPr lang="en-US" sz="3600" dirty="0" err="1" smtClean="0">
                <a:solidFill>
                  <a:srgbClr val="FF00FF"/>
                </a:solidFill>
              </a:rPr>
              <a:t>নেতিবাচক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প্রভাব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অলাদা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আলাদা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শিরোণামে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এই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লেকচারের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পয়েন্টগুলোসহ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আরো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যে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সকল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পয়েন্ট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রয়েছে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চিন্তা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করে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সেগুলো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লিখ</a:t>
            </a:r>
            <a:r>
              <a:rPr lang="en-US" sz="3600" dirty="0" smtClean="0">
                <a:solidFill>
                  <a:srgbClr val="FF00FF"/>
                </a:solidFill>
              </a:rPr>
              <a:t>। </a:t>
            </a:r>
            <a:r>
              <a:rPr lang="en-US" sz="3600" dirty="0" err="1" smtClean="0">
                <a:solidFill>
                  <a:srgbClr val="FF00FF"/>
                </a:solidFill>
              </a:rPr>
              <a:t>এক্ষেত্রে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সরকার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অনুমোদিত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অণ্য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বইয়ের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সহযোগিতা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নিতে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পার</a:t>
            </a:r>
            <a:r>
              <a:rPr lang="en-US" sz="3600" dirty="0" smtClean="0">
                <a:solidFill>
                  <a:srgbClr val="FF00FF"/>
                </a:solidFill>
              </a:rPr>
              <a:t> ।</a:t>
            </a:r>
            <a:endParaRPr lang="en-US" sz="3600" dirty="0">
              <a:solidFill>
                <a:srgbClr val="FF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5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562600" cy="8382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   </a:t>
            </a:r>
            <a:r>
              <a:rPr lang="en-US" sz="5400" b="1" dirty="0" err="1" smtClean="0">
                <a:solidFill>
                  <a:srgbClr val="0000FF"/>
                </a:solidFill>
              </a:rPr>
              <a:t>পূর্ব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জ্ঞান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যাচাই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indust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447799"/>
            <a:ext cx="3352801" cy="2209801"/>
          </a:xfrm>
          <a:prstGeom prst="rect">
            <a:avLst/>
          </a:prstGeom>
          <a:noFill/>
        </p:spPr>
      </p:pic>
      <p:pic>
        <p:nvPicPr>
          <p:cNvPr id="3" name="Picture 2" descr="C:\Users\USER\Desktop\Industry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86200"/>
            <a:ext cx="6781800" cy="21336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4478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5562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8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ঘোষণা</a:t>
            </a:r>
            <a:endParaRPr lang="en-US" sz="4800" b="1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620000" cy="36576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বিপ্লবের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ধারণা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সমাজকর্ম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পেশা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বিকাশে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বিপ্লবের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ভূমিকা</a:t>
            </a:r>
            <a:r>
              <a:rPr lang="en-US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5181600" cy="914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শিখনফল</a:t>
            </a:r>
            <a:endParaRPr lang="en-US" sz="5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4267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পাঠশেষে</a:t>
            </a:r>
            <a:r>
              <a:rPr lang="en-US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--------</a:t>
            </a:r>
            <a:endParaRPr lang="en-US" sz="2800" b="1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বিপ্লবের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ধারণা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করতেপারবে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২।সমাজকর্ম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পেশা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বিকাশে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বিপ্লবের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ভূমিকা</a:t>
            </a:r>
            <a:r>
              <a:rPr lang="en-US" sz="20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মুল্যায়ন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096000" cy="8382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বিপ্লবের</a:t>
            </a:r>
            <a:r>
              <a:rPr lang="en-US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ধারণা</a:t>
            </a:r>
            <a:endParaRPr lang="en-US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95299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বিশ্ব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তথা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মানব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জাতির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ইতহাসে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যুগান্তকারী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ঘটনা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হচ্ছে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বিপ্লব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সাধারণভাবে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বিপ্লব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শিলপ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ক্ষেত্রে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দ্রুত</a:t>
            </a:r>
            <a:endParaRPr lang="en-US" sz="9600" b="1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ও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আমুলপরিবর্তনকে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বুঝায়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 </a:t>
            </a:r>
          </a:p>
          <a:p>
            <a:pPr>
              <a:buNone/>
            </a:pPr>
            <a:endParaRPr lang="en-US" sz="9600" b="1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96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ঐতিহাসিক</a:t>
            </a:r>
            <a:r>
              <a:rPr lang="en-US" sz="96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আরনল্ড</a:t>
            </a:r>
            <a:r>
              <a:rPr lang="en-US" sz="96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টয়েনবি</a:t>
            </a:r>
            <a:r>
              <a:rPr lang="en-US" sz="96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১৮৮৪ </a:t>
            </a:r>
            <a:r>
              <a:rPr lang="en-US" sz="96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সালে</a:t>
            </a:r>
            <a:r>
              <a:rPr lang="en-US" sz="96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96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লেখা</a:t>
            </a:r>
            <a:r>
              <a:rPr lang="en-US" sz="96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বিখ্যাত</a:t>
            </a:r>
            <a:endParaRPr lang="en-US" sz="9600" b="1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‘Lectures On the Industrial Revolution in England’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গ্রন্থে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সর্বপ্রথম</a:t>
            </a:r>
            <a:endParaRPr lang="en-US" sz="9600" b="1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এ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প্রত্যয়টি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>
              <a:buNone/>
            </a:pPr>
            <a:endParaRPr lang="en-US" sz="9600" b="1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প্রফেসর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লেডি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উইলিয়ামসের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অষ্টাদশ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শতাব্দীর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শেষার্ধ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endParaRPr lang="en-US" sz="9600" b="1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উনবিংশ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শতাব্দীর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প্রথমার্ধ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পর্যন্ত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(১৭৬০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১৮৫০)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ইংল্যান্ডের</a:t>
            </a:r>
            <a:endParaRPr lang="en-US" sz="9600" b="1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বৈজ্ঞানিক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প্রযুক্তি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জ্ঞানের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বিকাশ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উৎপাদনক্ষেত্রে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প্রয়োগের</a:t>
            </a:r>
            <a:endParaRPr lang="en-US" sz="9600" b="1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ফলে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জীবন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পদ্ধতিতে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বৈপ্লবিক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পরিবর্তনের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সূচনা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তাকে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endParaRPr lang="en-US" sz="9600" b="1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বিপ্লব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9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।’   </a:t>
            </a:r>
            <a:endParaRPr lang="en-US" sz="8000" b="1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336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FF"/>
                </a:solidFill>
              </a:rPr>
              <a:t>সমাজকর্ম</a:t>
            </a:r>
            <a:r>
              <a:rPr lang="en-US" sz="4800" b="1" dirty="0" smtClean="0">
                <a:solidFill>
                  <a:srgbClr val="FF00FF"/>
                </a:solidFill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</a:rPr>
              <a:t>পেশা</a:t>
            </a:r>
            <a:r>
              <a:rPr lang="en-US" sz="4800" b="1" dirty="0" smtClean="0">
                <a:solidFill>
                  <a:srgbClr val="FF00FF"/>
                </a:solidFill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</a:rPr>
              <a:t>বিকাশে</a:t>
            </a:r>
            <a:r>
              <a:rPr lang="en-US" sz="4800" b="1" dirty="0" smtClean="0">
                <a:solidFill>
                  <a:srgbClr val="FF00FF"/>
                </a:solidFill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</a:rPr>
              <a:t>শিল্প</a:t>
            </a:r>
            <a:r>
              <a:rPr lang="en-US" sz="4800" b="1" dirty="0" smtClean="0">
                <a:solidFill>
                  <a:srgbClr val="FF00FF"/>
                </a:solidFill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</a:rPr>
              <a:t>বিপ্লবের</a:t>
            </a:r>
            <a:r>
              <a:rPr lang="en-US" sz="4800" b="1" dirty="0" smtClean="0">
                <a:solidFill>
                  <a:srgbClr val="FF00FF"/>
                </a:solidFill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</a:rPr>
              <a:t>ভূমিকা</a:t>
            </a:r>
            <a:endParaRPr lang="en-US" sz="48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04088"/>
            <a:ext cx="6629400" cy="1143000"/>
          </a:xfrm>
        </p:spPr>
        <p:txBody>
          <a:bodyPr/>
          <a:lstStyle/>
          <a:p>
            <a:r>
              <a:rPr lang="en-US" b="1" dirty="0" err="1" smtClean="0"/>
              <a:t>সমাজকর্ম</a:t>
            </a:r>
            <a:r>
              <a:rPr lang="en-US" b="1" dirty="0" smtClean="0"/>
              <a:t> </a:t>
            </a:r>
            <a:r>
              <a:rPr lang="en-US" b="1" dirty="0" err="1" smtClean="0"/>
              <a:t>ধারণা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200" b="1" dirty="0" err="1" smtClean="0"/>
              <a:t>সমাজকর্ম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সুনির্দিষ্ট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কিছু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বৈশিষ্ট্যসম্পন্ন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এমন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একটি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সহায়তাকারী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পেশা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মাধ্যমে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ব্যক্তিকে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এমনভাবে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সহায়তা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যাতে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ব্যক্তি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নিজের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সমস্যা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নিজেই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সমাধান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</a:t>
            </a:r>
            <a:r>
              <a:rPr lang="en-US" sz="3200" b="1" dirty="0" smtClean="0"/>
              <a:t>। </a:t>
            </a:r>
            <a:r>
              <a:rPr lang="en-US" sz="3200" b="1" dirty="0" err="1" smtClean="0"/>
              <a:t>এটি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একটি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সক্ষমকারী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পেশা</a:t>
            </a:r>
            <a:r>
              <a:rPr lang="en-US" sz="3200" b="1" dirty="0" smtClean="0"/>
              <a:t>। </a:t>
            </a:r>
            <a:r>
              <a:rPr lang="en-US" sz="3200" b="1" dirty="0" err="1" smtClean="0"/>
              <a:t>বাংলাদেশে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সমাজকর্ম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পেশা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পূর্ণ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পেশাদার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মর্যাদা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অর্জন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না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করলেও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উন্নত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বিশ্বে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যেমন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ইংল্যান্ড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আমেরিকাসহ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অনেক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দেশেই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পূর্ণ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পেশাদার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মর্যাদা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অর্জন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করেছে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876</TotalTime>
  <Words>865</Words>
  <Application>Microsoft Office PowerPoint</Application>
  <PresentationFormat>On-screen Show (4:3)</PresentationFormat>
  <Paragraphs>99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   স্বা  গ  ত  ম</vt:lpstr>
      <vt:lpstr>Slide 2</vt:lpstr>
      <vt:lpstr>               পাঠ পরিচিতি</vt:lpstr>
      <vt:lpstr>   পূর্ব জ্ঞান যাচাই</vt:lpstr>
      <vt:lpstr>পাঠ ঘোষণা</vt:lpstr>
      <vt:lpstr>শিখনফল</vt:lpstr>
      <vt:lpstr>শিল্প বিপ্লবের ধারণা</vt:lpstr>
      <vt:lpstr>Slide 8</vt:lpstr>
      <vt:lpstr>সমাজকর্ম ধারণা</vt:lpstr>
      <vt:lpstr>Slide 10</vt:lpstr>
      <vt:lpstr>Slide 11</vt:lpstr>
      <vt:lpstr>Slide 12</vt:lpstr>
      <vt:lpstr>  শ্রম অসন্তোষ </vt:lpstr>
      <vt:lpstr> শ্রম অসন্তোষ দুরিকরণ ও কারখানা   ব্যবস্থাপনা সহায়তা কাজে সমাজকর্ম</vt:lpstr>
      <vt:lpstr>            মাদকাসক্তি</vt:lpstr>
      <vt:lpstr>মাদকাসক্তি প্রতিরোধ ও প্রতিকারে</vt:lpstr>
      <vt:lpstr>   পারিবারিক ভাঙন</vt:lpstr>
      <vt:lpstr> পারিবারিক ভাঙন প্রতিরোধে সমাজকর্ম</vt:lpstr>
      <vt:lpstr>কিশোর অপরাধ</vt:lpstr>
      <vt:lpstr> কিশোর অপরাধ দুরিকরণে সমাজকর্ম</vt:lpstr>
      <vt:lpstr>বস্তি সমস্যা</vt:lpstr>
      <vt:lpstr>    বস্তিতে সমাজকর্ম</vt:lpstr>
      <vt:lpstr>চিকিৎসা সমাজকর্ম ও  সাইকিয়াট্রিক সমাজকর্ম</vt:lpstr>
      <vt:lpstr>Slide 24</vt:lpstr>
      <vt:lpstr>Slide 25</vt:lpstr>
      <vt:lpstr>একক কাজ</vt:lpstr>
      <vt:lpstr>দলীয় কাজ</vt:lpstr>
      <vt:lpstr>সারসংক্ষেপ</vt:lpstr>
      <vt:lpstr> মুল্যায়ন</vt:lpstr>
      <vt:lpstr>বাড়ির কাজ</vt:lpstr>
      <vt:lpstr>  আগামী ক্লাস</vt:lpstr>
      <vt:lpstr>সহায়ক গ্রন্থাবলী</vt:lpstr>
      <vt:lpstr>বাড়ির কাজ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255</cp:revision>
  <dcterms:created xsi:type="dcterms:W3CDTF">2006-08-16T00:00:00Z</dcterms:created>
  <dcterms:modified xsi:type="dcterms:W3CDTF">2021-08-20T09:55:49Z</dcterms:modified>
</cp:coreProperties>
</file>