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sldIdLst>
    <p:sldId id="257" r:id="rId5"/>
    <p:sldId id="261" r:id="rId6"/>
    <p:sldId id="259" r:id="rId7"/>
    <p:sldId id="287" r:id="rId8"/>
    <p:sldId id="276" r:id="rId9"/>
    <p:sldId id="263" r:id="rId10"/>
    <p:sldId id="270" r:id="rId11"/>
    <p:sldId id="260" r:id="rId12"/>
    <p:sldId id="271" r:id="rId13"/>
    <p:sldId id="258" r:id="rId14"/>
    <p:sldId id="262" r:id="rId15"/>
    <p:sldId id="265" r:id="rId16"/>
    <p:sldId id="267" r:id="rId17"/>
    <p:sldId id="272" r:id="rId18"/>
    <p:sldId id="284" r:id="rId19"/>
    <p:sldId id="273" r:id="rId20"/>
    <p:sldId id="274" r:id="rId21"/>
    <p:sldId id="283" r:id="rId22"/>
    <p:sldId id="275" r:id="rId23"/>
    <p:sldId id="280" r:id="rId24"/>
    <p:sldId id="285" r:id="rId25"/>
    <p:sldId id="286" r:id="rId26"/>
    <p:sldId id="281" r:id="rId27"/>
    <p:sldId id="266" r:id="rId28"/>
  </p:sldIdLst>
  <p:sldSz cx="14630400" cy="8229600"/>
  <p:notesSz cx="9144000" cy="6858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04" y="4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4630400" cy="8458200"/>
          </a:xfrm>
          <a:prstGeom prst="frame">
            <a:avLst>
              <a:gd name="adj1" fmla="val 18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228600"/>
            <a:ext cx="14249400" cy="8001000"/>
          </a:xfrm>
          <a:prstGeom prst="frame">
            <a:avLst>
              <a:gd name="adj1" fmla="val 105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nature_painting_red_pomegranate_flower_icon_6839008.jpg"/>
          <p:cNvPicPr>
            <a:picLocks noChangeAspect="1"/>
          </p:cNvPicPr>
          <p:nvPr userDrawn="1"/>
        </p:nvPicPr>
        <p:blipFill>
          <a:blip r:embed="rId2" cstate="print"/>
          <a:srcRect l="20279" t="13044" r="10372" b="19566"/>
          <a:stretch>
            <a:fillRect/>
          </a:stretch>
        </p:blipFill>
        <p:spPr>
          <a:xfrm>
            <a:off x="228600" y="381000"/>
            <a:ext cx="825910" cy="914400"/>
          </a:xfrm>
          <a:prstGeom prst="rect">
            <a:avLst/>
          </a:prstGeom>
        </p:spPr>
      </p:pic>
      <p:pic>
        <p:nvPicPr>
          <p:cNvPr id="7" name="Picture 6" descr="nature_painting_red_pomegranate_flower_icon_6839008.jpg"/>
          <p:cNvPicPr>
            <a:picLocks noChangeAspect="1"/>
          </p:cNvPicPr>
          <p:nvPr userDrawn="1"/>
        </p:nvPicPr>
        <p:blipFill>
          <a:blip r:embed="rId2" cstate="print"/>
          <a:srcRect l="20279" t="13044" r="10372" b="19566"/>
          <a:stretch>
            <a:fillRect/>
          </a:stretch>
        </p:blipFill>
        <p:spPr>
          <a:xfrm>
            <a:off x="304800" y="7086600"/>
            <a:ext cx="825910" cy="914400"/>
          </a:xfrm>
          <a:prstGeom prst="rect">
            <a:avLst/>
          </a:prstGeom>
        </p:spPr>
      </p:pic>
      <p:pic>
        <p:nvPicPr>
          <p:cNvPr id="8" name="Picture 7" descr="nature_painting_red_pomegranate_flower_icon_6839008.jpg"/>
          <p:cNvPicPr>
            <a:picLocks noChangeAspect="1"/>
          </p:cNvPicPr>
          <p:nvPr userDrawn="1"/>
        </p:nvPicPr>
        <p:blipFill>
          <a:blip r:embed="rId2" cstate="print"/>
          <a:srcRect l="20279" t="13044" r="10372" b="19566"/>
          <a:stretch>
            <a:fillRect/>
          </a:stretch>
        </p:blipFill>
        <p:spPr>
          <a:xfrm>
            <a:off x="13411200" y="7086600"/>
            <a:ext cx="825910" cy="914400"/>
          </a:xfrm>
          <a:prstGeom prst="rect">
            <a:avLst/>
          </a:prstGeom>
        </p:spPr>
      </p:pic>
      <p:pic>
        <p:nvPicPr>
          <p:cNvPr id="9" name="Picture 8" descr="nature_painting_red_pomegranate_flower_icon_6839008.jpg"/>
          <p:cNvPicPr>
            <a:picLocks noChangeAspect="1"/>
          </p:cNvPicPr>
          <p:nvPr userDrawn="1"/>
        </p:nvPicPr>
        <p:blipFill>
          <a:blip r:embed="rId2" cstate="print"/>
          <a:srcRect l="20279" t="13044" r="10372" b="19566"/>
          <a:stretch>
            <a:fillRect/>
          </a:stretch>
        </p:blipFill>
        <p:spPr>
          <a:xfrm>
            <a:off x="13411200" y="381000"/>
            <a:ext cx="82591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C1D0-2AC2-4237-ADBB-3DA6D45E6D8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D226-0780-4547-B7B1-D5C12F826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5886-5B20-4FAE-8EDF-268E1C5A20D4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D851-D331-4EB0-94E3-BE0623C2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D2AF-61F3-412D-884C-AD881FE663A3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9D60-A871-41AD-AE02-E4083BBD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200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সবাইকে স্বাগত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9E186-D053-4F76-BEBC-9747CAF1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77274" r="-1667" b="-76"/>
          <a:stretch/>
        </p:blipFill>
        <p:spPr>
          <a:xfrm>
            <a:off x="228600" y="6629400"/>
            <a:ext cx="144018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4133" y="1385768"/>
            <a:ext cx="1990677" cy="5137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r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1385768"/>
            <a:ext cx="2015954" cy="5033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3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6260" y="1385768"/>
            <a:ext cx="2015954" cy="5033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48E55-D536-4ABF-BA03-12280273DD73}"/>
              </a:ext>
            </a:extLst>
          </p:cNvPr>
          <p:cNvSpPr txBox="1"/>
          <p:nvPr/>
        </p:nvSpPr>
        <p:spPr>
          <a:xfrm>
            <a:off x="2971800" y="60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পড়ি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5D90E-3EBB-4865-A9B9-894349658278}"/>
              </a:ext>
            </a:extLst>
          </p:cNvPr>
          <p:cNvSpPr txBox="1"/>
          <p:nvPr/>
        </p:nvSpPr>
        <p:spPr>
          <a:xfrm>
            <a:off x="2762027" y="687824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আর ছিল তিন কন্যা শিমুল , বকুল ও পারুল 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0" y="4343400"/>
            <a:ext cx="4267200" cy="3785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E568A-1D6F-4261-8DAF-BDDEDDD9F3BA}"/>
              </a:ext>
            </a:extLst>
          </p:cNvPr>
          <p:cNvSpPr txBox="1"/>
          <p:nvPr/>
        </p:nvSpPr>
        <p:spPr>
          <a:xfrm>
            <a:off x="5638800" y="51646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পড়ি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C2D1D-88A5-4F0D-B794-015296E3B2A5}"/>
              </a:ext>
            </a:extLst>
          </p:cNvPr>
          <p:cNvSpPr txBox="1"/>
          <p:nvPr/>
        </p:nvSpPr>
        <p:spPr>
          <a:xfrm>
            <a:off x="5181600" y="275835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তিন কন্যাকে নিয়ে রাজা-রানির বেশ সুখেই দিন কাটছিল ।রাজ্যেও ছিল সুখ আর শান্তি ।রাজা একদিন গল্প করছিলেন সঙ্গে ছিল রানি আর তিন কন্যা ।রাজা  তাঁর কন্যাদের জিজ্ঞেস করলেন এক সহজ প্রশ্ন ।  কে তাঁকে কী রকম  ভালোবাসে ?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aja 1.png">
            <a:extLst>
              <a:ext uri="{FF2B5EF4-FFF2-40B4-BE49-F238E27FC236}">
                <a16:creationId xmlns:a16="http://schemas.microsoft.com/office/drawing/2014/main" id="{8BCF38FB-FD0B-413C-99DF-16DDC0FB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01316"/>
            <a:ext cx="4235450" cy="3687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ja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2" y="876968"/>
            <a:ext cx="4364565" cy="4191000"/>
          </a:xfrm>
          <a:prstGeom prst="rect">
            <a:avLst/>
          </a:prstGeom>
        </p:spPr>
      </p:pic>
      <p:pic>
        <p:nvPicPr>
          <p:cNvPr id="3" name="Picture 2" descr="raja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714" y="893902"/>
            <a:ext cx="4038600" cy="4190999"/>
          </a:xfrm>
          <a:prstGeom prst="rect">
            <a:avLst/>
          </a:prstGeom>
        </p:spPr>
      </p:pic>
      <p:pic>
        <p:nvPicPr>
          <p:cNvPr id="5" name="Picture 4" descr="paru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732" y="893903"/>
            <a:ext cx="4038600" cy="4190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34F0B-A17F-493F-9E92-221E1B474771}"/>
              </a:ext>
            </a:extLst>
          </p:cNvPr>
          <p:cNvSpPr txBox="1"/>
          <p:nvPr/>
        </p:nvSpPr>
        <p:spPr>
          <a:xfrm>
            <a:off x="381000" y="5067968"/>
            <a:ext cx="14080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বড় কন্যা শিমুল সে জবাব দিল প্রথমে ।বলল , “বাবা আমি তোমাকে চিনির মতো ভালোবাসি ।”রাজা একটু মুচকি হাসলেন । মেঝো কন্যা বকুল বলল, বাবা আমিতোমাকে মিষ্টির মতো ভালোবাসি ।রাজার মুখে আবার দেখা গেল হাসির রেখা । ছোট কন্যা পারুল বলল , বাবা আমি তোমাকে নুনের মতো ভালোবাসি ।”সঙ্গে সঙ্গে রাজার মুখ হয়ে গেল কালো ।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50A59-957C-41EC-9CDF-7984A201B64B}"/>
              </a:ext>
            </a:extLst>
          </p:cNvPr>
          <p:cNvSpPr txBox="1"/>
          <p:nvPr/>
        </p:nvSpPr>
        <p:spPr>
          <a:xfrm>
            <a:off x="3395132" y="304800"/>
            <a:ext cx="806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পড়ি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j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5105400" cy="4648200"/>
          </a:xfrm>
          <a:prstGeom prst="rect">
            <a:avLst/>
          </a:prstGeom>
        </p:spPr>
      </p:pic>
      <p:pic>
        <p:nvPicPr>
          <p:cNvPr id="3" name="Picture 2" descr="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95400"/>
            <a:ext cx="5562600" cy="463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FCB08-0AA9-48B1-A1FD-BB47741D4A02}"/>
              </a:ext>
            </a:extLst>
          </p:cNvPr>
          <p:cNvSpPr txBox="1"/>
          <p:nvPr/>
        </p:nvSpPr>
        <p:spPr>
          <a:xfrm>
            <a:off x="594240" y="6084894"/>
            <a:ext cx="1226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রানিও শুনে অবাক । এ কেমন কথা ! রাজা বেশ অস্থির । ডাকলেন উজির , নাজির ও সেনাপতিকে । হুকুম দিলেন “ছোট কন্যা পারুলকে বনবাসে দাও । তাকে গভীর জঙ্গলে ফেলে দিয়ে এসো!”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E27AF-3A3A-498F-960A-5B146AD14B60}"/>
              </a:ext>
            </a:extLst>
          </p:cNvPr>
          <p:cNvSpPr txBox="1"/>
          <p:nvPr/>
        </p:nvSpPr>
        <p:spPr>
          <a:xfrm>
            <a:off x="2693974" y="446220"/>
            <a:ext cx="806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পড়ি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17BB0-E34F-4210-84A4-11D393B2DCAF}"/>
              </a:ext>
            </a:extLst>
          </p:cNvPr>
          <p:cNvSpPr txBox="1"/>
          <p:nvPr/>
        </p:nvSpPr>
        <p:spPr>
          <a:xfrm>
            <a:off x="4114800" y="57058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EBDE8-4D50-4E47-87D3-02EB4EFB5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1447800" y="1363133"/>
            <a:ext cx="11201400" cy="5503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08DFE-C2FC-4BB9-B911-08DC38EFFF15}"/>
              </a:ext>
            </a:extLst>
          </p:cNvPr>
          <p:cNvSpPr txBox="1"/>
          <p:nvPr/>
        </p:nvSpPr>
        <p:spPr>
          <a:xfrm>
            <a:off x="3048000" y="695113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 পড়।               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8F788-1C18-4DD3-A271-24E45AA8853E}"/>
              </a:ext>
            </a:extLst>
          </p:cNvPr>
          <p:cNvSpPr txBox="1"/>
          <p:nvPr/>
        </p:nvSpPr>
        <p:spPr>
          <a:xfrm>
            <a:off x="3810000" y="1447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গল্পাংশটুকুর মূলভাব জেনে নিই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DF161-F26A-4FB9-A343-16BB9F8511C3}"/>
              </a:ext>
            </a:extLst>
          </p:cNvPr>
          <p:cNvSpPr txBox="1"/>
          <p:nvPr/>
        </p:nvSpPr>
        <p:spPr>
          <a:xfrm>
            <a:off x="2286000" y="2375862"/>
            <a:ext cx="1005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এক রাজার তিন মেয়ে –বড় শিমুল , মেঝো বকুল ও ছোট পারুল ।রাজা একদিন তাঁর মেয়েদের কাছে জানতে চাইলেন –তাঁকে কে কেমন ভালোবাসে ।শিমুল চিনির মতো , বকুল মিষ্টির মতো এবং পারুল লবনের মতো ভালোবাসে বলে জানাল ।বড় ও মেঝো মেয়ের কথায় রাজা খুশি হলেন ।কিন্তু ছোট মেয়ের কথায় খুশি হতে পারলেন না। তাই পারুলকে বনবাসে পাঠিয়ে দিলেন । 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5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5BC11B-4692-44B4-A19A-49C9FA690F37}"/>
              </a:ext>
            </a:extLst>
          </p:cNvPr>
          <p:cNvSpPr txBox="1"/>
          <p:nvPr/>
        </p:nvSpPr>
        <p:spPr>
          <a:xfrm>
            <a:off x="1600200" y="818717"/>
            <a:ext cx="1093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যুক্তবর্নগুলো ভেঙ্গে দেখি এবং প্রতিটি যুক্তবর্ণ দিয়ে নতুন একটি করে</a:t>
            </a:r>
          </a:p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শব্দ পড়ি । 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B07C9-0A15-4482-99AF-D5362EDB3C38}"/>
              </a:ext>
            </a:extLst>
          </p:cNvPr>
          <p:cNvSpPr txBox="1"/>
          <p:nvPr/>
        </p:nvSpPr>
        <p:spPr>
          <a:xfrm>
            <a:off x="3169179" y="2777990"/>
            <a:ext cx="136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1A59F-8C52-4590-B40A-5B20A7327C0C}"/>
              </a:ext>
            </a:extLst>
          </p:cNvPr>
          <p:cNvSpPr txBox="1"/>
          <p:nvPr/>
        </p:nvSpPr>
        <p:spPr>
          <a:xfrm>
            <a:off x="2715683" y="3867794"/>
            <a:ext cx="260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সঙ্গে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25499-66CB-4CB7-B4A9-71547659AC47}"/>
              </a:ext>
            </a:extLst>
          </p:cNvPr>
          <p:cNvSpPr txBox="1"/>
          <p:nvPr/>
        </p:nvSpPr>
        <p:spPr>
          <a:xfrm>
            <a:off x="2454803" y="5977401"/>
            <a:ext cx="205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মিষ্টি  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FA1BC-D259-4B08-B039-C6299A8B72A9}"/>
              </a:ext>
            </a:extLst>
          </p:cNvPr>
          <p:cNvSpPr txBox="1"/>
          <p:nvPr/>
        </p:nvSpPr>
        <p:spPr>
          <a:xfrm>
            <a:off x="2359554" y="4887597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গল্প  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5C093-D8B3-40D0-8C58-AD3B0479FF26}"/>
              </a:ext>
            </a:extLst>
          </p:cNvPr>
          <p:cNvSpPr txBox="1"/>
          <p:nvPr/>
        </p:nvSpPr>
        <p:spPr>
          <a:xfrm>
            <a:off x="9702800" y="263644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endParaRPr 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9BF3FA-3952-4897-B879-E17F05DEB9EF}"/>
              </a:ext>
            </a:extLst>
          </p:cNvPr>
          <p:cNvSpPr/>
          <p:nvPr/>
        </p:nvSpPr>
        <p:spPr>
          <a:xfrm>
            <a:off x="4537602" y="6172200"/>
            <a:ext cx="810684" cy="29164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61F006-DB1D-4306-8BE0-4D8B3929188F}"/>
              </a:ext>
            </a:extLst>
          </p:cNvPr>
          <p:cNvSpPr/>
          <p:nvPr/>
        </p:nvSpPr>
        <p:spPr>
          <a:xfrm>
            <a:off x="4485744" y="5075015"/>
            <a:ext cx="914401" cy="30705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6CD39D0-39C4-44FD-BEDA-E3821466E451}"/>
              </a:ext>
            </a:extLst>
          </p:cNvPr>
          <p:cNvSpPr/>
          <p:nvPr/>
        </p:nvSpPr>
        <p:spPr>
          <a:xfrm>
            <a:off x="4510616" y="4052041"/>
            <a:ext cx="810684" cy="29164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9AF8842-3BBF-45D7-AE67-DF7565D4684B}"/>
              </a:ext>
            </a:extLst>
          </p:cNvPr>
          <p:cNvSpPr/>
          <p:nvPr/>
        </p:nvSpPr>
        <p:spPr>
          <a:xfrm>
            <a:off x="4510616" y="2964768"/>
            <a:ext cx="810684" cy="29164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809A0C-A8E3-46BC-A74D-97728D24D1AF}"/>
              </a:ext>
            </a:extLst>
          </p:cNvPr>
          <p:cNvSpPr txBox="1"/>
          <p:nvPr/>
        </p:nvSpPr>
        <p:spPr>
          <a:xfrm>
            <a:off x="9581090" y="3763923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</a:t>
            </a:r>
            <a:endParaRPr 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0C41BF-6343-4FA6-8074-7408419BD6FC}"/>
              </a:ext>
            </a:extLst>
          </p:cNvPr>
          <p:cNvSpPr txBox="1"/>
          <p:nvPr/>
        </p:nvSpPr>
        <p:spPr>
          <a:xfrm>
            <a:off x="9702800" y="4813455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অল্প </a:t>
            </a:r>
            <a:endParaRPr 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564F27-00C8-4EEA-8CC1-C688CAEDE560}"/>
              </a:ext>
            </a:extLst>
          </p:cNvPr>
          <p:cNvSpPr txBox="1"/>
          <p:nvPr/>
        </p:nvSpPr>
        <p:spPr>
          <a:xfrm>
            <a:off x="9702799" y="5964080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 </a:t>
            </a:r>
            <a:endParaRPr lang="en-US" sz="40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4BC71-8760-4F9C-8A55-E00E5C8F9C82}"/>
              </a:ext>
            </a:extLst>
          </p:cNvPr>
          <p:cNvSpPr txBox="1"/>
          <p:nvPr/>
        </p:nvSpPr>
        <p:spPr>
          <a:xfrm>
            <a:off x="7067550" y="2664524"/>
            <a:ext cx="161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   ত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8AFC2-66CB-446E-A3A6-2557AF70D8C8}"/>
              </a:ext>
            </a:extLst>
          </p:cNvPr>
          <p:cNvSpPr txBox="1"/>
          <p:nvPr/>
        </p:nvSpPr>
        <p:spPr>
          <a:xfrm>
            <a:off x="5222082" y="2664524"/>
            <a:ext cx="158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C090B-1C52-4E84-9660-47453C8CF4CB}"/>
              </a:ext>
            </a:extLst>
          </p:cNvPr>
          <p:cNvSpPr txBox="1"/>
          <p:nvPr/>
        </p:nvSpPr>
        <p:spPr>
          <a:xfrm>
            <a:off x="5754156" y="3839174"/>
            <a:ext cx="1387477" cy="73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E968AC-507D-458F-97B8-E799B04FA2D0}"/>
              </a:ext>
            </a:extLst>
          </p:cNvPr>
          <p:cNvSpPr txBox="1"/>
          <p:nvPr/>
        </p:nvSpPr>
        <p:spPr>
          <a:xfrm>
            <a:off x="5302251" y="4813455"/>
            <a:ext cx="1537760" cy="73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DC964-E85E-4AE5-A502-29C85C17A637}"/>
              </a:ext>
            </a:extLst>
          </p:cNvPr>
          <p:cNvSpPr txBox="1"/>
          <p:nvPr/>
        </p:nvSpPr>
        <p:spPr>
          <a:xfrm>
            <a:off x="6980766" y="4887597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  প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D72B9-AFC8-4E63-B31B-9834980D9189}"/>
              </a:ext>
            </a:extLst>
          </p:cNvPr>
          <p:cNvSpPr txBox="1"/>
          <p:nvPr/>
        </p:nvSpPr>
        <p:spPr>
          <a:xfrm>
            <a:off x="7067550" y="3783928"/>
            <a:ext cx="161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   গ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D85032-BB6B-4011-89F2-1CBE6598B566}"/>
              </a:ext>
            </a:extLst>
          </p:cNvPr>
          <p:cNvSpPr txBox="1"/>
          <p:nvPr/>
        </p:nvSpPr>
        <p:spPr>
          <a:xfrm>
            <a:off x="5334000" y="6019800"/>
            <a:ext cx="15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ABCA7E-97F0-4D77-8BEB-77E7EA1A2856}"/>
              </a:ext>
            </a:extLst>
          </p:cNvPr>
          <p:cNvSpPr txBox="1"/>
          <p:nvPr/>
        </p:nvSpPr>
        <p:spPr>
          <a:xfrm>
            <a:off x="7067550" y="6019800"/>
            <a:ext cx="161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   ট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00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5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FF5ED-4BDD-4F4E-84F1-587D189FD58A}"/>
              </a:ext>
            </a:extLst>
          </p:cNvPr>
          <p:cNvSpPr txBox="1"/>
          <p:nvPr/>
        </p:nvSpPr>
        <p:spPr>
          <a:xfrm>
            <a:off x="4114800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নেই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12A58-B128-4F02-84B5-7D3A5CA6EEFA}"/>
              </a:ext>
            </a:extLst>
          </p:cNvPr>
          <p:cNvSpPr txBox="1"/>
          <p:nvPr/>
        </p:nvSpPr>
        <p:spPr>
          <a:xfrm>
            <a:off x="1363135" y="190674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arul.png">
            <a:extLst>
              <a:ext uri="{FF2B5EF4-FFF2-40B4-BE49-F238E27FC236}">
                <a16:creationId xmlns:a16="http://schemas.microsoft.com/office/drawing/2014/main" id="{A65D626C-D19E-4068-BFEB-7EFDB22D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33" y="1281871"/>
            <a:ext cx="2971800" cy="2133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FBA3FB5-6C26-48EF-A3CF-9215179F27B2}"/>
              </a:ext>
            </a:extLst>
          </p:cNvPr>
          <p:cNvSpPr/>
          <p:nvPr/>
        </p:nvSpPr>
        <p:spPr>
          <a:xfrm>
            <a:off x="3869267" y="2196271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FC76B-8300-4F53-8C19-4C3DB5D64578}"/>
              </a:ext>
            </a:extLst>
          </p:cNvPr>
          <p:cNvSpPr txBox="1"/>
          <p:nvPr/>
        </p:nvSpPr>
        <p:spPr>
          <a:xfrm>
            <a:off x="9525000" y="200825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6A80A5-22F9-449D-97A3-A5EC94C46427}"/>
              </a:ext>
            </a:extLst>
          </p:cNvPr>
          <p:cNvSpPr/>
          <p:nvPr/>
        </p:nvSpPr>
        <p:spPr>
          <a:xfrm>
            <a:off x="8991600" y="2196271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6C41DB-6A65-4E36-95F8-0BF15F075E42}"/>
              </a:ext>
            </a:extLst>
          </p:cNvPr>
          <p:cNvSpPr/>
          <p:nvPr/>
        </p:nvSpPr>
        <p:spPr>
          <a:xfrm>
            <a:off x="4038600" y="4648199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FBCB8-7276-4E1D-8BD9-A8C5D6B986CE}"/>
              </a:ext>
            </a:extLst>
          </p:cNvPr>
          <p:cNvSpPr txBox="1"/>
          <p:nvPr/>
        </p:nvSpPr>
        <p:spPr>
          <a:xfrm>
            <a:off x="1388535" y="442047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ra6.png">
            <a:extLst>
              <a:ext uri="{FF2B5EF4-FFF2-40B4-BE49-F238E27FC236}">
                <a16:creationId xmlns:a16="http://schemas.microsoft.com/office/drawing/2014/main" id="{627CEC67-E158-4055-94EB-C8738B8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3494547"/>
            <a:ext cx="3081866" cy="228600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5457A54-CE99-49F1-9ED9-2C2CC3FB02DA}"/>
              </a:ext>
            </a:extLst>
          </p:cNvPr>
          <p:cNvSpPr/>
          <p:nvPr/>
        </p:nvSpPr>
        <p:spPr>
          <a:xfrm>
            <a:off x="8991600" y="4673508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9B05D-E983-42AB-8F02-6AF63BB715FD}"/>
              </a:ext>
            </a:extLst>
          </p:cNvPr>
          <p:cNvSpPr txBox="1"/>
          <p:nvPr/>
        </p:nvSpPr>
        <p:spPr>
          <a:xfrm>
            <a:off x="10160001" y="462611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জানার ইচ্ছা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1004408-77D5-40AD-9316-FC738C1FFE10}"/>
              </a:ext>
            </a:extLst>
          </p:cNvPr>
          <p:cNvSpPr/>
          <p:nvPr/>
        </p:nvSpPr>
        <p:spPr>
          <a:xfrm>
            <a:off x="4174067" y="7122214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226FB2-30E1-4DB5-9093-FD09DB5AA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3" y="5880929"/>
            <a:ext cx="3005666" cy="2133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6E9F92-644D-437B-A6E5-5560E30A9BC1}"/>
              </a:ext>
            </a:extLst>
          </p:cNvPr>
          <p:cNvSpPr txBox="1"/>
          <p:nvPr/>
        </p:nvSpPr>
        <p:spPr>
          <a:xfrm>
            <a:off x="1883834" y="693419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উজির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C8884F-C512-42C7-9619-77E43FD49FF7}"/>
              </a:ext>
            </a:extLst>
          </p:cNvPr>
          <p:cNvSpPr txBox="1"/>
          <p:nvPr/>
        </p:nvSpPr>
        <p:spPr>
          <a:xfrm>
            <a:off x="10579100" y="689002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মন্ত্রী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150FDA3-5FDA-4DF7-A513-846D165C6784}"/>
              </a:ext>
            </a:extLst>
          </p:cNvPr>
          <p:cNvSpPr/>
          <p:nvPr/>
        </p:nvSpPr>
        <p:spPr>
          <a:xfrm>
            <a:off x="9245601" y="7122214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11" grpId="0" animBg="1"/>
      <p:bldP spid="14" grpId="0"/>
      <p:bldP spid="16" grpId="0" animBg="1"/>
      <p:bldP spid="17" grpId="0"/>
      <p:bldP spid="19" grpId="0" animBg="1"/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4A39B-5DF3-4A41-92DB-845FCF902CFA}"/>
              </a:ext>
            </a:extLst>
          </p:cNvPr>
          <p:cNvSpPr txBox="1"/>
          <p:nvPr/>
        </p:nvSpPr>
        <p:spPr>
          <a:xfrm>
            <a:off x="2590800" y="284441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নতুন শব্দের অর্থ জেনে নেই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C8E6F-03E4-4367-AEB6-916E17C67955}"/>
              </a:ext>
            </a:extLst>
          </p:cNvPr>
          <p:cNvSpPr txBox="1"/>
          <p:nvPr/>
        </p:nvSpPr>
        <p:spPr>
          <a:xfrm>
            <a:off x="872972" y="236562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নাজির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430B0-C033-4284-B686-70E206D1A632}"/>
              </a:ext>
            </a:extLst>
          </p:cNvPr>
          <p:cNvSpPr txBox="1"/>
          <p:nvPr/>
        </p:nvSpPr>
        <p:spPr>
          <a:xfrm>
            <a:off x="659619" y="444681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সেনাপতি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711DA-F6BA-4875-9530-5DA0FADB4A6B}"/>
              </a:ext>
            </a:extLst>
          </p:cNvPr>
          <p:cNvSpPr txBox="1"/>
          <p:nvPr/>
        </p:nvSpPr>
        <p:spPr>
          <a:xfrm>
            <a:off x="9457267" y="2155527"/>
            <a:ext cx="33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রাজার কর্মচারী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09750-7235-4214-99ED-60B59F356F7A}"/>
              </a:ext>
            </a:extLst>
          </p:cNvPr>
          <p:cNvSpPr txBox="1"/>
          <p:nvPr/>
        </p:nvSpPr>
        <p:spPr>
          <a:xfrm>
            <a:off x="10041467" y="425631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সেনানায়ক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DA7315-EAA9-41E0-B2A2-C1BC9A919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71" y="1097171"/>
            <a:ext cx="3007076" cy="220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31876-B9A7-43ED-A289-B736F9950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7515"/>
          <a:stretch/>
        </p:blipFill>
        <p:spPr>
          <a:xfrm>
            <a:off x="4369341" y="3442077"/>
            <a:ext cx="3034606" cy="220925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13CC4598-1067-451C-B71C-64E3A9E5DCCF}"/>
              </a:ext>
            </a:extLst>
          </p:cNvPr>
          <p:cNvSpPr/>
          <p:nvPr/>
        </p:nvSpPr>
        <p:spPr>
          <a:xfrm>
            <a:off x="8388273" y="4393663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E434910-B20D-403D-8B09-F3934F322EC9}"/>
              </a:ext>
            </a:extLst>
          </p:cNvPr>
          <p:cNvSpPr/>
          <p:nvPr/>
        </p:nvSpPr>
        <p:spPr>
          <a:xfrm>
            <a:off x="2846946" y="4610261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D10D4CC-F83B-4554-B8CF-3D1362C60A23}"/>
              </a:ext>
            </a:extLst>
          </p:cNvPr>
          <p:cNvSpPr/>
          <p:nvPr/>
        </p:nvSpPr>
        <p:spPr>
          <a:xfrm>
            <a:off x="8338763" y="2320332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EB7892-CB9C-41D4-BCC6-DF88018A4607}"/>
              </a:ext>
            </a:extLst>
          </p:cNvPr>
          <p:cNvSpPr txBox="1"/>
          <p:nvPr/>
        </p:nvSpPr>
        <p:spPr>
          <a:xfrm>
            <a:off x="685800" y="6400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বনেবাসে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re.png">
            <a:extLst>
              <a:ext uri="{FF2B5EF4-FFF2-40B4-BE49-F238E27FC236}">
                <a16:creationId xmlns:a16="http://schemas.microsoft.com/office/drawing/2014/main" id="{710F2E2E-06E6-4B1E-9ABC-2DA426FF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131" y="5735909"/>
            <a:ext cx="3061196" cy="2209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39FC63-1E16-4D30-9980-B01FB2D88F02}"/>
              </a:ext>
            </a:extLst>
          </p:cNvPr>
          <p:cNvSpPr txBox="1"/>
          <p:nvPr/>
        </p:nvSpPr>
        <p:spPr>
          <a:xfrm>
            <a:off x="9561650" y="6357109"/>
            <a:ext cx="506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বনে বাস করার জন্য পাঠানো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BBBA1D1-A0CD-4612-8E61-91CB46DF0AA6}"/>
              </a:ext>
            </a:extLst>
          </p:cNvPr>
          <p:cNvSpPr/>
          <p:nvPr/>
        </p:nvSpPr>
        <p:spPr>
          <a:xfrm>
            <a:off x="8388273" y="6466994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FF12B2A-9B9E-4F64-8208-4A8D28399D00}"/>
              </a:ext>
            </a:extLst>
          </p:cNvPr>
          <p:cNvSpPr/>
          <p:nvPr/>
        </p:nvSpPr>
        <p:spPr>
          <a:xfrm>
            <a:off x="2611051" y="6588814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36C52C2-5974-42E7-B917-2678D654990B}"/>
              </a:ext>
            </a:extLst>
          </p:cNvPr>
          <p:cNvSpPr/>
          <p:nvPr/>
        </p:nvSpPr>
        <p:spPr>
          <a:xfrm>
            <a:off x="2626929" y="2531556"/>
            <a:ext cx="914400" cy="33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1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8" grpId="0" animBg="1"/>
      <p:bldP spid="19" grpId="0" animBg="1"/>
      <p:bldP spid="20" grpId="0" animBg="1"/>
      <p:bldP spid="21" grpId="0"/>
      <p:bldP spid="23" grpId="0"/>
      <p:bldP spid="25" grpId="0" animBg="1"/>
      <p:bldP spid="26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66EBF-09BE-42EA-A803-98FF7B458E0F}"/>
              </a:ext>
            </a:extLst>
          </p:cNvPr>
          <p:cNvSpPr txBox="1"/>
          <p:nvPr/>
        </p:nvSpPr>
        <p:spPr>
          <a:xfrm>
            <a:off x="4114800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05E25-2644-4006-A083-88D185491297}"/>
              </a:ext>
            </a:extLst>
          </p:cNvPr>
          <p:cNvSpPr/>
          <p:nvPr/>
        </p:nvSpPr>
        <p:spPr>
          <a:xfrm>
            <a:off x="685800" y="1524000"/>
            <a:ext cx="4495800" cy="464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পড়ে </a:t>
            </a:r>
          </a:p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7B6F9-3A92-4C65-A551-6127F50C1D42}"/>
              </a:ext>
            </a:extLst>
          </p:cNvPr>
          <p:cNvSpPr txBox="1"/>
          <p:nvPr/>
        </p:nvSpPr>
        <p:spPr>
          <a:xfrm>
            <a:off x="5791200" y="551048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১। কার কথা শুনে রাজার মুখ কালো হয়ে গেল ?</a:t>
            </a:r>
          </a:p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২। রাজা ছোট কন্যাকে কী করলেন ?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76DA3-924A-4D82-AC75-CFFEA4D36473}"/>
              </a:ext>
            </a:extLst>
          </p:cNvPr>
          <p:cNvSpPr txBox="1"/>
          <p:nvPr/>
        </p:nvSpPr>
        <p:spPr>
          <a:xfrm>
            <a:off x="5435600" y="1887696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১ । রাজার কয় মেয়ে ? তাদের নাম কী ?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ECCFA-41B6-472E-8580-3526FB64B819}"/>
              </a:ext>
            </a:extLst>
          </p:cNvPr>
          <p:cNvSpPr/>
          <p:nvPr/>
        </p:nvSpPr>
        <p:spPr>
          <a:xfrm>
            <a:off x="7696200" y="1088886"/>
            <a:ext cx="2286000" cy="587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4D37D-912D-4CAE-876B-1AB376BA2762}"/>
              </a:ext>
            </a:extLst>
          </p:cNvPr>
          <p:cNvSpPr/>
          <p:nvPr/>
        </p:nvSpPr>
        <p:spPr>
          <a:xfrm>
            <a:off x="7848600" y="4411641"/>
            <a:ext cx="2286000" cy="587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1360-7DF2-40A6-92B2-BB00DFF6C108}"/>
              </a:ext>
            </a:extLst>
          </p:cNvPr>
          <p:cNvSpPr txBox="1"/>
          <p:nvPr/>
        </p:nvSpPr>
        <p:spPr>
          <a:xfrm>
            <a:off x="5588000" y="2708583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২। মেয়েদের কাছে রাজার প্রশ্নটা কী ছিল ?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1F6F4-407A-47DB-B94E-DFB46F348F93}"/>
              </a:ext>
            </a:extLst>
          </p:cNvPr>
          <p:cNvSpPr txBox="1"/>
          <p:nvPr/>
        </p:nvSpPr>
        <p:spPr>
          <a:xfrm>
            <a:off x="5588000" y="3457445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৩। শিমুল ও বকুলের উত্তর শুনে রাজা কী করলেন ?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0808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ECB56-118A-446E-8F94-E7FEF1789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2" y="1600200"/>
            <a:ext cx="5181600" cy="543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0F2AB-C75B-4AFA-B309-DD1EA6694C4E}"/>
              </a:ext>
            </a:extLst>
          </p:cNvPr>
          <p:cNvSpPr txBox="1"/>
          <p:nvPr/>
        </p:nvSpPr>
        <p:spPr>
          <a:xfrm>
            <a:off x="381000" y="2633258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মর্জিয়া আকতার</a:t>
            </a:r>
          </a:p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পালেগ্রাম সরকারি প্রাথমিক বিদ্যালয়</a:t>
            </a:r>
          </a:p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বাঁশখালী ,চট্টগ্রাম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5B07B-D076-4063-8B93-28607E22C9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7965"/>
            <a:ext cx="1905001" cy="6627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1F85C-A5E8-42E6-A6AC-6729EF00CA92}"/>
              </a:ext>
            </a:extLst>
          </p:cNvPr>
          <p:cNvSpPr txBox="1"/>
          <p:nvPr/>
        </p:nvSpPr>
        <p:spPr>
          <a:xfrm>
            <a:off x="4114800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(জোড়ায়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1765F-F021-4712-AF4A-024F57188211}"/>
              </a:ext>
            </a:extLst>
          </p:cNvPr>
          <p:cNvSpPr txBox="1"/>
          <p:nvPr/>
        </p:nvSpPr>
        <p:spPr>
          <a:xfrm>
            <a:off x="2133600" y="12192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যুক্তবর্ঙ্গুলো দিয়ে একটি করে শব্দ লিখ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C7511-18AA-4A2F-BC68-04F77AEED2C8}"/>
              </a:ext>
            </a:extLst>
          </p:cNvPr>
          <p:cNvSpPr/>
          <p:nvPr/>
        </p:nvSpPr>
        <p:spPr>
          <a:xfrm>
            <a:off x="2362200" y="2667000"/>
            <a:ext cx="9067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, ঙ্গ,  ল্প  ,শ্ন  ,ষ্ট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7653F-52A2-4ECD-847D-EA76BAF35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410" r="-2500"/>
          <a:stretch/>
        </p:blipFill>
        <p:spPr>
          <a:xfrm>
            <a:off x="304800" y="6134100"/>
            <a:ext cx="14325599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CB4E3-8DFE-42E8-A114-46C370A3B00F}"/>
              </a:ext>
            </a:extLst>
          </p:cNvPr>
          <p:cNvSpPr txBox="1"/>
          <p:nvPr/>
        </p:nvSpPr>
        <p:spPr>
          <a:xfrm>
            <a:off x="4229100" y="70347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DB466-AE13-4552-A72A-AF9F2363EB50}"/>
              </a:ext>
            </a:extLst>
          </p:cNvPr>
          <p:cNvSpPr txBox="1"/>
          <p:nvPr/>
        </p:nvSpPr>
        <p:spPr>
          <a:xfrm>
            <a:off x="1676400" y="3027753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বকুল বলল, “আমি তোমাকে________ মতো ভালোবাসি।”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43094-D328-4CAA-8023-29E11A33A832}"/>
              </a:ext>
            </a:extLst>
          </p:cNvPr>
          <p:cNvSpPr txBox="1"/>
          <p:nvPr/>
        </p:nvSpPr>
        <p:spPr>
          <a:xfrm>
            <a:off x="838200" y="3048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9D626-C9C0-42A2-9F5F-CC8A2A8EDE32}"/>
              </a:ext>
            </a:extLst>
          </p:cNvPr>
          <p:cNvSpPr txBox="1"/>
          <p:nvPr/>
        </p:nvSpPr>
        <p:spPr>
          <a:xfrm>
            <a:off x="838200" y="4114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9BE69-5F46-47B2-8982-50F6B1082F02}"/>
              </a:ext>
            </a:extLst>
          </p:cNvPr>
          <p:cNvSpPr txBox="1"/>
          <p:nvPr/>
        </p:nvSpPr>
        <p:spPr>
          <a:xfrm>
            <a:off x="1676400" y="4128419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রাজা একটু ________ হাসলেন। 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A3235-85D5-4A4A-B178-9F976E532EA8}"/>
              </a:ext>
            </a:extLst>
          </p:cNvPr>
          <p:cNvSpPr txBox="1"/>
          <p:nvPr/>
        </p:nvSpPr>
        <p:spPr>
          <a:xfrm>
            <a:off x="838200" y="514773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17646-6666-44B4-817E-74E887F29721}"/>
              </a:ext>
            </a:extLst>
          </p:cNvPr>
          <p:cNvSpPr txBox="1"/>
          <p:nvPr/>
        </p:nvSpPr>
        <p:spPr>
          <a:xfrm>
            <a:off x="1676400" y="5178287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পারুলকে পাঠানো হলো__________ ।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6BF5CA-682A-4256-BFF5-05AE6BD51048}"/>
              </a:ext>
            </a:extLst>
          </p:cNvPr>
          <p:cNvSpPr txBox="1"/>
          <p:nvPr/>
        </p:nvSpPr>
        <p:spPr>
          <a:xfrm>
            <a:off x="829733" y="6172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5ADDA-30FD-47DC-9AC3-95B530215FA3}"/>
              </a:ext>
            </a:extLst>
          </p:cNvPr>
          <p:cNvSpPr txBox="1"/>
          <p:nvPr/>
        </p:nvSpPr>
        <p:spPr>
          <a:xfrm>
            <a:off x="1676400" y="6236621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পারুল ফিরে আসায় রাজ্যে সবার মুখে _______ ফুটল।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9092C-B23E-4333-AB8E-D83B0F5CF371}"/>
              </a:ext>
            </a:extLst>
          </p:cNvPr>
          <p:cNvSpPr txBox="1"/>
          <p:nvPr/>
        </p:nvSpPr>
        <p:spPr>
          <a:xfrm>
            <a:off x="6477000" y="292781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মিষ্টির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98E5F-9672-40F0-A975-1210CB572023}"/>
              </a:ext>
            </a:extLst>
          </p:cNvPr>
          <p:cNvSpPr txBox="1"/>
          <p:nvPr/>
        </p:nvSpPr>
        <p:spPr>
          <a:xfrm>
            <a:off x="3657600" y="40927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মুচকি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29D11-9C0C-47A0-AA2A-B1D55AEC6BB6}"/>
              </a:ext>
            </a:extLst>
          </p:cNvPr>
          <p:cNvSpPr txBox="1"/>
          <p:nvPr/>
        </p:nvSpPr>
        <p:spPr>
          <a:xfrm>
            <a:off x="5600700" y="5159513"/>
            <a:ext cx="179070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বনবাসে 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6DBD5-AA96-45F7-B828-6C3279504259}"/>
              </a:ext>
            </a:extLst>
          </p:cNvPr>
          <p:cNvSpPr txBox="1"/>
          <p:nvPr/>
        </p:nvSpPr>
        <p:spPr>
          <a:xfrm>
            <a:off x="7772400" y="6172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 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F9406-424D-4B20-B7FF-0844D434A946}"/>
              </a:ext>
            </a:extLst>
          </p:cNvPr>
          <p:cNvSpPr txBox="1"/>
          <p:nvPr/>
        </p:nvSpPr>
        <p:spPr>
          <a:xfrm>
            <a:off x="990600" y="2123477"/>
            <a:ext cx="415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।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076B8-6E3A-42C8-A158-8CB521667E59}"/>
              </a:ext>
            </a:extLst>
          </p:cNvPr>
          <p:cNvSpPr/>
          <p:nvPr/>
        </p:nvSpPr>
        <p:spPr>
          <a:xfrm>
            <a:off x="3276600" y="1066800"/>
            <a:ext cx="73152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 থেকে আমরা যা জানলাম</a:t>
            </a:r>
            <a:endParaRPr lang="en-US" sz="400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8FAE0-8373-4590-9612-4E5291A944FC}"/>
              </a:ext>
            </a:extLst>
          </p:cNvPr>
          <p:cNvSpPr txBox="1"/>
          <p:nvPr/>
        </p:nvSpPr>
        <p:spPr>
          <a:xfrm>
            <a:off x="2286000" y="2971800"/>
            <a:ext cx="1085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আমরা গল্পটির নির্ধারিত অংশটুকু পড়েছি ,গল্পাংশ থেকে শব্দগুলোর অর্থ , এবং যুক্তবর্ণ ভেঙ্গে লেখা সহ প্রশ্ন তৈরি করেছি 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593B4-87D2-4DC7-A7B1-03887DB8A844}"/>
              </a:ext>
            </a:extLst>
          </p:cNvPr>
          <p:cNvSpPr txBox="1"/>
          <p:nvPr/>
        </p:nvSpPr>
        <p:spPr>
          <a:xfrm>
            <a:off x="4114800" y="838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AD637-C1B0-4982-B57E-3F74A591D5DB}"/>
              </a:ext>
            </a:extLst>
          </p:cNvPr>
          <p:cNvSpPr txBox="1"/>
          <p:nvPr/>
        </p:nvSpPr>
        <p:spPr>
          <a:xfrm>
            <a:off x="4343400" y="117521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পরিকল্পিত কাজ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81A83-B65A-4CB1-9DBD-6B669E157E43}"/>
              </a:ext>
            </a:extLst>
          </p:cNvPr>
          <p:cNvSpPr/>
          <p:nvPr/>
        </p:nvSpPr>
        <p:spPr>
          <a:xfrm>
            <a:off x="2895600" y="3244481"/>
            <a:ext cx="84582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গল্পটি সম্পর্কে ৪ টি বাক্য লিখে আনবে ।</a:t>
            </a:r>
            <a:endParaRPr lang="en-US" sz="40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B1093-376C-40AB-8821-0986FE14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82199" r="-1838" b="-1"/>
          <a:stretch/>
        </p:blipFill>
        <p:spPr>
          <a:xfrm>
            <a:off x="76200" y="7044266"/>
            <a:ext cx="14478000" cy="10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1650F-0C65-42FA-9558-A02F0C592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7210"/>
            <a:ext cx="48768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E8D41-AEC7-417F-907A-A3C94809D8D8}"/>
              </a:ext>
            </a:extLst>
          </p:cNvPr>
          <p:cNvSpPr txBox="1"/>
          <p:nvPr/>
        </p:nvSpPr>
        <p:spPr>
          <a:xfrm>
            <a:off x="2590800" y="285326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4648200" cy="5504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586497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25146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r>
              <a:rPr lang="en-US" sz="4000" b="1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শ্রেণিঃ-  ৩য়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  <a:p>
            <a:r>
              <a:rPr lang="en-US" sz="4000" b="1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অধ্যায়ঃ- ৩</a:t>
            </a:r>
          </a:p>
          <a:p>
            <a:r>
              <a:rPr lang="bn-IN" sz="4000" b="1">
                <a:latin typeface="NikoshBAN" pitchFamily="2" charset="0"/>
                <a:cs typeface="NikoshBAN" pitchFamily="2" charset="0"/>
              </a:rPr>
              <a:t> সময়ঃ- ৪০ মিনিট</a:t>
            </a:r>
          </a:p>
          <a:p>
            <a:r>
              <a:rPr lang="bn-IN" sz="4000" b="1">
                <a:latin typeface="NikoshBAN" pitchFamily="2" charset="0"/>
                <a:cs typeface="NikoshBAN" pitchFamily="2" charset="0"/>
              </a:rPr>
              <a:t> তারিখঃ- ১৮/০৮/২০২১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M-10031PU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345560"/>
            <a:ext cx="18288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74441-7B7C-4AF6-956F-9B4FF87D13BC}"/>
              </a:ext>
            </a:extLst>
          </p:cNvPr>
          <p:cNvSpPr txBox="1"/>
          <p:nvPr/>
        </p:nvSpPr>
        <p:spPr>
          <a:xfrm>
            <a:off x="43434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প্রশ্নের মাধ্যমে আলোচনা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CFD31-1BDD-47E0-B36A-3F3974E4E17C}"/>
              </a:ext>
            </a:extLst>
          </p:cNvPr>
          <p:cNvSpPr txBox="1"/>
          <p:nvPr/>
        </p:nvSpPr>
        <p:spPr>
          <a:xfrm>
            <a:off x="2590800" y="2667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১। তোমরা কী গল্প শুনতে পছন্দ কর?</a:t>
            </a:r>
          </a:p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২। কী কী গল্প তোমরা শুনেছ ?</a:t>
            </a:r>
          </a:p>
          <a:p>
            <a:pPr algn="ctr"/>
            <a:r>
              <a:rPr lang="bn-IN" sz="4000" b="1">
                <a:latin typeface="NikoshBAN" pitchFamily="2" charset="0"/>
                <a:cs typeface="NikoshBAN" pitchFamily="2" charset="0"/>
              </a:rPr>
              <a:t>           ৩। তোমার গল্পে কে কে আছেন?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6648C-8677-45D4-B736-AC789FA0F09F}"/>
              </a:ext>
            </a:extLst>
          </p:cNvPr>
          <p:cNvSpPr txBox="1"/>
          <p:nvPr/>
        </p:nvSpPr>
        <p:spPr>
          <a:xfrm>
            <a:off x="4402667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aja1.png">
            <a:extLst>
              <a:ext uri="{FF2B5EF4-FFF2-40B4-BE49-F238E27FC236}">
                <a16:creationId xmlns:a16="http://schemas.microsoft.com/office/drawing/2014/main" id="{926F6398-477D-4B1B-AA5F-7527CD4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1654314"/>
            <a:ext cx="9753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3B0F8-2711-4882-98B8-16F5840955BB}"/>
              </a:ext>
            </a:extLst>
          </p:cNvPr>
          <p:cNvSpPr txBox="1"/>
          <p:nvPr/>
        </p:nvSpPr>
        <p:spPr>
          <a:xfrm>
            <a:off x="2895600" y="38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পারছো , আজ আমরা কী পড়বো?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9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jek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41" y="669007"/>
            <a:ext cx="7538718" cy="6891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91B98-D8E5-43D2-80EF-775F9FA71102}"/>
              </a:ext>
            </a:extLst>
          </p:cNvPr>
          <p:cNvSpPr txBox="1"/>
          <p:nvPr/>
        </p:nvSpPr>
        <p:spPr>
          <a:xfrm>
            <a:off x="3962400" y="19050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আমরা আজ পড়বো</a:t>
            </a:r>
          </a:p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“রাজা ও তাঁর তিন কন্যা”</a:t>
            </a:r>
          </a:p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পাঠ্যাংশঃ- অনেক-------------এসো ।</a:t>
            </a:r>
          </a:p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D610C1-74C8-4DF9-AC62-8248A69CCEF8}"/>
              </a:ext>
            </a:extLst>
          </p:cNvPr>
          <p:cNvSpPr txBox="1"/>
          <p:nvPr/>
        </p:nvSpPr>
        <p:spPr>
          <a:xfrm>
            <a:off x="3733800" y="725299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এই পাঠ শেষে শিক্ষার্থীরা</a:t>
            </a:r>
          </a:p>
          <a:p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B5278-283F-4E70-B919-6E2F687AD820}"/>
              </a:ext>
            </a:extLst>
          </p:cNvPr>
          <p:cNvSpPr txBox="1"/>
          <p:nvPr/>
        </p:nvSpPr>
        <p:spPr>
          <a:xfrm>
            <a:off x="2667000" y="3505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C2FDC-3547-4DD9-81FC-8DAE311B1656}"/>
              </a:ext>
            </a:extLst>
          </p:cNvPr>
          <p:cNvSpPr txBox="1"/>
          <p:nvPr/>
        </p:nvSpPr>
        <p:spPr>
          <a:xfrm>
            <a:off x="1371600" y="2133600"/>
            <a:ext cx="1264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IN" sz="40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শোনাঃ  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২ , ৩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৩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বলাঃ      ১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১,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২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১ ,২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পড়াঃ      ১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২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৩ , ১ ৪ ৪, ২ ৪ ১ , ২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             ২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২, ২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৩ , ২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</a:p>
          <a:p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লেখাঃ    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২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৩ , ১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১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১ , ২ 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৪ ,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৬ ,</a:t>
            </a:r>
          </a:p>
          <a:p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2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62100"/>
            <a:ext cx="59436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A1868-55D0-4B12-8C64-79A2282EAA32}"/>
              </a:ext>
            </a:extLst>
          </p:cNvPr>
          <p:cNvSpPr txBox="1"/>
          <p:nvPr/>
        </p:nvSpPr>
        <p:spPr>
          <a:xfrm>
            <a:off x="4191000" y="533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A0588-20D3-4277-A552-D3E871B757EF}"/>
              </a:ext>
            </a:extLst>
          </p:cNvPr>
          <p:cNvSpPr/>
          <p:nvPr/>
        </p:nvSpPr>
        <p:spPr>
          <a:xfrm>
            <a:off x="838200" y="1562100"/>
            <a:ext cx="5334000" cy="5981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বইয়ের</a:t>
            </a:r>
          </a:p>
          <a:p>
            <a:pPr algn="ctr"/>
            <a:r>
              <a:rPr lang="bn-IN" sz="4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পৃষ্ঠা খোল । আমি পাঠ্যাংশটুকু পড়ছি ।তোমরা শব্দের নিচে আঙুল রেখে আমাকে অনুসরণ করো ।</a:t>
            </a:r>
            <a:endParaRPr lang="en-US" sz="40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ja 1.png">
            <a:extLst>
              <a:ext uri="{FF2B5EF4-FFF2-40B4-BE49-F238E27FC236}">
                <a16:creationId xmlns:a16="http://schemas.microsoft.com/office/drawing/2014/main" id="{55449F0E-2DA5-47DA-ADA0-6E45D721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9633"/>
            <a:ext cx="7162800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E3FD7C-033E-4C38-86AA-35AAAC2BD492}"/>
              </a:ext>
            </a:extLst>
          </p:cNvPr>
          <p:cNvSpPr txBox="1"/>
          <p:nvPr/>
        </p:nvSpPr>
        <p:spPr>
          <a:xfrm>
            <a:off x="2971800" y="405021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পড়ি 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5CD3D-BE45-4E8A-B791-AE5D3FF6DD72}"/>
              </a:ext>
            </a:extLst>
          </p:cNvPr>
          <p:cNvSpPr txBox="1"/>
          <p:nvPr/>
        </p:nvSpPr>
        <p:spPr>
          <a:xfrm>
            <a:off x="1447800" y="6591760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 অনেক অনেক দিন আগের কথা। একছিল রাজা । রাজার ছিল এক রানি ।</a:t>
            </a:r>
            <a:endParaRPr 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4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823</Words>
  <Application>Microsoft Office PowerPoint</Application>
  <PresentationFormat>Custom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</dc:creator>
  <cp:lastModifiedBy>Mohammad Maruf</cp:lastModifiedBy>
  <cp:revision>211</cp:revision>
  <dcterms:created xsi:type="dcterms:W3CDTF">2006-08-16T00:00:00Z</dcterms:created>
  <dcterms:modified xsi:type="dcterms:W3CDTF">2021-08-19T17:02:09Z</dcterms:modified>
</cp:coreProperties>
</file>