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4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C40D987-8CE2-48EE-98AE-8CDD316D7D80}">
          <p14:sldIdLst>
            <p14:sldId id="273"/>
            <p14:sldId id="274"/>
            <p14:sldId id="258"/>
            <p14:sldId id="259"/>
            <p14:sldId id="260"/>
            <p14:sldId id="262"/>
            <p14:sldId id="261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17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n-BD" sz="9600" b="1" i="1" u="sng" dirty="0" smtClean="0">
                <a:solidFill>
                  <a:srgbClr val="FF0000"/>
                </a:solidFill>
              </a:rPr>
              <a:t>welcome</a:t>
            </a:r>
            <a:endParaRPr lang="en-US" sz="9600" b="1" i="1" u="sng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875" y="1600200"/>
            <a:ext cx="2638249" cy="4525963"/>
          </a:xfrm>
        </p:spPr>
      </p:pic>
    </p:spTree>
    <p:extLst>
      <p:ext uri="{BB962C8B-B14F-4D97-AF65-F5344CB8AC3E}">
        <p14:creationId xmlns:p14="http://schemas.microsoft.com/office/powerpoint/2010/main" val="1932024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u="sng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রাদারফোর্ডের</a:t>
            </a:r>
            <a:r>
              <a:rPr lang="en-US" b="1" i="1" u="sng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i="1" u="sng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আলফা</a:t>
            </a:r>
            <a:r>
              <a:rPr lang="en-US" b="1" i="1" u="sng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i="1" u="sng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কণা</a:t>
            </a:r>
            <a:r>
              <a:rPr lang="en-US" b="1" i="1" u="sng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i="1" u="sng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পরীক্ষা</a:t>
            </a:r>
            <a:endParaRPr lang="en-US" b="1" i="1" u="sng" dirty="0">
              <a:solidFill>
                <a:srgbClr val="7030A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4343400" y="2819400"/>
            <a:ext cx="2362200" cy="2514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943600" y="2839995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638800" y="5257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19600" y="3429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372100" y="3124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172200" y="4419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800600" y="4572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795319" y="3657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724400" y="3733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324600" y="3814119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372100" y="3962400"/>
            <a:ext cx="266700" cy="22448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355409" y="389924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6" name="Flowchart: Stored Data 15"/>
          <p:cNvSpPr/>
          <p:nvPr/>
        </p:nvSpPr>
        <p:spPr>
          <a:xfrm rot="10800000">
            <a:off x="7010400" y="2167581"/>
            <a:ext cx="457200" cy="4038600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1295400" y="3058979"/>
            <a:ext cx="476594" cy="374137"/>
            <a:chOff x="3527856" y="3207263"/>
            <a:chExt cx="476594" cy="374137"/>
          </a:xfrm>
        </p:grpSpPr>
        <p:sp>
          <p:nvSpPr>
            <p:cNvPr id="17" name="TextBox 16"/>
            <p:cNvSpPr txBox="1"/>
            <p:nvPr/>
          </p:nvSpPr>
          <p:spPr>
            <a:xfrm>
              <a:off x="3527856" y="321206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704368" y="3207263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3571617" y="3284493"/>
              <a:ext cx="403139" cy="22070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309815" y="3334949"/>
            <a:ext cx="476594" cy="374137"/>
            <a:chOff x="3527856" y="3207263"/>
            <a:chExt cx="476594" cy="374137"/>
          </a:xfrm>
        </p:grpSpPr>
        <p:sp>
          <p:nvSpPr>
            <p:cNvPr id="22" name="TextBox 21"/>
            <p:cNvSpPr txBox="1"/>
            <p:nvPr/>
          </p:nvSpPr>
          <p:spPr>
            <a:xfrm>
              <a:off x="3527856" y="321206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704368" y="3207263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4" name="Oval 23"/>
            <p:cNvSpPr/>
            <p:nvPr/>
          </p:nvSpPr>
          <p:spPr>
            <a:xfrm>
              <a:off x="3571617" y="3284493"/>
              <a:ext cx="403139" cy="22070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315135" y="3594437"/>
            <a:ext cx="476594" cy="374137"/>
            <a:chOff x="3527856" y="3207263"/>
            <a:chExt cx="476594" cy="374137"/>
          </a:xfrm>
        </p:grpSpPr>
        <p:sp>
          <p:nvSpPr>
            <p:cNvPr id="26" name="TextBox 25"/>
            <p:cNvSpPr txBox="1"/>
            <p:nvPr/>
          </p:nvSpPr>
          <p:spPr>
            <a:xfrm>
              <a:off x="3527856" y="321206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704368" y="3207263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3571617" y="3284493"/>
              <a:ext cx="403139" cy="22070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329550" y="3870407"/>
            <a:ext cx="476594" cy="374137"/>
            <a:chOff x="3527856" y="3207263"/>
            <a:chExt cx="476594" cy="374137"/>
          </a:xfrm>
        </p:grpSpPr>
        <p:sp>
          <p:nvSpPr>
            <p:cNvPr id="30" name="TextBox 29"/>
            <p:cNvSpPr txBox="1"/>
            <p:nvPr/>
          </p:nvSpPr>
          <p:spPr>
            <a:xfrm>
              <a:off x="3527856" y="321206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704368" y="3207263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32" name="Oval 31"/>
            <p:cNvSpPr/>
            <p:nvPr/>
          </p:nvSpPr>
          <p:spPr>
            <a:xfrm>
              <a:off x="3571617" y="3284493"/>
              <a:ext cx="403139" cy="22070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356322" y="4129895"/>
            <a:ext cx="476594" cy="374137"/>
            <a:chOff x="3527856" y="3207263"/>
            <a:chExt cx="476594" cy="374137"/>
          </a:xfrm>
        </p:grpSpPr>
        <p:sp>
          <p:nvSpPr>
            <p:cNvPr id="34" name="TextBox 33"/>
            <p:cNvSpPr txBox="1"/>
            <p:nvPr/>
          </p:nvSpPr>
          <p:spPr>
            <a:xfrm>
              <a:off x="3527856" y="321206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704368" y="3207263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36" name="Oval 35"/>
            <p:cNvSpPr/>
            <p:nvPr/>
          </p:nvSpPr>
          <p:spPr>
            <a:xfrm>
              <a:off x="3571617" y="3284493"/>
              <a:ext cx="403139" cy="22070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370737" y="4405865"/>
            <a:ext cx="476594" cy="374137"/>
            <a:chOff x="3527856" y="3207263"/>
            <a:chExt cx="476594" cy="374137"/>
          </a:xfrm>
        </p:grpSpPr>
        <p:sp>
          <p:nvSpPr>
            <p:cNvPr id="38" name="TextBox 37"/>
            <p:cNvSpPr txBox="1"/>
            <p:nvPr/>
          </p:nvSpPr>
          <p:spPr>
            <a:xfrm>
              <a:off x="3527856" y="321206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704368" y="3207263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40" name="Oval 39"/>
            <p:cNvSpPr/>
            <p:nvPr/>
          </p:nvSpPr>
          <p:spPr>
            <a:xfrm>
              <a:off x="3571617" y="3284493"/>
              <a:ext cx="403139" cy="22070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2" name="Straight Arrow Connector 41"/>
          <p:cNvCxnSpPr/>
          <p:nvPr/>
        </p:nvCxnSpPr>
        <p:spPr>
          <a:xfrm>
            <a:off x="1771994" y="3243645"/>
            <a:ext cx="5238406" cy="48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1771994" y="3505200"/>
            <a:ext cx="5238406" cy="48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5181600" y="3334949"/>
            <a:ext cx="1882344" cy="4441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1847331" y="3779103"/>
            <a:ext cx="3334269" cy="4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1876597" y="4590531"/>
            <a:ext cx="5238406" cy="48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1876597" y="4309756"/>
            <a:ext cx="3334269" cy="4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5181600" y="4331038"/>
            <a:ext cx="1828800" cy="12192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1876597" y="4013195"/>
            <a:ext cx="3334269" cy="4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>
            <a:off x="2922808" y="4165930"/>
            <a:ext cx="228805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Arc 59"/>
          <p:cNvSpPr/>
          <p:nvPr/>
        </p:nvSpPr>
        <p:spPr>
          <a:xfrm>
            <a:off x="5170706" y="3998437"/>
            <a:ext cx="45719" cy="3810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7924800" y="1905000"/>
            <a:ext cx="85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ZnS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পর্দা</a:t>
            </a:r>
            <a:endParaRPr lang="en-US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937930" y="2301105"/>
            <a:ext cx="952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আলফা</a:t>
            </a:r>
            <a:r>
              <a:rPr lang="en-US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কণা</a:t>
            </a:r>
            <a:endParaRPr lang="en-US" i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667000" y="2655329"/>
            <a:ext cx="9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আলফা</a:t>
            </a:r>
            <a:r>
              <a:rPr lang="en-US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রশি</a:t>
            </a:r>
            <a:endParaRPr lang="en-US" i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619187" y="2066327"/>
            <a:ext cx="1996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সোনার</a:t>
            </a:r>
            <a:r>
              <a:rPr lang="en-US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পাতের</a:t>
            </a:r>
            <a:r>
              <a:rPr lang="en-US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পরমানু</a:t>
            </a:r>
            <a:endParaRPr lang="en-US" i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559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 animBg="1"/>
      <p:bldP spid="60" grpId="0" animBg="1"/>
      <p:bldP spid="61" grpId="0"/>
      <p:bldP spid="62" grpId="0"/>
      <p:bldP spid="63" grpId="0"/>
      <p:bldP spid="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i="1" u="sng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রাদারফোর্ডের</a:t>
            </a:r>
            <a:r>
              <a:rPr lang="en-US" sz="3600" b="1" i="1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u="sng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আলফা</a:t>
            </a:r>
            <a:r>
              <a:rPr lang="en-US" sz="3600" b="1" i="1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u="sng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কণা</a:t>
            </a:r>
            <a:r>
              <a:rPr lang="en-US" sz="3600" b="1" i="1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u="sng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পরীক্ষার</a:t>
            </a:r>
            <a:r>
              <a:rPr lang="en-US" sz="3600" b="1" i="1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পর্যবেক্ষন</a:t>
            </a:r>
            <a:r>
              <a:rPr lang="en-US" sz="3600" b="1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সমূহ</a:t>
            </a:r>
            <a:endParaRPr lang="en-US" sz="3600" b="1" i="1" u="sng" dirty="0">
              <a:solidFill>
                <a:srgbClr val="FF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4343400" y="2819400"/>
            <a:ext cx="2362200" cy="2514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943600" y="2839995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638800" y="5257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19600" y="3429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372100" y="3124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172200" y="4419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800600" y="4572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795319" y="3657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724400" y="3733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324600" y="3814119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372100" y="3962400"/>
            <a:ext cx="266700" cy="22448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355409" y="389924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6" name="Flowchart: Stored Data 15"/>
          <p:cNvSpPr/>
          <p:nvPr/>
        </p:nvSpPr>
        <p:spPr>
          <a:xfrm rot="10800000">
            <a:off x="7010400" y="2167581"/>
            <a:ext cx="457200" cy="4038600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1295400" y="3058979"/>
            <a:ext cx="476594" cy="374137"/>
            <a:chOff x="3527856" y="3207263"/>
            <a:chExt cx="476594" cy="374137"/>
          </a:xfrm>
        </p:grpSpPr>
        <p:sp>
          <p:nvSpPr>
            <p:cNvPr id="18" name="TextBox 17"/>
            <p:cNvSpPr txBox="1"/>
            <p:nvPr/>
          </p:nvSpPr>
          <p:spPr>
            <a:xfrm>
              <a:off x="3527856" y="321206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704368" y="3207263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3571617" y="3284493"/>
              <a:ext cx="403139" cy="22070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309815" y="3334949"/>
            <a:ext cx="476594" cy="374137"/>
            <a:chOff x="3527856" y="3207263"/>
            <a:chExt cx="476594" cy="374137"/>
          </a:xfrm>
        </p:grpSpPr>
        <p:sp>
          <p:nvSpPr>
            <p:cNvPr id="22" name="TextBox 21"/>
            <p:cNvSpPr txBox="1"/>
            <p:nvPr/>
          </p:nvSpPr>
          <p:spPr>
            <a:xfrm>
              <a:off x="3527856" y="321206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704368" y="3207263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4" name="Oval 23"/>
            <p:cNvSpPr/>
            <p:nvPr/>
          </p:nvSpPr>
          <p:spPr>
            <a:xfrm>
              <a:off x="3571617" y="3284493"/>
              <a:ext cx="403139" cy="22070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315135" y="3594437"/>
            <a:ext cx="476594" cy="374137"/>
            <a:chOff x="3527856" y="3207263"/>
            <a:chExt cx="476594" cy="374137"/>
          </a:xfrm>
        </p:grpSpPr>
        <p:sp>
          <p:nvSpPr>
            <p:cNvPr id="26" name="TextBox 25"/>
            <p:cNvSpPr txBox="1"/>
            <p:nvPr/>
          </p:nvSpPr>
          <p:spPr>
            <a:xfrm>
              <a:off x="3527856" y="321206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704368" y="3207263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3571617" y="3284493"/>
              <a:ext cx="403139" cy="22070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329550" y="3870407"/>
            <a:ext cx="476594" cy="374137"/>
            <a:chOff x="3527856" y="3207263"/>
            <a:chExt cx="476594" cy="374137"/>
          </a:xfrm>
        </p:grpSpPr>
        <p:sp>
          <p:nvSpPr>
            <p:cNvPr id="30" name="TextBox 29"/>
            <p:cNvSpPr txBox="1"/>
            <p:nvPr/>
          </p:nvSpPr>
          <p:spPr>
            <a:xfrm>
              <a:off x="3527856" y="321206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704368" y="3207263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32" name="Oval 31"/>
            <p:cNvSpPr/>
            <p:nvPr/>
          </p:nvSpPr>
          <p:spPr>
            <a:xfrm>
              <a:off x="3571617" y="3284493"/>
              <a:ext cx="403139" cy="22070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356322" y="4129895"/>
            <a:ext cx="476594" cy="374137"/>
            <a:chOff x="3527856" y="3207263"/>
            <a:chExt cx="476594" cy="374137"/>
          </a:xfrm>
        </p:grpSpPr>
        <p:sp>
          <p:nvSpPr>
            <p:cNvPr id="34" name="TextBox 33"/>
            <p:cNvSpPr txBox="1"/>
            <p:nvPr/>
          </p:nvSpPr>
          <p:spPr>
            <a:xfrm>
              <a:off x="3527856" y="321206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704368" y="3207263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36" name="Oval 35"/>
            <p:cNvSpPr/>
            <p:nvPr/>
          </p:nvSpPr>
          <p:spPr>
            <a:xfrm>
              <a:off x="3571617" y="3284493"/>
              <a:ext cx="403139" cy="22070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370737" y="4405865"/>
            <a:ext cx="476594" cy="374137"/>
            <a:chOff x="3527856" y="3207263"/>
            <a:chExt cx="476594" cy="374137"/>
          </a:xfrm>
        </p:grpSpPr>
        <p:sp>
          <p:nvSpPr>
            <p:cNvPr id="38" name="TextBox 37"/>
            <p:cNvSpPr txBox="1"/>
            <p:nvPr/>
          </p:nvSpPr>
          <p:spPr>
            <a:xfrm>
              <a:off x="3527856" y="321206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704368" y="3207263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40" name="Oval 39"/>
            <p:cNvSpPr/>
            <p:nvPr/>
          </p:nvSpPr>
          <p:spPr>
            <a:xfrm>
              <a:off x="3571617" y="3284493"/>
              <a:ext cx="403139" cy="22070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1" name="Straight Arrow Connector 40"/>
          <p:cNvCxnSpPr/>
          <p:nvPr/>
        </p:nvCxnSpPr>
        <p:spPr>
          <a:xfrm>
            <a:off x="1771994" y="3243645"/>
            <a:ext cx="5238406" cy="4805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1771994" y="3505200"/>
            <a:ext cx="5238406" cy="4805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5181600" y="3334949"/>
            <a:ext cx="1882344" cy="444154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847331" y="3779103"/>
            <a:ext cx="3334269" cy="4805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1876597" y="4590531"/>
            <a:ext cx="5238406" cy="4805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1876597" y="4309756"/>
            <a:ext cx="3334269" cy="4805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5181600" y="4331038"/>
            <a:ext cx="1828800" cy="1219205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1876597" y="4013195"/>
            <a:ext cx="3334269" cy="480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2922808" y="4165930"/>
            <a:ext cx="2288058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Arc 49"/>
          <p:cNvSpPr/>
          <p:nvPr/>
        </p:nvSpPr>
        <p:spPr>
          <a:xfrm>
            <a:off x="5170706" y="3998437"/>
            <a:ext cx="45719" cy="381000"/>
          </a:xfrm>
          <a:prstGeom prst="arc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64611" y="1600200"/>
            <a:ext cx="74029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অধিকাংশ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আলফা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কণা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গতিপথ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সোনার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পাতকে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ভেদ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ZnS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পর্দাকে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আলোকিত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তোলে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66111" y="5253332"/>
            <a:ext cx="5705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অল্প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সংখ্যক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আলফা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কণা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গতিপথের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25682" y="5790682"/>
            <a:ext cx="59137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অল্প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সংখ্যক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আলফা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(২০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হাজারের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১টি)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কণা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গতিপথের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সরাসরি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বিপরীত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ফিরে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আসে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597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/>
      <p:bldP spid="53" grpId="0"/>
      <p:bldP spid="5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7709"/>
            <a:ext cx="8229600" cy="1143000"/>
          </a:xfrm>
        </p:spPr>
        <p:txBody>
          <a:bodyPr/>
          <a:lstStyle/>
          <a:p>
            <a:r>
              <a:rPr lang="en-US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সিদ্ধান্ত</a:t>
            </a:r>
            <a:r>
              <a:rPr lang="en-US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পরমানু</a:t>
            </a:r>
            <a:r>
              <a:rPr lang="en-US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মডেল</a:t>
            </a:r>
            <a:endParaRPr lang="en-US" i="1" dirty="0">
              <a:solidFill>
                <a:srgbClr val="7030A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1219200"/>
            <a:ext cx="4876800" cy="54102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sz="20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0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20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পরমানু</a:t>
            </a:r>
            <a:r>
              <a:rPr lang="en-US" sz="20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অতিশয়</a:t>
            </a:r>
            <a:r>
              <a:rPr lang="en-US" sz="20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20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কণা</a:t>
            </a:r>
            <a:r>
              <a:rPr lang="en-US" sz="20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0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20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0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20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যথা</a:t>
            </a:r>
            <a:r>
              <a:rPr lang="en-US" sz="20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 (ক) </a:t>
            </a:r>
            <a:r>
              <a:rPr lang="en-US" sz="20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কেন্দ্র</a:t>
            </a:r>
            <a:r>
              <a:rPr lang="en-US" sz="20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0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নিউক্লিয়াস</a:t>
            </a:r>
            <a:r>
              <a:rPr lang="en-US" sz="20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0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(খ) </a:t>
            </a:r>
            <a:r>
              <a:rPr lang="en-US" sz="20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কেন্দ্র</a:t>
            </a:r>
            <a:r>
              <a:rPr lang="en-US" sz="20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বহির্ভুত</a:t>
            </a:r>
            <a:r>
              <a:rPr lang="en-US" sz="20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অঞ্চল</a:t>
            </a:r>
            <a:r>
              <a:rPr lang="en-US" sz="20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br>
              <a:rPr lang="en-US" sz="20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20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0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পরমানুর</a:t>
            </a:r>
            <a:r>
              <a:rPr lang="en-US" sz="20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কেন্দ্রস্থলে</a:t>
            </a:r>
            <a:r>
              <a:rPr lang="en-US" sz="20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অত্যন্ত</a:t>
            </a:r>
            <a:r>
              <a:rPr lang="en-US" sz="20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20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পরিসরে</a:t>
            </a:r>
            <a:r>
              <a:rPr lang="en-US" sz="20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ধনাত্বক</a:t>
            </a:r>
            <a:r>
              <a:rPr lang="en-US" sz="20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চার্জযুক্ত</a:t>
            </a:r>
            <a:r>
              <a:rPr lang="en-US" sz="20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0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বস্তুকণা</a:t>
            </a:r>
            <a:r>
              <a:rPr lang="en-US" sz="20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0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20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নিউক্লিয়াস</a:t>
            </a:r>
            <a:r>
              <a:rPr lang="en-US" sz="20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0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0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আকার</a:t>
            </a:r>
            <a:r>
              <a:rPr lang="en-US" sz="20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খুবই</a:t>
            </a:r>
            <a:r>
              <a:rPr lang="en-US" sz="20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20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0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পরমানুর</a:t>
            </a:r>
            <a:r>
              <a:rPr lang="en-US" sz="20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20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সবটুকু</a:t>
            </a:r>
            <a:r>
              <a:rPr lang="en-US" sz="20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ভর</a:t>
            </a:r>
            <a:r>
              <a:rPr lang="en-US" sz="20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0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নিউক্লিয়াসে</a:t>
            </a:r>
            <a:r>
              <a:rPr lang="en-US" sz="20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পুঞ্জীভুত</a:t>
            </a:r>
            <a:r>
              <a:rPr lang="en-US" sz="20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20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20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সৌরমন্ডলে</a:t>
            </a:r>
            <a:r>
              <a:rPr lang="en-US" sz="20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সুর্যের</a:t>
            </a:r>
            <a:r>
              <a:rPr lang="en-US" sz="20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চারিদিকে</a:t>
            </a:r>
            <a:r>
              <a:rPr lang="en-US" sz="20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আবর্তনীয়</a:t>
            </a:r>
            <a:r>
              <a:rPr lang="en-US" sz="20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গ্রহসমূহের</a:t>
            </a:r>
            <a:r>
              <a:rPr lang="en-US" sz="20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20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পরমানুতে</a:t>
            </a:r>
            <a:r>
              <a:rPr lang="en-US" sz="20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নিউক্লিয়াসের</a:t>
            </a:r>
            <a:r>
              <a:rPr lang="en-US" sz="20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চর্তুদিকে</a:t>
            </a:r>
            <a:r>
              <a:rPr lang="en-US" sz="20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কক্ষপথে</a:t>
            </a:r>
            <a:r>
              <a:rPr lang="en-US" sz="20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কতগুলো</a:t>
            </a:r>
            <a:r>
              <a:rPr lang="en-US" sz="20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ঋনাত্বক</a:t>
            </a:r>
            <a:r>
              <a:rPr lang="en-US" sz="20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কণিকা</a:t>
            </a:r>
            <a:r>
              <a:rPr lang="en-US" sz="20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সর্বদা</a:t>
            </a:r>
            <a:r>
              <a:rPr lang="en-US" sz="2000" i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ঘূর্ণায়মান</a:t>
            </a:r>
            <a:r>
              <a:rPr lang="en-US" sz="20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20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20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0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20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20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পরমানুতে</a:t>
            </a:r>
            <a:r>
              <a:rPr lang="en-US" sz="20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প্রোটন</a:t>
            </a:r>
            <a:r>
              <a:rPr lang="en-US" sz="20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ইলেকট্রনের</a:t>
            </a:r>
            <a:r>
              <a:rPr lang="en-US" sz="20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0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20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20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20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20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পরমানুই</a:t>
            </a:r>
            <a:r>
              <a:rPr lang="en-US" sz="20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20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0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নিরপেক্ষ</a:t>
            </a:r>
            <a:r>
              <a:rPr lang="en-US" sz="20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br>
              <a:rPr lang="en-US" sz="20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20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৬। </a:t>
            </a:r>
            <a:r>
              <a:rPr lang="en-US" sz="20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ঘূর্ণয়নরত</a:t>
            </a:r>
            <a:r>
              <a:rPr lang="en-US" sz="20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ইলেকট্রনের</a:t>
            </a:r>
            <a:r>
              <a:rPr lang="en-US" sz="20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0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দু’প্রকার</a:t>
            </a:r>
            <a:r>
              <a:rPr lang="en-US" sz="20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0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কার্যকর</a:t>
            </a:r>
            <a:r>
              <a:rPr lang="en-US" sz="20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যথা</a:t>
            </a:r>
            <a:r>
              <a:rPr lang="en-US" sz="20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20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নিউক্লিয়াস</a:t>
            </a:r>
            <a:r>
              <a:rPr lang="en-US" sz="20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ইলেকট্রনের</a:t>
            </a:r>
            <a:r>
              <a:rPr lang="en-US" sz="20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0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বিরাজিত</a:t>
            </a:r>
            <a:r>
              <a:rPr lang="en-US" sz="20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কেন্দ্রমুখি</a:t>
            </a:r>
            <a:r>
              <a:rPr lang="en-US" sz="20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স্থির</a:t>
            </a:r>
            <a:r>
              <a:rPr lang="en-US" sz="20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20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0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আকর্ষণ</a:t>
            </a:r>
            <a:r>
              <a:rPr lang="en-US" sz="20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0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ঘূর্ণনের</a:t>
            </a:r>
            <a:r>
              <a:rPr lang="en-US" sz="20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0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সুষ্ট</a:t>
            </a:r>
            <a:r>
              <a:rPr lang="en-US" sz="20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কেন্দ্রবিমুখি</a:t>
            </a:r>
            <a:r>
              <a:rPr lang="en-US" sz="20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0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20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দুপ্রকার</a:t>
            </a:r>
            <a:r>
              <a:rPr lang="en-US" sz="20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বলের</a:t>
            </a:r>
            <a:r>
              <a:rPr lang="en-US" sz="20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20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পরস্পর</a:t>
            </a:r>
            <a:r>
              <a:rPr lang="en-US" sz="20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20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বিপরীতমুখি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75" y="1752601"/>
            <a:ext cx="2422525" cy="2209800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100" y="4728519"/>
            <a:ext cx="2514600" cy="205740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 flipV="1">
            <a:off x="7086600" y="1588532"/>
            <a:ext cx="190500" cy="107846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479543" y="1279510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নিউক্লিয়াস</a:t>
            </a:r>
            <a:endParaRPr lang="en-US" i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7752835" y="1219200"/>
            <a:ext cx="571500" cy="1219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391400" y="849868"/>
            <a:ext cx="1481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কেন্দ্র</a:t>
            </a:r>
            <a:r>
              <a:rPr lang="en-US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বহির্ভুত</a:t>
            </a:r>
            <a:r>
              <a:rPr lang="en-US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অঞ্চল</a:t>
            </a:r>
            <a:endParaRPr lang="en-US" i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34100" y="4191000"/>
            <a:ext cx="88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ইলেকৈট্রন</a:t>
            </a:r>
            <a:endParaRPr lang="en-US" i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6572682" y="3429000"/>
            <a:ext cx="171964" cy="7620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0878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uiExpand="1" build="p"/>
      <p:bldP spid="12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762000" y="914400"/>
            <a:ext cx="7772400" cy="1470025"/>
          </a:xfrm>
        </p:spPr>
        <p:txBody>
          <a:bodyPr>
            <a:normAutofit/>
          </a:bodyPr>
          <a:lstStyle/>
          <a:p>
            <a:r>
              <a:rPr lang="en-US" sz="66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66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600" i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371600" y="2971800"/>
            <a:ext cx="6400800" cy="1752600"/>
          </a:xfrm>
        </p:spPr>
        <p:txBody>
          <a:bodyPr>
            <a:normAutofit/>
          </a:bodyPr>
          <a:lstStyle/>
          <a:p>
            <a:r>
              <a:rPr lang="en-US" sz="4000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Na, K, </a:t>
            </a:r>
            <a:r>
              <a:rPr lang="en-US" sz="4000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Cl</a:t>
            </a:r>
            <a:r>
              <a:rPr lang="en-US" sz="4000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প্রভৃতি</a:t>
            </a:r>
            <a:r>
              <a:rPr lang="en-US" sz="4000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মৌলগুলো</a:t>
            </a:r>
            <a:r>
              <a:rPr lang="en-US" sz="4000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4000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US" sz="4000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4000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4000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নিরপেক্ষ</a:t>
            </a:r>
            <a:r>
              <a:rPr lang="en-US" sz="4000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000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i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79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16099"/>
            <a:ext cx="8229600" cy="1143000"/>
          </a:xfrm>
        </p:spPr>
        <p:txBody>
          <a:bodyPr/>
          <a:lstStyle/>
          <a:p>
            <a:r>
              <a:rPr lang="en-US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রাদারফোর্ড</a:t>
            </a:r>
            <a:r>
              <a:rPr lang="en-US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মডেলের</a:t>
            </a:r>
            <a:r>
              <a:rPr lang="en-US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সীমাবদ্ধতা</a:t>
            </a:r>
            <a:endParaRPr lang="en-US" i="1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876800" cy="556260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n-US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রাদারফোর্ড</a:t>
            </a:r>
            <a:r>
              <a:rPr lang="en-US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নিউক্লিয়াসের</a:t>
            </a:r>
            <a:r>
              <a:rPr lang="en-US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বাইরে</a:t>
            </a:r>
            <a:r>
              <a:rPr lang="en-US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আবর্তনশীল</a:t>
            </a:r>
            <a:r>
              <a:rPr lang="en-US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ইলেকট্রনের</a:t>
            </a:r>
            <a:r>
              <a:rPr lang="en-US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কক্ষপথের</a:t>
            </a:r>
            <a:r>
              <a:rPr lang="en-US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আকার</a:t>
            </a:r>
            <a:r>
              <a:rPr lang="en-US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আকৃতি</a:t>
            </a:r>
            <a:r>
              <a:rPr lang="en-US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দেন</a:t>
            </a:r>
            <a:r>
              <a:rPr lang="en-US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নাই</a:t>
            </a:r>
            <a:r>
              <a:rPr lang="en-US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0" indent="0" algn="just">
              <a:buNone/>
            </a:pPr>
            <a:r>
              <a:rPr lang="en-US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একাধিক</a:t>
            </a:r>
            <a:r>
              <a:rPr lang="en-US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বিশিষ্ট</a:t>
            </a:r>
            <a:r>
              <a:rPr lang="en-US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পরমানুতে</a:t>
            </a:r>
            <a:r>
              <a:rPr lang="en-US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ইলেকট্রনগুলো</a:t>
            </a:r>
            <a:r>
              <a:rPr lang="en-US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নিউক্লিয়াসকে</a:t>
            </a:r>
            <a:r>
              <a:rPr lang="en-US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পরিক্রমণ</a:t>
            </a:r>
            <a:r>
              <a:rPr lang="en-US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মডেলে</a:t>
            </a:r>
            <a:r>
              <a:rPr lang="en-US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নাই</a:t>
            </a:r>
            <a:r>
              <a:rPr lang="en-US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0" indent="0" algn="just">
              <a:buNone/>
            </a:pPr>
            <a:r>
              <a:rPr lang="en-US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ধাতব</a:t>
            </a:r>
            <a:r>
              <a:rPr lang="en-US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লবনকে</a:t>
            </a:r>
            <a:r>
              <a:rPr lang="en-US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উত্তপ্ত</a:t>
            </a:r>
            <a:r>
              <a:rPr lang="en-US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বর্ণালী</a:t>
            </a:r>
            <a:r>
              <a:rPr lang="en-US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মডেল</a:t>
            </a:r>
            <a:r>
              <a:rPr lang="en-US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0" indent="0" algn="just">
              <a:buNone/>
            </a:pPr>
            <a:r>
              <a:rPr lang="en-US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en-US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ম্যাক্সোয়েলের</a:t>
            </a:r>
            <a:r>
              <a:rPr lang="en-US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সূত্রানুসারে</a:t>
            </a:r>
            <a:r>
              <a:rPr lang="en-US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চার্জযুক্ত</a:t>
            </a:r>
            <a:r>
              <a:rPr lang="en-US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কণা</a:t>
            </a:r>
            <a:r>
              <a:rPr lang="en-US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বৃত্তাকার</a:t>
            </a:r>
            <a:r>
              <a:rPr lang="en-US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পথে</a:t>
            </a:r>
            <a:r>
              <a:rPr lang="en-US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ঘুরলে</a:t>
            </a:r>
            <a:r>
              <a:rPr lang="en-US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ক্রমাগতভাবে</a:t>
            </a:r>
            <a:r>
              <a:rPr lang="en-US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বিবকরণ</a:t>
            </a:r>
            <a:r>
              <a:rPr lang="en-US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সুতরাং</a:t>
            </a:r>
            <a:r>
              <a:rPr lang="en-US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ইলেকট্রনের</a:t>
            </a:r>
            <a:r>
              <a:rPr lang="en-US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আবর্তন</a:t>
            </a:r>
            <a:r>
              <a:rPr lang="en-US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চক্র</a:t>
            </a:r>
            <a:r>
              <a:rPr lang="en-US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ধীরে</a:t>
            </a:r>
            <a:r>
              <a:rPr lang="en-US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ধীরে</a:t>
            </a:r>
            <a:r>
              <a:rPr lang="en-US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কমে</a:t>
            </a:r>
            <a:r>
              <a:rPr lang="en-US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নিউক্লিয়াসে</a:t>
            </a:r>
            <a:r>
              <a:rPr lang="en-US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পতিত</a:t>
            </a:r>
            <a:r>
              <a:rPr lang="en-US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বাধ্য</a:t>
            </a:r>
            <a:r>
              <a:rPr lang="en-US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বাস্তবে</a:t>
            </a:r>
            <a:r>
              <a:rPr lang="en-US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i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মতানুসারে</a:t>
            </a:r>
            <a:r>
              <a:rPr lang="en-US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0" indent="0" algn="just">
              <a:buNone/>
            </a:pPr>
            <a:r>
              <a:rPr lang="en-US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৫। </a:t>
            </a:r>
            <a:r>
              <a:rPr lang="en-US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রাদারফোর্ডের</a:t>
            </a:r>
            <a:r>
              <a:rPr lang="en-US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মতে</a:t>
            </a:r>
            <a:r>
              <a:rPr lang="en-US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পরমানুর</a:t>
            </a:r>
            <a:r>
              <a:rPr lang="en-US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ইলেকট্রনগুলো</a:t>
            </a:r>
            <a:r>
              <a:rPr lang="en-US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গতির</a:t>
            </a:r>
            <a:r>
              <a:rPr lang="en-US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ক্ষেত্র</a:t>
            </a:r>
            <a:r>
              <a:rPr lang="en-US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সৌরমন্ডলের</a:t>
            </a:r>
            <a:r>
              <a:rPr lang="en-US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গ্রহগুলোর</a:t>
            </a:r>
            <a:r>
              <a:rPr lang="en-US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গতির</a:t>
            </a:r>
            <a:r>
              <a:rPr lang="en-US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ক্ষেত্রের</a:t>
            </a:r>
            <a:r>
              <a:rPr lang="en-US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ন্যায়</a:t>
            </a:r>
            <a:r>
              <a:rPr lang="en-US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বক্তব্য</a:t>
            </a:r>
            <a:r>
              <a:rPr lang="en-US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যথার্থ</a:t>
            </a:r>
            <a:r>
              <a:rPr lang="en-US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নয়</a:t>
            </a:r>
            <a:r>
              <a:rPr lang="en-US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কারন</a:t>
            </a:r>
            <a:r>
              <a:rPr lang="en-US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সৌর</a:t>
            </a:r>
            <a:r>
              <a:rPr lang="en-US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মন্ডলের</a:t>
            </a:r>
            <a:r>
              <a:rPr lang="en-US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গ্রহগুলো</a:t>
            </a:r>
            <a:r>
              <a:rPr lang="en-US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চার্জহীন</a:t>
            </a:r>
            <a:r>
              <a:rPr lang="en-US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চার্জযুক্ত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950" y="1981200"/>
            <a:ext cx="3067050" cy="2613819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25890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1470025"/>
          </a:xfrm>
        </p:spPr>
        <p:txBody>
          <a:bodyPr>
            <a:normAutofit/>
          </a:bodyPr>
          <a:lstStyle/>
          <a:p>
            <a:r>
              <a:rPr lang="en-US" sz="6600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i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04800" y="2438400"/>
            <a:ext cx="8382000" cy="3200400"/>
          </a:xfrm>
        </p:spPr>
        <p:txBody>
          <a:bodyPr>
            <a:noAutofit/>
          </a:bodyPr>
          <a:lstStyle/>
          <a:p>
            <a:pPr algn="l"/>
            <a:r>
              <a:rPr lang="en-US" sz="36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আলফা</a:t>
            </a:r>
            <a:r>
              <a:rPr lang="en-US" sz="36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কণা</a:t>
            </a:r>
            <a:r>
              <a:rPr lang="en-US" sz="36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বিচ্ছুরণ</a:t>
            </a:r>
            <a:r>
              <a:rPr lang="en-US" sz="36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পরীক্ষায়</a:t>
            </a:r>
            <a:r>
              <a:rPr lang="en-US" sz="36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রাদারফোর্ড</a:t>
            </a:r>
            <a:r>
              <a:rPr lang="en-US" sz="36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36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কণিকাটি</a:t>
            </a:r>
            <a:r>
              <a:rPr lang="en-US" sz="36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আবিস্কার</a:t>
            </a:r>
            <a:r>
              <a:rPr lang="en-US" sz="36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6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algn="l"/>
            <a:r>
              <a:rPr lang="en-US" sz="36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হাইড্রোজেন</a:t>
            </a:r>
            <a:r>
              <a:rPr lang="en-US" sz="3600" i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6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সোডিয়াম</a:t>
            </a:r>
            <a:r>
              <a:rPr lang="en-US" sz="36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পরমানুর</a:t>
            </a:r>
            <a:r>
              <a:rPr lang="en-US" sz="36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রাদারফোর্ড</a:t>
            </a:r>
            <a:r>
              <a:rPr lang="en-US" sz="36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পরমানু</a:t>
            </a:r>
            <a:r>
              <a:rPr lang="en-US" sz="36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মডেলটি</a:t>
            </a:r>
            <a:r>
              <a:rPr lang="en-US" sz="36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আক</a:t>
            </a:r>
            <a:endParaRPr lang="en-US" sz="3600" i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36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রাদরফোর্ড</a:t>
            </a:r>
            <a:r>
              <a:rPr lang="en-US" sz="36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মডেলের</a:t>
            </a:r>
            <a:r>
              <a:rPr lang="en-US" sz="36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সীমাবদ্ধতা</a:t>
            </a:r>
            <a:r>
              <a:rPr lang="en-US" sz="36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গুলি</a:t>
            </a:r>
            <a:r>
              <a:rPr lang="en-US" sz="36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6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i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84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6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600" i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1"/>
            <a:ext cx="8229600" cy="2438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রাদারফোর্ড</a:t>
            </a:r>
            <a:r>
              <a:rPr lang="en-US" sz="4000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পরমানু</a:t>
            </a:r>
            <a:r>
              <a:rPr lang="en-US" sz="4000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মডেল</a:t>
            </a:r>
            <a:r>
              <a:rPr lang="en-US" sz="4000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অনুসারে</a:t>
            </a:r>
            <a:r>
              <a:rPr lang="en-US" sz="4000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ইলেকট্রনের</a:t>
            </a:r>
            <a:r>
              <a:rPr lang="en-US" sz="4000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আবর্তন</a:t>
            </a:r>
            <a:r>
              <a:rPr lang="en-US" sz="4000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000" i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56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n-BD" sz="11500" b="1" i="1" u="sng" dirty="0" smtClean="0">
                <a:solidFill>
                  <a:srgbClr val="7030A0"/>
                </a:solidFill>
              </a:rPr>
              <a:t>thanks</a:t>
            </a:r>
            <a:endParaRPr lang="en-US" sz="11500" b="1" i="1" u="sng" dirty="0">
              <a:solidFill>
                <a:srgbClr val="7030A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650" y="2529681"/>
            <a:ext cx="2552700" cy="2667000"/>
          </a:xfrm>
        </p:spPr>
      </p:pic>
    </p:spTree>
    <p:extLst>
      <p:ext uri="{BB962C8B-B14F-4D97-AF65-F5344CB8AC3E}">
        <p14:creationId xmlns:p14="http://schemas.microsoft.com/office/powerpoint/2010/main" val="15324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u="sng" dirty="0" smtClean="0">
                <a:solidFill>
                  <a:srgbClr val="FF0000"/>
                </a:solidFill>
              </a:rPr>
              <a:t>শিক্ষক</a:t>
            </a:r>
            <a:r>
              <a:rPr lang="en-US" i="1" u="sng" dirty="0" smtClean="0"/>
              <a:t> পরিচিতি</a:t>
            </a:r>
            <a:endParaRPr lang="en-US" i="1" u="sng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7872" y="2171700"/>
            <a:ext cx="3603128" cy="3829050"/>
          </a:xfrm>
        </p:spPr>
        <p:txBody>
          <a:bodyPr>
            <a:normAutofit fontScale="92500"/>
          </a:bodyPr>
          <a:lstStyle/>
          <a:p>
            <a:pPr>
              <a:buFontTx/>
              <a:buNone/>
              <a:defRPr/>
            </a:pPr>
            <a:r>
              <a:rPr lang="bn-BD" sz="2700" dirty="0" smtClean="0">
                <a:solidFill>
                  <a:srgbClr val="002060"/>
                </a:solidFill>
              </a:rPr>
              <a:t>   </a:t>
            </a:r>
            <a:r>
              <a:rPr lang="bn-IN" sz="2700" dirty="0" smtClean="0">
                <a:solidFill>
                  <a:srgbClr val="002060"/>
                </a:solidFill>
              </a:rPr>
              <a:t>মোঃ</a:t>
            </a:r>
            <a:r>
              <a:rPr lang="bn-IN" dirty="0" smtClean="0">
                <a:solidFill>
                  <a:srgbClr val="002060"/>
                </a:solidFill>
              </a:rPr>
              <a:t> </a:t>
            </a:r>
            <a:r>
              <a:rPr lang="en-US" sz="3600" dirty="0">
                <a:solidFill>
                  <a:srgbClr val="002060"/>
                </a:solidFill>
              </a:rPr>
              <a:t>জহীরুল ইসলাম</a:t>
            </a:r>
            <a:endParaRPr lang="bn-IN" sz="3600" dirty="0">
              <a:solidFill>
                <a:srgbClr val="002060"/>
              </a:solidFill>
            </a:endParaRPr>
          </a:p>
          <a:p>
            <a:pPr>
              <a:buFontTx/>
              <a:buNone/>
              <a:defRPr/>
            </a:pPr>
            <a:r>
              <a:rPr lang="en-US" sz="2700" dirty="0">
                <a:solidFill>
                  <a:srgbClr val="002060"/>
                </a:solidFill>
              </a:rPr>
              <a:t>   </a:t>
            </a:r>
            <a:r>
              <a:rPr lang="bn-BD" sz="2700" dirty="0" smtClean="0">
                <a:solidFill>
                  <a:srgbClr val="002060"/>
                </a:solidFill>
              </a:rPr>
              <a:t> </a:t>
            </a:r>
            <a:r>
              <a:rPr lang="bn-IN" sz="2700" dirty="0" smtClean="0">
                <a:solidFill>
                  <a:srgbClr val="002060"/>
                </a:solidFill>
              </a:rPr>
              <a:t>প্রভাষক-রসায়ন</a:t>
            </a:r>
            <a:endParaRPr lang="bn-IN" dirty="0">
              <a:solidFill>
                <a:srgbClr val="002060"/>
              </a:solidFill>
            </a:endParaRPr>
          </a:p>
          <a:p>
            <a:pPr>
              <a:buFontTx/>
              <a:buNone/>
              <a:defRPr/>
            </a:pPr>
            <a:r>
              <a:rPr lang="en-US" sz="2700" dirty="0">
                <a:solidFill>
                  <a:srgbClr val="002060"/>
                </a:solidFill>
              </a:rPr>
              <a:t>  </a:t>
            </a:r>
            <a:r>
              <a:rPr lang="bn-BD" sz="2700" dirty="0" smtClean="0">
                <a:solidFill>
                  <a:srgbClr val="002060"/>
                </a:solidFill>
              </a:rPr>
              <a:t> </a:t>
            </a:r>
            <a:r>
              <a:rPr lang="en-US" sz="2700" dirty="0" smtClean="0">
                <a:solidFill>
                  <a:srgbClr val="002060"/>
                </a:solidFill>
              </a:rPr>
              <a:t> </a:t>
            </a:r>
            <a:r>
              <a:rPr lang="en-US" sz="3600" dirty="0">
                <a:solidFill>
                  <a:srgbClr val="002060"/>
                </a:solidFill>
              </a:rPr>
              <a:t>সরকারি </a:t>
            </a:r>
            <a:r>
              <a:rPr lang="en-US" sz="3600" dirty="0" err="1" smtClean="0">
                <a:solidFill>
                  <a:srgbClr val="002060"/>
                </a:solidFill>
              </a:rPr>
              <a:t>সিরাজউদ্দিন</a:t>
            </a:r>
            <a:r>
              <a:rPr lang="bn-BD" sz="3600" dirty="0" smtClean="0">
                <a:solidFill>
                  <a:srgbClr val="002060"/>
                </a:solidFill>
              </a:rPr>
              <a:t>           </a:t>
            </a:r>
            <a:r>
              <a:rPr lang="en-US" sz="3600" dirty="0" smtClean="0">
                <a:solidFill>
                  <a:srgbClr val="002060"/>
                </a:solidFill>
              </a:rPr>
              <a:t> মেমোরিয়াল </a:t>
            </a:r>
            <a:r>
              <a:rPr lang="bn-IN" sz="2700" dirty="0">
                <a:solidFill>
                  <a:srgbClr val="002060"/>
                </a:solidFill>
              </a:rPr>
              <a:t>কলেজ</a:t>
            </a:r>
          </a:p>
          <a:p>
            <a:pPr>
              <a:buFontTx/>
              <a:buNone/>
              <a:defRPr/>
            </a:pPr>
            <a:r>
              <a:rPr lang="en-US" dirty="0">
                <a:solidFill>
                  <a:srgbClr val="002060"/>
                </a:solidFill>
              </a:rPr>
              <a:t>   </a:t>
            </a:r>
            <a:r>
              <a:rPr lang="bn-BD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sz="3600" dirty="0">
                <a:solidFill>
                  <a:srgbClr val="002060"/>
                </a:solidFill>
              </a:rPr>
              <a:t>মোরেলগঞ্জ, বাগেরহাট</a:t>
            </a:r>
            <a:endParaRPr lang="bn-IN" sz="3600" dirty="0">
              <a:solidFill>
                <a:srgbClr val="002060"/>
              </a:solidFill>
            </a:endParaRPr>
          </a:p>
          <a:p>
            <a:pPr>
              <a:buFontTx/>
              <a:buNone/>
              <a:defRPr/>
            </a:pPr>
            <a:r>
              <a:rPr lang="en-US" dirty="0">
                <a:solidFill>
                  <a:srgbClr val="002060"/>
                </a:solidFill>
              </a:rPr>
              <a:t>    </a:t>
            </a:r>
            <a:r>
              <a:rPr lang="bn-BD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01919  </a:t>
            </a:r>
            <a:r>
              <a:rPr lang="en-US" dirty="0">
                <a:solidFill>
                  <a:srgbClr val="002060"/>
                </a:solidFill>
              </a:rPr>
              <a:t>607116</a:t>
            </a:r>
            <a:endParaRPr lang="bn-IN" dirty="0">
              <a:solidFill>
                <a:srgbClr val="002060"/>
              </a:solidFill>
            </a:endParaRPr>
          </a:p>
          <a:p>
            <a:pPr>
              <a:buFontTx/>
              <a:buNone/>
              <a:defRPr/>
            </a:pPr>
            <a:r>
              <a:rPr lang="en-US" dirty="0">
                <a:solidFill>
                  <a:srgbClr val="002060"/>
                </a:solidFill>
              </a:rPr>
              <a:t>    </a:t>
            </a:r>
            <a:r>
              <a:rPr lang="bn-BD" dirty="0" smtClean="0">
                <a:solidFill>
                  <a:srgbClr val="002060"/>
                </a:solidFill>
              </a:rPr>
              <a:t> sumonjhahirul@gmail</a:t>
            </a:r>
            <a:r>
              <a:rPr lang="en-US" dirty="0">
                <a:solidFill>
                  <a:srgbClr val="002060"/>
                </a:solidFill>
              </a:rPr>
              <a:t>.com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1" y="2171700"/>
            <a:ext cx="3254871" cy="3829050"/>
          </a:xfrm>
        </p:spPr>
      </p:pic>
    </p:spTree>
    <p:extLst>
      <p:ext uri="{BB962C8B-B14F-4D97-AF65-F5344CB8AC3E}">
        <p14:creationId xmlns:p14="http://schemas.microsoft.com/office/powerpoint/2010/main" val="1025041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-152400"/>
            <a:ext cx="9144000" cy="1774825"/>
          </a:xfrm>
          <a:prstGeom prst="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পা</a:t>
            </a:r>
            <a:r>
              <a:rPr kumimoji="0" lang="bn-BD" sz="7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ঠ</a:t>
            </a:r>
            <a:r>
              <a:rPr kumimoji="0" lang="en-US" sz="7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7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পরিচিতি</a:t>
            </a:r>
            <a:endParaRPr kumimoji="0" lang="en-US" sz="72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1752600"/>
            <a:ext cx="9144000" cy="5105400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n-BD" sz="4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বিষয়-রসায়ন</a:t>
            </a:r>
            <a:r>
              <a:rPr kumimoji="0" lang="en-US" sz="4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4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বিজ্ঞান</a:t>
            </a:r>
            <a:endParaRPr kumimoji="0" lang="en-US" sz="4400" b="0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শ্রে</a:t>
            </a:r>
            <a:r>
              <a:rPr kumimoji="0" lang="bn-BD" sz="4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ণি</a:t>
            </a:r>
            <a:r>
              <a:rPr kumimoji="0" lang="en-US" sz="4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-</a:t>
            </a:r>
            <a:r>
              <a:rPr kumimoji="0" lang="bn-BD" sz="4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4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একাদশ</a:t>
            </a:r>
            <a:endParaRPr kumimoji="0" lang="en-US" sz="4400" b="0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বিষয়</a:t>
            </a:r>
            <a:r>
              <a:rPr kumimoji="0" lang="bn-BD" sz="4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বস্তু</a:t>
            </a:r>
            <a:r>
              <a:rPr kumimoji="0" lang="en-US" sz="4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-</a:t>
            </a:r>
            <a:r>
              <a:rPr kumimoji="0" lang="bn-BD" sz="4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4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রাদারফোর্ড</a:t>
            </a:r>
            <a:r>
              <a:rPr kumimoji="0" lang="en-US" sz="4400" b="0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400" b="0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পরমানু</a:t>
            </a:r>
            <a:r>
              <a:rPr kumimoji="0" lang="en-US" sz="4400" b="0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400" b="0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মডেল</a:t>
            </a:r>
            <a:r>
              <a:rPr kumimoji="0" lang="en-US" sz="4400" b="0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400" i="1" noProof="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4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 ২য় (</a:t>
            </a:r>
            <a:r>
              <a:rPr lang="en-US" sz="44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গুনগত</a:t>
            </a:r>
            <a:r>
              <a:rPr lang="en-US" sz="44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রসায়ন</a:t>
            </a:r>
            <a:r>
              <a:rPr lang="bn-BD" sz="44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)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803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7200" i="1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525963"/>
              </a:xfrm>
            </p:spPr>
            <p:txBody>
              <a:bodyPr>
                <a:normAutofit fontScale="85000" lnSpcReduction="10000"/>
              </a:bodyPr>
              <a:lstStyle/>
              <a:p>
                <a:pPr>
                  <a:lnSpc>
                    <a:spcPct val="150000"/>
                  </a:lnSpc>
                  <a:buNone/>
                </a:pPr>
                <a:r>
                  <a:rPr lang="en-US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  <a:sym typeface="Wingdings"/>
                  </a:rPr>
                  <a:t></a:t>
                </a:r>
                <a:r>
                  <a:rPr lang="en-US" sz="4000" i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  <a:sym typeface="Wingdings"/>
                  </a:rPr>
                  <a:t>আলফা</a:t>
                </a:r>
                <a:r>
                  <a:rPr lang="en-US" sz="4000" i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  <a:sym typeface="Wingdings"/>
                  </a:rPr>
                  <a:t> (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itchFamily="2" charset="0"/>
                        <a:sym typeface="Wingdings"/>
                      </a:rPr>
                      <m:t>∝</m:t>
                    </m:r>
                  </m:oMath>
                </a14:m>
                <a:r>
                  <a:rPr lang="en-US" sz="4000" i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) </a:t>
                </a:r>
                <a:r>
                  <a:rPr lang="en-US" sz="4000" i="1" dirty="0" err="1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কণা</a:t>
                </a:r>
                <a:r>
                  <a:rPr lang="en-US" sz="4000" i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i="1" dirty="0" err="1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কি</a:t>
                </a:r>
                <a:r>
                  <a:rPr lang="en-US" sz="4000" i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i="1" dirty="0" err="1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লিখতে</a:t>
                </a:r>
                <a:r>
                  <a:rPr lang="en-US" sz="4000" i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i="1" dirty="0" err="1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পারবে</a:t>
                </a:r>
                <a:r>
                  <a:rPr lang="en-US" sz="4000" i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।</a:t>
                </a:r>
              </a:p>
              <a:p>
                <a:pPr>
                  <a:lnSpc>
                    <a:spcPct val="150000"/>
                  </a:lnSpc>
                  <a:buNone/>
                </a:pPr>
                <a:r>
                  <a:rPr lang="en-US" sz="4000" i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  <a:sym typeface="Wingdings"/>
                  </a:rPr>
                  <a:t> </a:t>
                </a:r>
                <a:r>
                  <a:rPr lang="en-US" sz="4000" i="1" dirty="0" err="1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  <a:sym typeface="Wingdings"/>
                  </a:rPr>
                  <a:t>রাদারফোর্ডের</a:t>
                </a:r>
                <a:r>
                  <a:rPr lang="en-US" sz="4000" i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  <a:sym typeface="Wingdings"/>
                  </a:rPr>
                  <a:t> </a:t>
                </a:r>
                <a:r>
                  <a:rPr lang="en-US" sz="4000" i="1" dirty="0" err="1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  <a:sym typeface="Wingdings"/>
                  </a:rPr>
                  <a:t>আলফা</a:t>
                </a:r>
                <a:r>
                  <a:rPr lang="en-US" sz="4000" i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  <a:sym typeface="Wingdings"/>
                  </a:rPr>
                  <a:t> </a:t>
                </a:r>
                <a:r>
                  <a:rPr lang="en-US" sz="4000" i="1" dirty="0" err="1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  <a:sym typeface="Wingdings"/>
                  </a:rPr>
                  <a:t>কণা</a:t>
                </a:r>
                <a:r>
                  <a:rPr lang="en-US" sz="4000" i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  <a:sym typeface="Wingdings"/>
                  </a:rPr>
                  <a:t> </a:t>
                </a:r>
                <a:r>
                  <a:rPr lang="en-US" sz="4000" i="1" dirty="0" err="1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  <a:sym typeface="Wingdings"/>
                  </a:rPr>
                  <a:t>বিচ্ছুরণ</a:t>
                </a:r>
                <a:r>
                  <a:rPr lang="en-US" sz="4000" i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  <a:sym typeface="Wingdings"/>
                  </a:rPr>
                  <a:t> </a:t>
                </a:r>
                <a:r>
                  <a:rPr lang="en-US" sz="4000" i="1" dirty="0" err="1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  <a:sym typeface="Wingdings"/>
                  </a:rPr>
                  <a:t>পরীক্ষা</a:t>
                </a:r>
                <a:r>
                  <a:rPr lang="en-US" sz="4000" i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  <a:sym typeface="Wingdings"/>
                  </a:rPr>
                  <a:t> </a:t>
                </a:r>
                <a:r>
                  <a:rPr lang="en-US" sz="4000" i="1" dirty="0" err="1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  <a:sym typeface="Wingdings"/>
                  </a:rPr>
                  <a:t>বর্ণনা</a:t>
                </a:r>
                <a:r>
                  <a:rPr lang="en-US" sz="4000" i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  <a:sym typeface="Wingdings"/>
                  </a:rPr>
                  <a:t> </a:t>
                </a:r>
                <a:r>
                  <a:rPr lang="en-US" sz="4000" i="1" dirty="0" err="1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  <a:sym typeface="Wingdings"/>
                  </a:rPr>
                  <a:t>করতে</a:t>
                </a:r>
                <a:r>
                  <a:rPr lang="en-US" sz="4000" i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  <a:sym typeface="Wingdings"/>
                  </a:rPr>
                  <a:t> </a:t>
                </a:r>
                <a:r>
                  <a:rPr lang="en-US" sz="4000" i="1" dirty="0" err="1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  <a:sym typeface="Wingdings"/>
                  </a:rPr>
                  <a:t>পারবে</a:t>
                </a:r>
                <a:r>
                  <a:rPr lang="en-US" sz="4000" i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  <a:sym typeface="Wingdings"/>
                  </a:rPr>
                  <a:t> ।</a:t>
                </a:r>
              </a:p>
              <a:p>
                <a:pPr>
                  <a:lnSpc>
                    <a:spcPct val="150000"/>
                  </a:lnSpc>
                  <a:buFont typeface="Wingdings"/>
                  <a:buChar char="@"/>
                </a:pPr>
                <a:r>
                  <a:rPr lang="en-US" sz="4000" i="1" dirty="0" err="1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পরীক্ষার</a:t>
                </a:r>
                <a:r>
                  <a:rPr lang="en-US" sz="4000" i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i="1" dirty="0" err="1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সিদ্ধান্ত</a:t>
                </a:r>
                <a:r>
                  <a:rPr lang="en-US" sz="4000" i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i="1" dirty="0" err="1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সমূহ</a:t>
                </a:r>
                <a:r>
                  <a:rPr lang="en-US" sz="4000" i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i="1" dirty="0" err="1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লিখতে</a:t>
                </a:r>
                <a:r>
                  <a:rPr lang="en-US" sz="4000" i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i="1" dirty="0" err="1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পারবে</a:t>
                </a:r>
                <a:r>
                  <a:rPr lang="en-US" sz="4000" i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।</a:t>
                </a:r>
              </a:p>
              <a:p>
                <a:pPr>
                  <a:lnSpc>
                    <a:spcPct val="150000"/>
                  </a:lnSpc>
                  <a:buFont typeface="Wingdings"/>
                  <a:buChar char="@"/>
                </a:pPr>
                <a:r>
                  <a:rPr lang="en-US" sz="4000" i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i="1" dirty="0" err="1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রাদারফোর্ড</a:t>
                </a:r>
                <a:r>
                  <a:rPr lang="en-US" sz="4000" i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i="1" dirty="0" err="1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পরমানু</a:t>
                </a:r>
                <a:r>
                  <a:rPr lang="en-US" sz="4000" i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i="1" dirty="0" err="1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মডেলের</a:t>
                </a:r>
                <a:r>
                  <a:rPr lang="en-US" sz="4000" i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i="1" dirty="0" err="1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সীমাবদ্ধতা</a:t>
                </a:r>
                <a:r>
                  <a:rPr lang="en-US" sz="4000" i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i="1" dirty="0" err="1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আলোচনা</a:t>
                </a:r>
                <a:r>
                  <a:rPr lang="en-US" sz="4000" i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i="1" dirty="0" err="1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করতে</a:t>
                </a:r>
                <a:r>
                  <a:rPr lang="en-US" sz="4000" i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i="1" dirty="0" err="1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পারবে</a:t>
                </a:r>
                <a:r>
                  <a:rPr lang="en-US" sz="4000" i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। </a:t>
                </a:r>
              </a:p>
              <a:p>
                <a:pPr>
                  <a:lnSpc>
                    <a:spcPct val="150000"/>
                  </a:lnSpc>
                </a:pPr>
                <a:endParaRPr lang="en-US" sz="40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525963"/>
              </a:xfrm>
              <a:blipFill rotWithShape="0">
                <a:blip r:embed="rId2"/>
                <a:stretch>
                  <a:fillRect l="-2074"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668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bn-BD" sz="8000" b="1" i="1" u="sng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একটি ভিডিও দেখি</a:t>
            </a:r>
            <a:endParaRPr lang="en-US" sz="8000" b="1" i="1" u="sng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8" name="Object 7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3744441"/>
              </p:ext>
            </p:extLst>
          </p:nvPr>
        </p:nvGraphicFramePr>
        <p:xfrm>
          <a:off x="2819400" y="3043237"/>
          <a:ext cx="2895600" cy="2443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19400" y="3043237"/>
                        <a:ext cx="2895600" cy="2443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0278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2350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8000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8000" i="1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734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6600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6600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রাদারফোর্ড</a:t>
            </a:r>
            <a:r>
              <a:rPr lang="en-US" sz="6600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পরমানু</a:t>
            </a:r>
            <a:r>
              <a:rPr lang="en-US" sz="6600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মডেল</a:t>
            </a:r>
            <a:endParaRPr lang="en-US" sz="6600" i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2354760"/>
                <a:ext cx="8763000" cy="2133599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8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PrePr>
                        <m:sub>
                          <m:r>
                            <a:rPr lang="en-US" sz="8000" i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8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4</m:t>
                          </m:r>
                        </m:sup>
                        <m:e>
                          <m:sSup>
                            <m:sSupPr>
                              <m:ctrlPr>
                                <a:rPr lang="en-US" sz="8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8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𝐻𝑒</m:t>
                              </m:r>
                            </m:e>
                            <m:sup>
                              <m:r>
                                <a:rPr lang="bn-BD" sz="8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p>
                          </m:sSup>
                          <m:r>
                            <a:rPr lang="en-US" sz="8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8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  <m:acc>
                            <m:accPr>
                              <m:chr m:val="̅"/>
                              <m:ctrlPr>
                                <a:rPr lang="en-US" sz="8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8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𝑒</m:t>
                              </m:r>
                            </m:e>
                          </m:acc>
                          <m:r>
                            <a:rPr lang="en-US" sz="8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=</m:t>
                          </m:r>
                        </m:e>
                      </m:sPre>
                      <m:sPre>
                        <m:sPrePr>
                          <m:ctrlPr>
                            <a:rPr lang="en-US" sz="8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PrePr>
                        <m:sub>
                          <m:r>
                            <a:rPr lang="en-US" sz="8000" i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8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4</m:t>
                          </m:r>
                        </m:sup>
                        <m:e>
                          <m:sSup>
                            <m:sSupPr>
                              <m:ctrlPr>
                                <a:rPr lang="en-US" sz="8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8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𝐻𝑒</m:t>
                              </m:r>
                            </m:e>
                            <m:sup>
                              <m:r>
                                <a:rPr lang="en-US" sz="8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8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</m:e>
                      </m:sPre>
                    </m:oMath>
                  </m:oMathPara>
                </a14:m>
                <a:endParaRPr lang="en-US" sz="8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2354760"/>
                <a:ext cx="8763000" cy="2133599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7391400" y="5097959"/>
                <a:ext cx="1571837" cy="4788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∝</m:t>
                      </m:r>
                      <m:r>
                        <a:rPr lang="bn-IN" sz="2400" b="0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কণা</m:t>
                      </m:r>
                    </m:oMath>
                  </m:oMathPara>
                </a14:m>
                <a:endParaRPr lang="en-US" sz="2400" i="1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400" y="5097959"/>
                <a:ext cx="1571837" cy="478849"/>
              </a:xfrm>
              <a:prstGeom prst="rect">
                <a:avLst/>
              </a:prstGeom>
              <a:blipFill rotWithShape="0">
                <a:blip r:embed="rId4"/>
                <a:stretch>
                  <a:fillRect t="-6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>
            <a:off x="7010400" y="3726359"/>
            <a:ext cx="1295400" cy="1219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2292816"/>
              </p:ext>
            </p:extLst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Equation" r:id="rId5" imgW="114120" imgH="215640" progId="Equation.3">
                  <p:embed/>
                </p:oleObj>
              </mc:Choice>
              <mc:Fallback>
                <p:oleObj name="Equation" r:id="rId5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318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1219200"/>
                <a:ext cx="8229600" cy="114300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600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∝</m:t>
                    </m:r>
                    <m:r>
                      <a:rPr lang="en-US" sz="600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কণার</m:t>
                    </m:r>
                    <m:r>
                      <a:rPr lang="en-US" sz="60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60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সংজ্ঞা</m:t>
                    </m:r>
                    <m:r>
                      <a:rPr lang="en-US" sz="60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60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দাও</m:t>
                    </m:r>
                  </m:oMath>
                </a14:m>
                <a:r>
                  <a:rPr lang="en-US" sz="6000" i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i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en-US" sz="4000" i="1" dirty="0" err="1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একক</a:t>
                </a:r>
                <a:r>
                  <a:rPr lang="en-US" sz="4000" i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i="1" dirty="0" err="1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কাজ</a:t>
                </a:r>
                <a:r>
                  <a:rPr lang="en-US" sz="4000" i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)</a:t>
                </a:r>
                <a:endParaRPr lang="en-US" sz="4000" i="1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1219200"/>
                <a:ext cx="8229600" cy="1143000"/>
              </a:xfrm>
              <a:blipFill rotWithShape="0">
                <a:blip r:embed="rId2"/>
                <a:stretch>
                  <a:fillRect b="-10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276600"/>
            <a:ext cx="8229600" cy="2362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0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40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হিলিয়াম</a:t>
            </a:r>
            <a:r>
              <a:rPr lang="en-US" sz="40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পরমানু</a:t>
            </a:r>
            <a:r>
              <a:rPr lang="en-US" sz="40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থেকে ২টি </a:t>
            </a:r>
            <a:r>
              <a:rPr lang="en-US" sz="40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40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সরিয়ে</a:t>
            </a:r>
            <a:r>
              <a:rPr lang="en-US" sz="40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নিলে</a:t>
            </a:r>
            <a:r>
              <a:rPr lang="en-US" sz="40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40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+২  </a:t>
            </a:r>
            <a:r>
              <a:rPr lang="en-US" sz="40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চার্জ</a:t>
            </a:r>
            <a:r>
              <a:rPr lang="en-US" sz="40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বিশিষ্ট</a:t>
            </a:r>
            <a:r>
              <a:rPr lang="en-US" sz="40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He </a:t>
            </a:r>
            <a:r>
              <a:rPr lang="en-US" sz="40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কনাকে</a:t>
            </a:r>
            <a:r>
              <a:rPr lang="en-US" sz="40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আলফা</a:t>
            </a:r>
            <a:r>
              <a:rPr lang="en-US" sz="40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কণা</a:t>
            </a:r>
            <a:r>
              <a:rPr lang="en-US" sz="40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40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000" i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46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676400"/>
          </a:xfrm>
        </p:spPr>
        <p:txBody>
          <a:bodyPr>
            <a:noAutofit/>
          </a:bodyPr>
          <a:lstStyle/>
          <a:p>
            <a:r>
              <a:rPr lang="en-US" sz="48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রাদারফোর্ডের</a:t>
            </a:r>
            <a:r>
              <a:rPr lang="en-US" sz="48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আলফা</a:t>
            </a:r>
            <a:r>
              <a:rPr lang="en-US" sz="48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কণা</a:t>
            </a:r>
            <a:r>
              <a:rPr lang="en-US" sz="48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পরীক্ষার</a:t>
            </a:r>
            <a:r>
              <a:rPr lang="en-US" sz="48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উপকরণ</a:t>
            </a:r>
            <a:r>
              <a:rPr lang="en-US" sz="48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সমূহ</a:t>
            </a:r>
            <a:endParaRPr lang="en-US" sz="4800" i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66800" y="2362200"/>
            <a:ext cx="7620000" cy="3763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 .০০০৪ </a:t>
            </a:r>
            <a:r>
              <a:rPr lang="en-US" sz="4400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সে.মি</a:t>
            </a:r>
            <a:r>
              <a:rPr lang="en-US" sz="4400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4400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পুরু</a:t>
            </a:r>
            <a:r>
              <a:rPr lang="en-US" sz="4400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সোনার</a:t>
            </a:r>
            <a:r>
              <a:rPr lang="en-US" sz="4400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পাত</a:t>
            </a:r>
            <a:endParaRPr lang="en-US" sz="4400" i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4400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400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তেজস্ক্রিয়</a:t>
            </a:r>
            <a:r>
              <a:rPr lang="en-US" sz="4400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রেডিয়াম</a:t>
            </a:r>
            <a:endParaRPr lang="en-US" sz="4400" i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4400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400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লেড</a:t>
            </a:r>
            <a:r>
              <a:rPr lang="en-US" sz="4400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ব্লক</a:t>
            </a:r>
            <a:endParaRPr lang="en-US" sz="4400" i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4400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4400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জিংক</a:t>
            </a:r>
            <a:r>
              <a:rPr lang="en-US" sz="4400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সালফাইড</a:t>
            </a:r>
            <a:r>
              <a:rPr lang="en-US" sz="4400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পর্দা</a:t>
            </a:r>
            <a:endParaRPr lang="en-US" sz="4400" i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564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471</Words>
  <Application>Microsoft Office PowerPoint</Application>
  <PresentationFormat>On-screen Show (4:3)</PresentationFormat>
  <Paragraphs>92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Calibri</vt:lpstr>
      <vt:lpstr>Cambria Math</vt:lpstr>
      <vt:lpstr>NikoshBAN</vt:lpstr>
      <vt:lpstr>Times New Roman</vt:lpstr>
      <vt:lpstr>Vrinda</vt:lpstr>
      <vt:lpstr>Wingdings</vt:lpstr>
      <vt:lpstr>Office Theme</vt:lpstr>
      <vt:lpstr>Package</vt:lpstr>
      <vt:lpstr>Microsoft Equation 3.0</vt:lpstr>
      <vt:lpstr>welcome</vt:lpstr>
      <vt:lpstr>শিক্ষক পরিচিতি</vt:lpstr>
      <vt:lpstr>PowerPoint Presentation</vt:lpstr>
      <vt:lpstr>শিখনফল</vt:lpstr>
      <vt:lpstr>একটি ভিডিও দেখি</vt:lpstr>
      <vt:lpstr>আজকের পাঠ</vt:lpstr>
      <vt:lpstr>PowerPoint Presentation</vt:lpstr>
      <vt:lpstr>∝কণার সংজ্ঞা দাও (একক কাজ)</vt:lpstr>
      <vt:lpstr>রাদারফোর্ডের আলফা কণা পরীক্ষার উপকরণ সমূহ</vt:lpstr>
      <vt:lpstr>রাদারফোর্ডের আলফা কণা পরীক্ষা</vt:lpstr>
      <vt:lpstr>রাদারফোর্ডের আলফা কণা পরীক্ষার পর্যবেক্ষন সমূহ</vt:lpstr>
      <vt:lpstr>সিদ্ধান্ত সমূহ বা পরমানু মডেল</vt:lpstr>
      <vt:lpstr>দলীয় কাজ</vt:lpstr>
      <vt:lpstr>রাদারফোর্ড মডেলের সীমাবদ্ধতা</vt:lpstr>
      <vt:lpstr>মূল্যায়ন</vt:lpstr>
      <vt:lpstr>বাড়ির কাজ</vt:lpstr>
      <vt:lpstr>thanks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Bhola</dc:creator>
  <cp:lastModifiedBy>Computer City</cp:lastModifiedBy>
  <cp:revision>66</cp:revision>
  <dcterms:created xsi:type="dcterms:W3CDTF">2006-08-16T00:00:00Z</dcterms:created>
  <dcterms:modified xsi:type="dcterms:W3CDTF">2020-10-02T13:22:45Z</dcterms:modified>
</cp:coreProperties>
</file>