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62" r:id="rId2"/>
  </p:sldMasterIdLst>
  <p:notesMasterIdLst>
    <p:notesMasterId r:id="rId31"/>
  </p:notesMasterIdLst>
  <p:sldIdLst>
    <p:sldId id="373" r:id="rId3"/>
    <p:sldId id="374" r:id="rId4"/>
    <p:sldId id="375" r:id="rId5"/>
    <p:sldId id="376" r:id="rId6"/>
    <p:sldId id="377" r:id="rId7"/>
    <p:sldId id="378" r:id="rId8"/>
    <p:sldId id="379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380" r:id="rId29"/>
    <p:sldId id="40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6699"/>
    <a:srgbClr val="0033CC"/>
    <a:srgbClr val="FFFF00"/>
    <a:srgbClr val="00CC00"/>
    <a:srgbClr val="99FF33"/>
    <a:srgbClr val="0080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77D35-A25A-459F-9E91-01973420B14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18E3-9DDF-445B-A876-1A3EE7F7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5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32B8-EC15-4B3E-845E-392348C840CB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4CFF-DE35-41ED-BFE1-43680E0838FD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F469-7E22-4110-AB0A-BE574DB50CD7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A32C030-C116-4E91-98EF-2FF1DEDDA746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BC5D-6C5C-4F12-92CF-5D2AFF3228A0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1DC2-1FE3-491B-A3E0-EB75B3C5D68C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E42C-18AA-44BA-BB83-615F20821926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EF17-F7B3-4B7A-8E83-28E141F32597}" type="datetime1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B147-A97A-4CFA-A80F-82BE89086FE5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2BB5-66BD-49C5-BC08-DF52CDE2BBB1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5BDCF-DA5F-437B-AEA3-08DFEDA47861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84A6-CC3A-468B-8062-0398B94CC56B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B012-1FF3-42FE-B6AC-79BE7A40961A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5F3A-80D3-40BD-B9B6-6181AAEFE34C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4B92-0C30-4996-89B4-69013A8434B3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01F96-6017-48BF-B511-614E7C7ABA5F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3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8197-6774-48F1-807B-B838E1AC4C3B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A4A5-FF00-4B71-BB80-F82D0A050528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DE0F-584E-4F49-A005-315D72327A2F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9C112-E48F-4F36-8F1C-EEA8E6B93469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2F09-BDC1-4388-83C6-DC8414784F02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F50-77B2-4928-9785-ADD72DB06811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38FB7-9986-4882-A866-5D45399DB254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7A535-2012-4CBD-84D6-6CC8F8B041CF}" type="datetime1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95474-6F6D-4FE7-BF19-95C9CACACF32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FBFD-DE75-4D68-A745-E73C5B4F7E36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CC53-09A6-4E8B-A331-7CE396AC2CB0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C7D8-66BA-417C-9FDD-864BCCD6D2CF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826D-BB9C-492F-8FCD-0EB7ED0F4600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AA9F-ADDF-4747-8530-00B3B2B2DAC4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38D639-B222-47DA-89BF-0FC1F8BF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7434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78320-6A67-41DE-8897-B46D8E53A317}"/>
              </a:ext>
            </a:extLst>
          </p:cNvPr>
          <p:cNvSpPr txBox="1"/>
          <p:nvPr/>
        </p:nvSpPr>
        <p:spPr>
          <a:xfrm rot="18636462">
            <a:off x="5186157" y="2812426"/>
            <a:ext cx="7651295" cy="1200329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ECA45-2CCF-4594-A014-017ADC34AE2E}"/>
              </a:ext>
            </a:extLst>
          </p:cNvPr>
          <p:cNvSpPr txBox="1"/>
          <p:nvPr/>
        </p:nvSpPr>
        <p:spPr>
          <a:xfrm rot="2510649">
            <a:off x="6274547" y="1043717"/>
            <a:ext cx="268268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0B7F15-3CB5-486C-AE42-B0479EEB2AF7}"/>
              </a:ext>
            </a:extLst>
          </p:cNvPr>
          <p:cNvSpPr txBox="1"/>
          <p:nvPr/>
        </p:nvSpPr>
        <p:spPr>
          <a:xfrm rot="2494977">
            <a:off x="9604905" y="4186614"/>
            <a:ext cx="2580968" cy="110799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63331A-DB04-4E9F-A1BC-4338587B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C59C-9C25-4F07-BC77-195F9C571C08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1778A9-F75D-4EDD-81FA-6540776F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AE70-6188-4969-AA8D-138917FF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439" y="368710"/>
            <a:ext cx="6504038" cy="1120877"/>
          </a:xfrm>
        </p:spPr>
        <p:txBody>
          <a:bodyPr>
            <a:normAutofit fontScale="90000"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  ৪)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 সংকট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ow to Combat the Leadership Crisis">
            <a:extLst>
              <a:ext uri="{FF2B5EF4-FFF2-40B4-BE49-F238E27FC236}">
                <a16:creationId xmlns:a16="http://schemas.microsoft.com/office/drawing/2014/main" id="{8E1601D9-A1CC-4C3A-A596-126B8EDC88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36" y="1813850"/>
            <a:ext cx="8170606" cy="43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6B4B9-2C54-4884-9946-F9BD102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7670-54F4-40B1-BA9C-0AD58265A109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DDF03-8A3C-4E84-B924-604CEF5D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4361D-1F5F-42B2-BE68-E3263B51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244" y="190815"/>
            <a:ext cx="7123471" cy="1478570"/>
          </a:xfrm>
        </p:spPr>
        <p:txBody>
          <a:bodyPr>
            <a:no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জনগণ  ও সরকারের দূরত্ব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0B0EF-D501-4359-94A4-B07F3C24F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245" y="2141333"/>
            <a:ext cx="7123470" cy="428896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0CF95-050B-4C8F-A79F-1A578470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DDA-08ED-4A28-B6FD-9A979708427A}" type="datetime1">
              <a:rPr lang="en-US" smtClean="0"/>
              <a:t>8/7/2021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45647-2807-4EE9-A242-835E69FEB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6D60-5B5D-41EC-A10E-BC09DE82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290" y="264557"/>
            <a:ext cx="3819833" cy="1478570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as-IN" sz="88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endParaRPr lang="en-US" sz="88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D0912-8569-49A6-963D-84D7C2D4E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74" y="1917290"/>
            <a:ext cx="5206180" cy="45720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00B113-EC72-45C7-9E9D-DFCA1044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536" y="1917290"/>
            <a:ext cx="4736690" cy="4572000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5C0E5-05E4-4372-8AFD-8FF6779D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BECD-7577-4F19-B81F-DC94AFA128FF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CDD4-6E8E-4EEF-8793-969CCC172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72FF-351D-4A04-AA1E-949C6F92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735" y="206478"/>
            <a:ext cx="7757653" cy="1120877"/>
          </a:xfrm>
        </p:spPr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dirty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as-IN" sz="7200" dirty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 সন্ত্রাস</a:t>
            </a:r>
            <a:endParaRPr lang="en-US" sz="7200" dirty="0">
              <a:solidFill>
                <a:srgbClr val="99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85883-5048-421F-ACD2-647DEF64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17784"/>
            <a:ext cx="9615948" cy="4701004"/>
          </a:xfrm>
          <a:prstGeom prst="rect">
            <a:avLst/>
          </a:prstGeom>
          <a:ln w="57150">
            <a:solidFill>
              <a:srgbClr val="99FF33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C1ED9-4640-4015-9BC2-BAF9DDA9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5192-9A88-4851-B8FB-A5F1BD88C9D1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C724C-53E0-4E7F-9AC2-9F0F145F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BB74-617D-4E3C-94C7-AB289E69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708BE-2AB4-4BF2-9723-26B4C9F7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BB99D-C5CE-4381-B45D-7A305364B669}"/>
              </a:ext>
            </a:extLst>
          </p:cNvPr>
          <p:cNvSpPr txBox="1"/>
          <p:nvPr/>
        </p:nvSpPr>
        <p:spPr>
          <a:xfrm rot="19852219">
            <a:off x="1058047" y="3056159"/>
            <a:ext cx="990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</a:t>
            </a:r>
            <a:r>
              <a:rPr lang="as-IN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সহিংস রাজনৈতিক পরিবেশ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B6E75-240D-45E9-A606-F715FE30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0A3D-87FF-4482-9948-2021D56E1BCC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BCF5-FADF-4C29-8015-8245A449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1E78-E374-4BCA-B520-AA35462B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4465"/>
            <a:ext cx="9905998" cy="1091380"/>
          </a:xfrm>
        </p:spPr>
        <p:txBody>
          <a:bodyPr>
            <a:normAutofit/>
          </a:bodyPr>
          <a:lstStyle/>
          <a:p>
            <a:r>
              <a:rPr lang="bn-IN" sz="5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৯) জনগণের আশা আকাংক্ষা পূরণে ব্যর্থতা</a:t>
            </a:r>
            <a:endParaRPr lang="en-US" sz="5400" dirty="0">
              <a:solidFill>
                <a:srgbClr val="FF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9A027-07BB-4F02-A1AD-9B206D17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660" y="1622323"/>
            <a:ext cx="8769503" cy="4911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E434F-5CE8-4AC9-930A-54C0ACDB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D3C8-90B4-4445-8F90-3BB41DB28F61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2F936-F485-4BBA-8FD7-663DB0035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ractur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7258B-FE72-43DD-8CDC-058ED935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597" y="220312"/>
            <a:ext cx="7743351" cy="1239778"/>
          </a:xfrm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 ক্ষমতার ভারসাম্য প্রতিষ্ঠা করা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2D28B-B3E0-4689-B7E6-14A7946C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542" y="1684135"/>
            <a:ext cx="9910916" cy="480515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14B3C-D18E-4DD1-B21B-4C03D5289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AFB5-BBA8-4C2A-9D30-62CA2D9C0161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ECC79-A282-4275-9D57-28AA1A64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8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728FD-6C1C-43EA-AB68-E9765C68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১১) গতাণুগতিক আমলাতন্ত্র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ED6599-F195-4128-BDC0-2CCA64B7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574" y="1651819"/>
            <a:ext cx="9040761" cy="479909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B15A29-C5D5-4561-B003-C6EEA3FE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BDFE-0B65-4A79-90D9-69A107CCD4D2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83355-7106-4D10-8CD8-BDF21E58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rgbClr val="FF00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E1974-9DC4-4568-AB7E-8AFD9E3B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762" y="235974"/>
            <a:ext cx="7492180" cy="1047136"/>
          </a:xfrm>
        </p:spPr>
        <p:txBody>
          <a:bodyPr>
            <a:norm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 জনপ্রশাসনে স্বজনপ্রীতি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A11B5-A71E-4816-854F-A4227A06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71" y="1283110"/>
            <a:ext cx="9070258" cy="520618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47C1-6023-4C1B-9A4A-312D2C0A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C625-5656-40A7-A94E-C8093A0387FA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96E1C-C9FC-41F7-AF32-D71A1BBB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DF17-D501-4F11-9644-49E44393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08B95-C64F-49C8-ACAD-4B5EE0A2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410"/>
            <a:ext cx="12191999" cy="6882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B87E4-7B72-45F3-9493-AB57DEA50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23" y="1681316"/>
            <a:ext cx="4484241" cy="4218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E040B2-E1D8-482E-AF92-58209B9ED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094" y="1681316"/>
            <a:ext cx="4484240" cy="4218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00F18A-13D8-422B-82C2-F054CB5B1492}"/>
              </a:ext>
            </a:extLst>
          </p:cNvPr>
          <p:cNvSpPr txBox="1"/>
          <p:nvPr/>
        </p:nvSpPr>
        <p:spPr>
          <a:xfrm>
            <a:off x="2698223" y="8095"/>
            <a:ext cx="896775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১৩) সম্পদের অদক্ষ ব্যবহার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19312-C8BB-4D22-91CC-1375C0B3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DC04E-F7E3-42EE-8E7B-2970DD8FB976}" type="datetime1">
              <a:rPr lang="en-US" smtClean="0"/>
              <a:t>8/7/2021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1E1C37-7D28-41DF-B4EC-4D0BA645E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8 0 L 0.25 0.121 L 0.072 0.121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L 0.188 0.109 L 0.125 0.217 L 0 0.217 L -0.063 0.109 L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16F936-92B3-4B65-818C-9A9326957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905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56CFF-F7EB-4621-992E-99F323589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721" y="1508593"/>
            <a:ext cx="3956647" cy="38408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D22F21-BA1E-4DD4-877A-33DA37F148D8}"/>
              </a:ext>
            </a:extLst>
          </p:cNvPr>
          <p:cNvSpPr txBox="1"/>
          <p:nvPr/>
        </p:nvSpPr>
        <p:spPr>
          <a:xfrm>
            <a:off x="4984955" y="1000761"/>
            <a:ext cx="4940710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60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0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9BC06-96FB-4D3F-9625-65122B6E8BE1}"/>
              </a:ext>
            </a:extLst>
          </p:cNvPr>
          <p:cNvSpPr txBox="1"/>
          <p:nvPr/>
        </p:nvSpPr>
        <p:spPr>
          <a:xfrm>
            <a:off x="5375368" y="2669458"/>
            <a:ext cx="5700671" cy="3323987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নীহারিকা</a:t>
            </a:r>
            <a:r>
              <a:rPr lang="en-US" sz="4800" b="1" dirty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হেলেন</a:t>
            </a:r>
            <a:r>
              <a:rPr lang="en-US" sz="4800" b="1" dirty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800" b="1" dirty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কেহাই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কলেজ,হবিগঞ্জ</a:t>
            </a:r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D5B57-90C8-4CCC-BC04-303D9777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A95E-65BF-47DB-B5DD-AC34B75BAFBD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732BA6-12BB-4939-A648-689C616D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FDE3A4-9D2B-45A7-B074-C653A570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C6E437B-0234-49F5-AE61-F2EBA293B57B}"/>
              </a:ext>
            </a:extLst>
          </p:cNvPr>
          <p:cNvSpPr/>
          <p:nvPr/>
        </p:nvSpPr>
        <p:spPr>
          <a:xfrm rot="20335554">
            <a:off x="471949" y="1858297"/>
            <a:ext cx="5624052" cy="44540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১৪)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যথাযথ পরিকল্পনার অভাব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84D50-A6DC-4EDA-AEB5-BD9C8381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561" y="204949"/>
            <a:ext cx="5763983" cy="38875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DE0496-248C-4A50-B15C-3AE878DC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00EC-E457-4E20-923F-B9BD7A5AC642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B5841A-3B90-44F2-B18C-E9C2BF1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7 L 0.25 0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4CFCC2-1F7D-4F26-8D45-BD83B61C6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AF6F65-2D48-44DD-AC35-518D03C236A3}"/>
              </a:ext>
            </a:extLst>
          </p:cNvPr>
          <p:cNvSpPr txBox="1"/>
          <p:nvPr/>
        </p:nvSpPr>
        <p:spPr>
          <a:xfrm rot="16040200">
            <a:off x="-1312609" y="2816941"/>
            <a:ext cx="474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১৫) </a:t>
            </a:r>
            <a:r>
              <a:rPr lang="as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কেন্দ্রীভূত ক্ষমতা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B7CDD-6ACC-4A93-BB1B-D4D583C9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81" y="1138477"/>
            <a:ext cx="8362335" cy="442687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06EDB-FFD6-4712-8146-CCD3E630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4A669-3F50-4ED4-BF3C-54E4D34EDA31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CB129-0B3E-4E9D-A98C-7EFD8CD9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crush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8339F-A514-4A36-8A2D-547C314E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23DFB6-AF78-4AB5-967E-89C75F35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84"/>
            <a:ext cx="12192000" cy="6822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7D2C5-7706-4B43-8E00-F19B391AD949}"/>
              </a:ext>
            </a:extLst>
          </p:cNvPr>
          <p:cNvSpPr txBox="1"/>
          <p:nvPr/>
        </p:nvSpPr>
        <p:spPr>
          <a:xfrm>
            <a:off x="1141412" y="5843523"/>
            <a:ext cx="8017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১৬)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মানসম্পন্ন শিক্ষার অভাব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960F1-AD0E-45D5-A01D-97260E6A4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536" y="206477"/>
            <a:ext cx="7197212" cy="348062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AE621-3010-4055-9318-A2D416DE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3113-D0AB-40EF-B9A0-BCE5A9C46598}" type="datetime1">
              <a:rPr lang="en-US" smtClean="0"/>
              <a:t>8/7/2021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09F64-E3F2-47A7-A1B6-5AEF5C3F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prism isContent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715B07-2DDF-4345-A7F7-E723369979ED}"/>
              </a:ext>
            </a:extLst>
          </p:cNvPr>
          <p:cNvSpPr txBox="1"/>
          <p:nvPr/>
        </p:nvSpPr>
        <p:spPr>
          <a:xfrm>
            <a:off x="3844259" y="368710"/>
            <a:ext cx="7256207" cy="10156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6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6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গণমাধ্যমের অভাব</a:t>
            </a:r>
            <a:r>
              <a:rPr lang="en-US" sz="6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A3C6C-6A98-437A-BFE3-E38D4194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28" y="2384261"/>
            <a:ext cx="8186943" cy="421561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393F6-3F70-450A-9EF1-54DA764A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C4BF-E1DB-4F12-A809-ADDB31AF5EAB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BE636-AE78-4BDE-AF27-227B0587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6CB3B0-18D7-4013-B31C-A1BCD836D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895A6-92C5-4001-ABE9-7E118813A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58" y="2145057"/>
            <a:ext cx="6990735" cy="4535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D0DE61-BF39-45F7-9E0A-D0755925A114}"/>
              </a:ext>
            </a:extLst>
          </p:cNvPr>
          <p:cNvSpPr txBox="1"/>
          <p:nvPr/>
        </p:nvSpPr>
        <p:spPr>
          <a:xfrm>
            <a:off x="4778477" y="177736"/>
            <a:ext cx="4247535" cy="132343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১৮) দারিদ্র</a:t>
            </a:r>
            <a:endParaRPr lang="en-US" sz="8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910891-62AB-4A54-94D0-BAB67FCA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BD55-2138-4AC5-8E44-07FFA81F4A9F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12DF5F-0269-4EDA-BB31-CB6C32B4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53 0.007 0.127 0.025 0.126 C 0.051 0.126 0.053 -0.122 0.084 -0.123 C 0.112 -0.123 0.097 0.094 0.124 0.093 C 0.152 0.093 0.137 -0.064 0.167 -0.064 C 0.194 -0.064 0.179 0.042 0.203 0.042 C 0.226 0.042 0.214 -0.039 0.235 -0.039 C 0.247 -0.039 0.248 -0.017 0.249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DB9E5-A257-44D8-BE08-B332795A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62693" cy="6874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4A6BB-1C03-43F3-B0FB-0207219EC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" y="1917290"/>
            <a:ext cx="6427647" cy="3554361"/>
          </a:xfrm>
          <a:prstGeom prst="rect">
            <a:avLst/>
          </a:prstGeom>
        </p:spPr>
      </p:pic>
      <p:sp>
        <p:nvSpPr>
          <p:cNvPr id="7" name="Flowchart: Magnetic Disk 6">
            <a:extLst>
              <a:ext uri="{FF2B5EF4-FFF2-40B4-BE49-F238E27FC236}">
                <a16:creationId xmlns:a16="http://schemas.microsoft.com/office/drawing/2014/main" id="{16AEF121-9EAD-4905-9F79-73E06207E61B}"/>
              </a:ext>
            </a:extLst>
          </p:cNvPr>
          <p:cNvSpPr/>
          <p:nvPr/>
        </p:nvSpPr>
        <p:spPr>
          <a:xfrm>
            <a:off x="7138220" y="1518175"/>
            <a:ext cx="4852220" cy="3244822"/>
          </a:xfrm>
          <a:prstGeom prst="flowChartMagneticDisk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3BEFC-E185-4297-ACF3-6B154DFAC66A}"/>
              </a:ext>
            </a:extLst>
          </p:cNvPr>
          <p:cNvSpPr txBox="1"/>
          <p:nvPr/>
        </p:nvSpPr>
        <p:spPr>
          <a:xfrm>
            <a:off x="7624914" y="1827084"/>
            <a:ext cx="4011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bn-IN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বিরোধী দল ও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A9780-A19D-4EAD-A51F-F867567E3AC9}"/>
              </a:ext>
            </a:extLst>
          </p:cNvPr>
          <p:cNvSpPr txBox="1"/>
          <p:nvPr/>
        </p:nvSpPr>
        <p:spPr>
          <a:xfrm>
            <a:off x="7622555" y="2660645"/>
            <a:ext cx="4454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ক্ষমতাসীনদের সুসম্পর্কের অভাব</a:t>
            </a:r>
            <a:endParaRPr lang="en-US" sz="5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394C3-4710-464E-81A3-E7DEA5F0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9D8B-5917-462F-9B54-6DE1A426BEB9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CEAFB9-77FC-477E-B915-A31F993C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3B5CDA-1361-434C-9DE4-312118B0D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CC7446-96B9-48DA-AC3C-22E19F011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632" y="265471"/>
            <a:ext cx="6297562" cy="39820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61BC89-A108-43AC-9A88-559EE93D3818}"/>
              </a:ext>
            </a:extLst>
          </p:cNvPr>
          <p:cNvSpPr/>
          <p:nvPr/>
        </p:nvSpPr>
        <p:spPr>
          <a:xfrm rot="19692669">
            <a:off x="1" y="870155"/>
            <a:ext cx="5648632" cy="2064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স্বাধীন ও নিরপেক্ষ নির্বাচন কমিশনের অভাব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0C38E-5469-429E-9A4F-BF6C31AB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31EDE-FFB4-4395-84FB-B96C7BC9222F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BEB752-08B4-44AC-9B1D-F576DB7C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3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9E8C25-58E5-4E37-B8E2-FC9483342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214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3B799F-9A23-4E0C-B002-9E3B04D8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252" y="2628900"/>
            <a:ext cx="7182464" cy="4229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A9C219-44B6-41DB-AF17-86855459D40F}"/>
              </a:ext>
            </a:extLst>
          </p:cNvPr>
          <p:cNvSpPr/>
          <p:nvPr/>
        </p:nvSpPr>
        <p:spPr>
          <a:xfrm>
            <a:off x="1" y="5678129"/>
            <a:ext cx="12192000" cy="1283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শাসনে সংকট নিরসনে তুমি কি কি পদক্ষেপের সুপারিশ গ্রহণ করবে ? </a:t>
            </a:r>
            <a:endParaRPr lang="en-US" sz="5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24C0A-D0F2-41FB-BBEF-DF5FAA28D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659" y="3613355"/>
            <a:ext cx="5412658" cy="206477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2DCB6F-16A8-4579-8E08-77B03BD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AA88-D65C-4A1B-8297-8120C5FA6B30}" type="datetime1">
              <a:rPr lang="en-US" smtClean="0"/>
              <a:t>8/7/2021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E6126-2026-4548-85A8-4637DA5A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87FF1-3ED8-4550-B6CD-0C49D441D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5193"/>
            <a:ext cx="12192000" cy="68631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C8EC2-278D-41AE-8B04-D9C624717036}"/>
              </a:ext>
            </a:extLst>
          </p:cNvPr>
          <p:cNvSpPr txBox="1"/>
          <p:nvPr/>
        </p:nvSpPr>
        <p:spPr>
          <a:xfrm rot="19567274">
            <a:off x="4563938" y="2641572"/>
            <a:ext cx="6654688" cy="1569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A8E61-6643-49CD-BB52-FBA02CFB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0A0-4C90-469E-B9F7-9887F012CE19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5767D-F926-4F30-AC7D-48E0E6A8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85AE9-C1B9-4567-A3C2-597CB5D0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364"/>
            <a:ext cx="12192000" cy="6879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DAC9C-BA63-4259-AA7C-70A5B8CE9A93}"/>
              </a:ext>
            </a:extLst>
          </p:cNvPr>
          <p:cNvSpPr txBox="1"/>
          <p:nvPr/>
        </p:nvSpPr>
        <p:spPr>
          <a:xfrm>
            <a:off x="5161935" y="176981"/>
            <a:ext cx="343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5A13F-86EE-4DF4-BBC6-F907EBFC24E8}"/>
              </a:ext>
            </a:extLst>
          </p:cNvPr>
          <p:cNvSpPr/>
          <p:nvPr/>
        </p:nvSpPr>
        <p:spPr>
          <a:xfrm>
            <a:off x="4734232" y="1002890"/>
            <a:ext cx="7256207" cy="242611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54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5400" dirty="0" err="1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54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2FF57-28CC-44EA-A531-7C500786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1BDE-E195-4537-A88A-F4452C65E7D9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633A1-6E99-41C9-9760-E3A7BFF8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6F7F0B-95FC-40F2-8909-7F303BEFD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3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670D39-8DD4-4652-BD51-17D761C38D6C}"/>
              </a:ext>
            </a:extLst>
          </p:cNvPr>
          <p:cNvSpPr txBox="1"/>
          <p:nvPr/>
        </p:nvSpPr>
        <p:spPr>
          <a:xfrm>
            <a:off x="2875935" y="1209368"/>
            <a:ext cx="7005484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6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880C5-FB2F-4C4B-8BED-93975D4B7516}"/>
              </a:ext>
            </a:extLst>
          </p:cNvPr>
          <p:cNvSpPr txBox="1"/>
          <p:nvPr/>
        </p:nvSpPr>
        <p:spPr>
          <a:xfrm>
            <a:off x="2580968" y="2387959"/>
            <a:ext cx="6504040" cy="28315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227CC-19B8-43A7-9A5D-F12A97D0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3DD-9A83-4915-A381-0A60A327F219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B89AC8-C957-460F-989D-DC6EF637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4F55-03FE-494A-BB6D-9CE37E41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E5B-53C3-42C9-A41B-06FC236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D83C6-D85C-4869-9D47-D3EA18E8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28ED0-EC7B-4C30-9B16-0F60BABC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9ED7-FD3C-4BA6-8076-A1CF4FC8EF7A}" type="datetime1">
              <a:rPr lang="en-US" smtClean="0"/>
              <a:t>8/7/2021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65D07-4E93-46FF-B228-08C30C8F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CE29C-26D3-431B-ACB9-3ACB7ACE4D1D}"/>
              </a:ext>
            </a:extLst>
          </p:cNvPr>
          <p:cNvSpPr/>
          <p:nvPr/>
        </p:nvSpPr>
        <p:spPr>
          <a:xfrm>
            <a:off x="2713704" y="250723"/>
            <a:ext cx="6327058" cy="988142"/>
          </a:xfrm>
          <a:prstGeom prst="roundRect">
            <a:avLst/>
          </a:prstGeom>
          <a:solidFill>
            <a:schemeClr val="tx2"/>
          </a:solidFill>
          <a:ln w="571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72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72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72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2F5E9-6122-4584-8877-76BBD4F46D5F}"/>
              </a:ext>
            </a:extLst>
          </p:cNvPr>
          <p:cNvSpPr/>
          <p:nvPr/>
        </p:nvSpPr>
        <p:spPr>
          <a:xfrm>
            <a:off x="1430594" y="2168013"/>
            <a:ext cx="9601200" cy="39378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মজবুত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এতটা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চ্যালেঞ্জ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নিম্নরূপঃ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5CEF2-749C-4F5B-A0C8-5FCD3043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3691-937F-403C-86FA-6A2C8CCF463C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67731-2579-4890-879C-515614BB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846A-DC01-4434-B007-C43FBAD2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1639" y="308802"/>
            <a:ext cx="6528619" cy="147857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 শাসনের অভাব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3B9DA0-E462-49E1-978B-249636A4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077" y="2110106"/>
            <a:ext cx="8908026" cy="429069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ADB1F-31D1-4235-8019-358192CF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77DD-08FA-42AA-B6BA-701947E40268}" type="datetime1">
              <a:rPr lang="en-US" smtClean="0"/>
              <a:t>8/7/2021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45B80-D27F-41B8-B6A6-3896F851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B96D-E129-47DF-BC53-54A4857C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E1A4-9BC0-4657-B8F0-B2F584570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50542-E38F-4FDF-9C19-9A10BC9A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3"/>
            <a:ext cx="12162499" cy="6910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29273-24BC-42DF-B645-D08EDAC7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1489587"/>
            <a:ext cx="9905999" cy="4016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EF9EB-902C-4F9D-924C-B7AF66CCDDCC}"/>
              </a:ext>
            </a:extLst>
          </p:cNvPr>
          <p:cNvSpPr txBox="1"/>
          <p:nvPr/>
        </p:nvSpPr>
        <p:spPr>
          <a:xfrm>
            <a:off x="3078365" y="-57846"/>
            <a:ext cx="6032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অস্থিরতা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8482D-1B14-4C66-8321-253D60EEE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CBE0-B884-452F-9FE8-0C7B5BA1FC39}" type="datetime1">
              <a:rPr lang="en-US" smtClean="0"/>
              <a:t>8/7/2021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B5DAD3-5A05-4BB9-822D-B5E88C04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D1EB7-5D6D-4E11-91AC-92A68B0C4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04" y="2005828"/>
            <a:ext cx="7892844" cy="42032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3DA42-4377-4B1E-9231-436679C4F15D}"/>
              </a:ext>
            </a:extLst>
          </p:cNvPr>
          <p:cNvSpPr/>
          <p:nvPr/>
        </p:nvSpPr>
        <p:spPr>
          <a:xfrm>
            <a:off x="2064774" y="280219"/>
            <a:ext cx="8008374" cy="120936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as-IN" sz="44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প্রশাসনিক স্বচ্ছতা ও জবাবদিহিতার অভাব</a:t>
            </a:r>
            <a:endParaRPr lang="en-US" sz="4400" dirty="0">
              <a:solidFill>
                <a:srgbClr val="FF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C309A-4EFF-4A4B-BD4D-1DCA174AB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F281-1262-4AFF-AE17-43DECFEF544F}" type="datetime1">
              <a:rPr lang="en-US" smtClean="0"/>
              <a:t>8/7/2021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C45427-D658-4A77-9B2F-5D2C6D1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273</Words>
  <Application>Microsoft Office PowerPoint</Application>
  <PresentationFormat>Widescreen</PresentationFormat>
  <Paragraphs>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Tw Cen MT</vt:lpstr>
      <vt:lpstr>Office Theme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১) আইনের শাসনের অভাব</vt:lpstr>
      <vt:lpstr>PowerPoint Presentation</vt:lpstr>
      <vt:lpstr>PowerPoint Presentation</vt:lpstr>
      <vt:lpstr>   ৪) নেতৃত্বের সংকট</vt:lpstr>
      <vt:lpstr>৫) জনগণ  ও সরকারের দূরত্ব</vt:lpstr>
      <vt:lpstr>৬) দুর্নীতি</vt:lpstr>
      <vt:lpstr>    ৭) ক্রমবর্ধমান সন্ত্রাস</vt:lpstr>
      <vt:lpstr>PowerPoint Presentation</vt:lpstr>
      <vt:lpstr>   ৯) জনগণের আশা আকাংক্ষা পূরণে ব্যর্থতা</vt:lpstr>
      <vt:lpstr> ১০) ক্ষমতার ভারসাম্য প্রতিষ্ঠা করা</vt:lpstr>
      <vt:lpstr>      ১১) গতাণুগতিক আমলাতন্ত্র </vt:lpstr>
      <vt:lpstr> ১২) জনপ্রশাসনে স্বজনপ্রীতি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Neherika Helen Khan</cp:lastModifiedBy>
  <cp:revision>658</cp:revision>
  <dcterms:created xsi:type="dcterms:W3CDTF">2020-04-27T04:23:09Z</dcterms:created>
  <dcterms:modified xsi:type="dcterms:W3CDTF">2021-08-07T14:30:53Z</dcterms:modified>
</cp:coreProperties>
</file>