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2" r:id="rId3"/>
    <p:sldId id="273" r:id="rId4"/>
    <p:sldId id="276" r:id="rId5"/>
    <p:sldId id="275" r:id="rId6"/>
    <p:sldId id="265" r:id="rId7"/>
    <p:sldId id="267" r:id="rId8"/>
    <p:sldId id="277" r:id="rId9"/>
    <p:sldId id="256" r:id="rId10"/>
    <p:sldId id="283" r:id="rId11"/>
    <p:sldId id="259" r:id="rId12"/>
    <p:sldId id="260" r:id="rId13"/>
    <p:sldId id="278" r:id="rId14"/>
    <p:sldId id="279" r:id="rId15"/>
    <p:sldId id="280" r:id="rId16"/>
    <p:sldId id="261" r:id="rId17"/>
    <p:sldId id="262" r:id="rId18"/>
    <p:sldId id="28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FBE96-85B2-4FD8-B33D-CB4E70F9A6F2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7EB7A-38EC-46E9-96A9-E3DC3819B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EB7A-38EC-46E9-96A9-E3DC3819B2B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DA625-9B74-4672-AD9B-8CC7F0EE6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73CC38-1193-4722-9E72-48C56A029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21D160-0FE8-4958-B0D3-44C5F4D5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A185-7722-4E2E-915B-387D593BBE99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6550EA-A43D-4CA2-BD2B-D8BB9681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56D3ED-1FD7-47ED-83FA-E4F6B02A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07B7-9370-4FF9-9560-5CF09BC38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53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F0B18-BC4A-401E-9B64-65A5D083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449E8C-C5F4-4526-8807-F9A2AD8F7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7C66C3-7E3E-465D-B9EB-D5346F7F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A185-7722-4E2E-915B-387D593BBE99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D2E9A1-252F-4ED2-85BD-71CF72DF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A946FB-1375-4F4E-8462-BB83127A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07B7-9370-4FF9-9560-5CF09BC38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34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9325E4-EF11-48E5-A296-F47A9BCE3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234E77-280D-471F-88A5-F9656B58F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F028C6-D745-44F9-B003-B405A2E88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A185-7722-4E2E-915B-387D593BBE99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2311AB-2866-4A5A-8AA8-285710BF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249688-49D8-4B51-8469-414568B9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07B7-9370-4FF9-9560-5CF09BC38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1600BC-5DD1-4C73-8447-C11E8800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3AA01D-E4B3-4A08-9DBC-B092588C3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D90B29-9F55-4C29-9CB1-634476E6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A185-7722-4E2E-915B-387D593BBE99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1A3F7-6896-4F16-9F9A-44BEF954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3E5A17-71E6-4563-BDBD-3C31F341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07B7-9370-4FF9-9560-5CF09BC38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53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9889F-6EFD-4E4E-9A27-7A8374D3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7CABCB-2012-48D0-B5D9-26B93C85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F81A6A-EDDE-4FA6-B39E-8BF14BE2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A185-7722-4E2E-915B-387D593BBE99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1C0992-3079-4C58-A357-4042FD9C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5E6A5B-3A60-4DB3-AEB4-162AC7D2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07B7-9370-4FF9-9560-5CF09BC38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99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6ADCEC-9010-4B89-9223-F872B90F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8856B7-14F8-4AEC-A234-F8C8B0B4E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2D0ECD-0703-4857-9FE0-19F96F6E4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75F2C1-56CB-4936-AB03-692513AD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A185-7722-4E2E-915B-387D593BBE99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83CA54-D7CA-4F62-8AFC-4381786C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BD28E5-6C79-45B8-8654-468CE58A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07B7-9370-4FF9-9560-5CF09BC38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64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8828F-8E94-42CB-B8F2-FBBF15B4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C3B446-D347-402F-9AFD-7960B8045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A79677-6EB0-4484-8F91-EB361D78B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1C1213-CF94-4EFA-BC4F-B2954503F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72C4EF-C4FE-4611-9677-D216D0E12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79BECB9-FD0D-4CD1-95D4-B9C37479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A185-7722-4E2E-915B-387D593BBE99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F6AAB9-C678-41E4-9667-412E48BC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7D4B59-8A33-4EFE-91FE-6F174C07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07B7-9370-4FF9-9560-5CF09BC38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921C5-0D1B-45A6-8C36-E3824041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B76A77-6F22-4D21-8D47-7E28938F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A185-7722-4E2E-915B-387D593BBE99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BDEA20-9999-41B4-866B-EA7C4A93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EDABDF-C9AE-4AFB-8552-61CE8F53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07B7-9370-4FF9-9560-5CF09BC38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46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67B789-0789-4395-B856-E2261F99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A185-7722-4E2E-915B-387D593BBE99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9BC5EC-2A78-43C1-A3B6-761C36C8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C97A35-EC86-4108-85C2-69B1BFC2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07B7-9370-4FF9-9560-5CF09BC38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68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C2BAD6-FC65-45E2-97AC-B3021C57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E626CE-21A0-45CC-AF07-6781FABEF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B3682C-473E-4BC7-B67F-79328EDF7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A5B066-C924-4B3B-9199-A9F77C14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A185-7722-4E2E-915B-387D593BBE99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E96D41-906F-4B0A-AB5C-A9367FAE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FD26C1-5AC5-41CA-83B9-02CE65C4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07B7-9370-4FF9-9560-5CF09BC38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67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1009E-C6BF-471B-8CBE-3C46333B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AD00BC-A1BC-4DB3-9C36-B940433E8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BAB10A-38E8-4F10-96BD-C0B93080E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9AFD9E-3980-43B2-AEE9-ED186DC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A185-7722-4E2E-915B-387D593BBE99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68EF87-4E1E-4C59-84A4-F05750D1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8F8AAD-08D3-468E-B1E3-A6FE61CE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07B7-9370-4FF9-9560-5CF09BC38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94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FEA3F3-6995-4E05-A897-F2534769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768F37-A06D-4920-88E3-75221DE53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E7272D-9E09-4202-8CBB-9E0E78EC6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A185-7722-4E2E-915B-387D593BBE99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DF5195-241F-4C72-856E-AC915F788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33DF95-B986-4EE1-8E63-5E0898D3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D07B7-9370-4FF9-9560-5CF09BC38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1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 Most Beautiful Flower Fields to Visit in December and January">
            <a:extLst>
              <a:ext uri="{FF2B5EF4-FFF2-40B4-BE49-F238E27FC236}">
                <a16:creationId xmlns:a16="http://schemas.microsoft.com/office/drawing/2014/main" xmlns="" id="{EDF53B29-9129-401D-94D6-985A8FA1C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67"/>
            <a:ext cx="12191999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86" y="182880"/>
            <a:ext cx="8839200" cy="355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588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3008142" y="130516"/>
            <a:ext cx="580644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Checking learning</a:t>
            </a:r>
            <a:r>
              <a:rPr lang="en-US" sz="5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</a:t>
            </a:r>
            <a:endParaRPr lang="en-US" sz="54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8130" y="2743200"/>
            <a:ext cx="10663317" cy="2649707"/>
            <a:chOff x="914401" y="2743200"/>
            <a:chExt cx="10663317" cy="26497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4401" y="2883878"/>
              <a:ext cx="1983544" cy="23542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44007" y="2771335"/>
              <a:ext cx="2433711" cy="251504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500"/>
            <a:stretch/>
          </p:blipFill>
          <p:spPr>
            <a:xfrm>
              <a:off x="3432518" y="2743200"/>
              <a:ext cx="2250828" cy="24691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05379" y="2785403"/>
              <a:ext cx="2433709" cy="2607504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949365" y="1198225"/>
            <a:ext cx="59426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this?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680" y="5516991"/>
            <a:ext cx="192845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eed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0831" y="5488855"/>
            <a:ext cx="154861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tub</a:t>
            </a:r>
            <a:endParaRPr lang="en-US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5550" y="5477147"/>
            <a:ext cx="161895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sun</a:t>
            </a:r>
            <a:endParaRPr lang="en-US" sz="7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76165" y="5434943"/>
            <a:ext cx="23622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7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lant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936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395" y="914400"/>
            <a:ext cx="11549946" cy="327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3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751299" y="5401994"/>
          <a:ext cx="1694766" cy="1209822"/>
        </p:xfrm>
        <a:graphic>
          <a:graphicData uri="http://schemas.openxmlformats.org/presentationml/2006/ole">
            <p:oleObj spid="_x0000_s2053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22" name="Cloud Callout 21"/>
          <p:cNvSpPr/>
          <p:nvPr/>
        </p:nvSpPr>
        <p:spPr>
          <a:xfrm>
            <a:off x="3496731" y="4346917"/>
            <a:ext cx="3495502" cy="1955968"/>
          </a:xfrm>
          <a:prstGeom prst="cloudCallout">
            <a:avLst>
              <a:gd name="adj1" fmla="val 65104"/>
              <a:gd name="adj2" fmla="val 3790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carefully and say after it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437" y="203136"/>
            <a:ext cx="1119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29 of your book and look the activity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76366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9F94C4-ECAC-4EFB-8A50-4EABF25B8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6" t="39065" r="71181" b="42307"/>
          <a:stretch/>
        </p:blipFill>
        <p:spPr>
          <a:xfrm>
            <a:off x="3567669" y="2535391"/>
            <a:ext cx="1654918" cy="2488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085105-FB62-4F91-90C7-97CA40841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73" t="39065" r="46065" b="42307"/>
          <a:stretch/>
        </p:blipFill>
        <p:spPr>
          <a:xfrm>
            <a:off x="9810127" y="2307102"/>
            <a:ext cx="1792705" cy="25757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FC44EA-4EF7-4255-B851-26D867A25BC0}"/>
              </a:ext>
            </a:extLst>
          </p:cNvPr>
          <p:cNvSpPr/>
          <p:nvPr/>
        </p:nvSpPr>
        <p:spPr>
          <a:xfrm>
            <a:off x="393895" y="158339"/>
            <a:ext cx="11366695" cy="1684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some pictures and discuss about the pictures in groups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5583" y="5444201"/>
            <a:ext cx="140794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give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6052" y="5430133"/>
            <a:ext cx="132353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put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gi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41" y="2529837"/>
            <a:ext cx="2430194" cy="2394063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 descr="A-coin-being-put-into-a-p-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0288" y="2559512"/>
            <a:ext cx="2363373" cy="23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528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DC2AFD-CE01-4F22-B75E-7BC9734D1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50" t="39065" r="26147" b="42307"/>
          <a:stretch/>
        </p:blipFill>
        <p:spPr>
          <a:xfrm>
            <a:off x="3583249" y="2251492"/>
            <a:ext cx="1523323" cy="2924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0160" y="5416064"/>
            <a:ext cx="194251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0722D3-F479-4B01-8B4D-6476FEF67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351" t="39065" r="3386" b="42307"/>
          <a:stretch/>
        </p:blipFill>
        <p:spPr>
          <a:xfrm>
            <a:off x="9665504" y="2271761"/>
            <a:ext cx="1912208" cy="287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1805" y="5500472"/>
            <a:ext cx="153455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wait</a:t>
            </a:r>
            <a:endParaRPr lang="en-US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w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3" y="2240281"/>
            <a:ext cx="2671688" cy="2824089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boy-aged-six-and-sister-aged-four-wait-for-train-on-platform-at-railway-b1kadp.jpg"/>
          <p:cNvPicPr>
            <a:picLocks noChangeAspect="1"/>
          </p:cNvPicPr>
          <p:nvPr/>
        </p:nvPicPr>
        <p:blipFill>
          <a:blip r:embed="rId4" cstate="print"/>
          <a:srcRect b="5374"/>
          <a:stretch>
            <a:fillRect/>
          </a:stretch>
        </p:blipFill>
        <p:spPr>
          <a:xfrm>
            <a:off x="6756124" y="2236762"/>
            <a:ext cx="2753636" cy="29401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4FC44EA-4EF7-4255-B851-26D867A25BC0}"/>
              </a:ext>
            </a:extLst>
          </p:cNvPr>
          <p:cNvSpPr/>
          <p:nvPr/>
        </p:nvSpPr>
        <p:spPr>
          <a:xfrm>
            <a:off x="393895" y="144271"/>
            <a:ext cx="11366695" cy="1684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some pictures and discuss about the pictures in groups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232" y="1012874"/>
            <a:ext cx="11338560" cy="490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06437" y="203136"/>
            <a:ext cx="1119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29 of your book and look the activity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7502" y="42204"/>
            <a:ext cx="3485662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91" y="1822941"/>
            <a:ext cx="2680677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Group-1: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8006" y="866337"/>
            <a:ext cx="781225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Point and say the pictures name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00" y="3541545"/>
            <a:ext cx="2740074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Group-2: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00" y="5328141"/>
            <a:ext cx="2754142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Group-3: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4337" y="1752601"/>
            <a:ext cx="53613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4400" y="1752601"/>
            <a:ext cx="48299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4400" y="3429001"/>
            <a:ext cx="48299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34400" y="5265004"/>
            <a:ext cx="49705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101143" y="1905000"/>
            <a:ext cx="812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129280" y="3573193"/>
            <a:ext cx="812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083951" y="5444197"/>
            <a:ext cx="812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48407" y="3454792"/>
            <a:ext cx="53613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8407" y="5283592"/>
            <a:ext cx="53613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A5828A2-8A12-4A09-A0CE-1BCAA0584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71" t="12775" r="76353" b="79312"/>
          <a:stretch/>
        </p:blipFill>
        <p:spPr>
          <a:xfrm>
            <a:off x="5581548" y="1744393"/>
            <a:ext cx="1874329" cy="14349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EA269A5-A689-443A-A667-1C4C7F39B9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36" t="7835" r="53914" b="79482"/>
          <a:stretch/>
        </p:blipFill>
        <p:spPr>
          <a:xfrm>
            <a:off x="5739619" y="3235571"/>
            <a:ext cx="1955409" cy="17865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E499E23-C5E5-4146-904C-CC34E3554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45" t="3189" r="7570" b="80148"/>
          <a:stretch/>
        </p:blipFill>
        <p:spPr>
          <a:xfrm>
            <a:off x="5871637" y="5120639"/>
            <a:ext cx="1584237" cy="14349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4DAAA26-43E9-4A31-B5EA-E7B34F60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32" r="17465" b="79615"/>
          <a:stretch/>
        </p:blipFill>
        <p:spPr>
          <a:xfrm>
            <a:off x="9358012" y="5044962"/>
            <a:ext cx="1586650" cy="16512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EDC2AFD-CE01-4F22-B75E-7BC9734D1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50" t="39065" r="26147" b="42307"/>
          <a:stretch/>
        </p:blipFill>
        <p:spPr>
          <a:xfrm>
            <a:off x="9379135" y="1674055"/>
            <a:ext cx="1523323" cy="15193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5085105-FB62-4F91-90C7-97CA40841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73" t="39065" r="46065" b="42307"/>
          <a:stretch/>
        </p:blipFill>
        <p:spPr>
          <a:xfrm>
            <a:off x="9148942" y="3221498"/>
            <a:ext cx="1792705" cy="1702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250ABD-460A-4DBF-B7C9-1742B83584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6" t="39065" r="71181" b="42307"/>
          <a:stretch/>
        </p:blipFill>
        <p:spPr>
          <a:xfrm>
            <a:off x="7891975" y="5072675"/>
            <a:ext cx="2067951" cy="1426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A135C3-B83B-439F-B077-E27AB10E7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73" t="39065" r="46065" b="42307"/>
          <a:stretch/>
        </p:blipFill>
        <p:spPr>
          <a:xfrm>
            <a:off x="7821638" y="3418449"/>
            <a:ext cx="2096086" cy="1474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C9C7CD-EFD9-48D3-BB19-E852F0266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50" t="39065" r="26147" b="42307"/>
          <a:stretch/>
        </p:blipFill>
        <p:spPr>
          <a:xfrm>
            <a:off x="8060790" y="2041537"/>
            <a:ext cx="2096084" cy="1405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FC074F-6A68-4281-849B-F3433AF3D2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351" t="39065" r="3386" b="42307"/>
          <a:stretch/>
        </p:blipFill>
        <p:spPr>
          <a:xfrm>
            <a:off x="7906043" y="554746"/>
            <a:ext cx="2024392" cy="158354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D1065F79-AA4E-4FAD-84A9-5BD586AF132E}"/>
              </a:ext>
            </a:extLst>
          </p:cNvPr>
          <p:cNvCxnSpPr/>
          <p:nvPr/>
        </p:nvCxnSpPr>
        <p:spPr>
          <a:xfrm>
            <a:off x="2405575" y="1856935"/>
            <a:ext cx="5657433" cy="3892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EF43666-0162-4CE7-871E-24F8C8A837AD}"/>
              </a:ext>
            </a:extLst>
          </p:cNvPr>
          <p:cNvCxnSpPr/>
          <p:nvPr/>
        </p:nvCxnSpPr>
        <p:spPr>
          <a:xfrm>
            <a:off x="2391508" y="3123028"/>
            <a:ext cx="6035040" cy="900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953BB970-0779-4DA0-9D0A-0955F55AB58B}"/>
              </a:ext>
            </a:extLst>
          </p:cNvPr>
          <p:cNvCxnSpPr/>
          <p:nvPr/>
        </p:nvCxnSpPr>
        <p:spPr>
          <a:xfrm flipV="1">
            <a:off x="2757268" y="3052689"/>
            <a:ext cx="5430129" cy="128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C75ABD5-35F5-4242-AF60-A527249A5715}"/>
              </a:ext>
            </a:extLst>
          </p:cNvPr>
          <p:cNvCxnSpPr/>
          <p:nvPr/>
        </p:nvCxnSpPr>
        <p:spPr>
          <a:xfrm flipV="1">
            <a:off x="2475914" y="1730326"/>
            <a:ext cx="5655212" cy="384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1018" y="1308301"/>
            <a:ext cx="140794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give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7301" y="2630663"/>
            <a:ext cx="132353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put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136" y="3924889"/>
            <a:ext cx="194251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747" y="5148781"/>
            <a:ext cx="153455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wait</a:t>
            </a:r>
            <a:endParaRPr lang="en-US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15004" y="112544"/>
            <a:ext cx="41376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236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2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53310" y="180097"/>
            <a:ext cx="560643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ome work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319" y="2672861"/>
            <a:ext cx="10705514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these Words in your notebook seed, tub, sun, plant.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227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8885" y="254436"/>
            <a:ext cx="81932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560" y="3324862"/>
            <a:ext cx="5353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bn-I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n-I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16353" y="3523814"/>
            <a:ext cx="1310614" cy="925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ld-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338" y="2414000"/>
            <a:ext cx="3908914" cy="3324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uy Yash Enterprises Artificial Rose Flower Bunch (Red, 14 Flowers) Online  at Low Prices in India - Amazon.in">
            <a:extLst>
              <a:ext uri="{FF2B5EF4-FFF2-40B4-BE49-F238E27FC236}">
                <a16:creationId xmlns:a16="http://schemas.microsoft.com/office/drawing/2014/main" xmlns="" id="{252FC798-46CF-4DD9-ABC6-FF0820A33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130" y="2146799"/>
            <a:ext cx="7090117" cy="43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3239" y="223439"/>
            <a:ext cx="108368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That’s all for today. See you again tomorrow.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7EF0B1-DB9E-46DA-BEA5-8A699860CCEF}"/>
              </a:ext>
            </a:extLst>
          </p:cNvPr>
          <p:cNvSpPr txBox="1"/>
          <p:nvPr/>
        </p:nvSpPr>
        <p:spPr>
          <a:xfrm>
            <a:off x="6822831" y="5288395"/>
            <a:ext cx="4947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Good bye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55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549252-61AC-45DF-B953-12E4095849D3}"/>
              </a:ext>
            </a:extLst>
          </p:cNvPr>
          <p:cNvSpPr/>
          <p:nvPr/>
        </p:nvSpPr>
        <p:spPr>
          <a:xfrm>
            <a:off x="1983545" y="242298"/>
            <a:ext cx="8342141" cy="11309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morning student</a:t>
            </a:r>
          </a:p>
        </p:txBody>
      </p:sp>
      <p:pic>
        <p:nvPicPr>
          <p:cNvPr id="3" name="Picture 36" descr="Pink rose flower | Stock image | Colourbox">
            <a:extLst>
              <a:ext uri="{FF2B5EF4-FFF2-40B4-BE49-F238E27FC236}">
                <a16:creationId xmlns:a16="http://schemas.microsoft.com/office/drawing/2014/main" xmlns="" id="{C5321ECB-1114-4A77-94F2-3797483B0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9636" y="1477108"/>
            <a:ext cx="6963342" cy="519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9769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 t="1" b="1562"/>
          <a:stretch/>
        </p:blipFill>
        <p:spPr>
          <a:xfrm>
            <a:off x="829994" y="1887494"/>
            <a:ext cx="10466364" cy="44399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50008" y="2598052"/>
            <a:ext cx="4728498" cy="273921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Kanti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</a:t>
            </a:r>
          </a:p>
          <a:p>
            <a:pPr lvl="1"/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lvl="1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Choyciri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Bishnupur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  <a:p>
            <a:pPr lvl="1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Kamalgonj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Moulvibazar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No:01716687098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66663" y="213370"/>
            <a:ext cx="94753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picture-67951-1434348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0289" y="2278966"/>
            <a:ext cx="3235569" cy="3123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926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965195" y="561286"/>
            <a:ext cx="5715773" cy="3124450"/>
          </a:xfrm>
          <a:prstGeom prst="cloudCallout">
            <a:avLst>
              <a:gd name="adj1" fmla="val 24448"/>
              <a:gd name="adj2" fmla="val 726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4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19493" y="4845636"/>
          <a:ext cx="1811338" cy="865847"/>
        </p:xfrm>
        <a:graphic>
          <a:graphicData uri="http://schemas.openxmlformats.org/presentationml/2006/ole">
            <p:oleObj spid="_x0000_s10243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5206" y="1695900"/>
            <a:ext cx="4931523" cy="4676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39151" y="188838"/>
            <a:ext cx="115214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of the class</a:t>
            </a:r>
            <a:endParaRPr lang="en-US" sz="8000" b="1" cap="none" spc="0" dirty="0">
              <a:ln/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780" y="1712633"/>
            <a:ext cx="43668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Two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: A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students: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students: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 students: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Date:21/08/2021</a:t>
            </a:r>
          </a:p>
          <a:p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898819-1E15-48DA-AB3E-0AA60079A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9" t="2433" r="3409" b="2433"/>
          <a:stretch/>
        </p:blipFill>
        <p:spPr>
          <a:xfrm>
            <a:off x="7877905" y="1755993"/>
            <a:ext cx="3793094" cy="43915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8962" y="144829"/>
            <a:ext cx="10349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Lesson’s introduction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39" y="1734653"/>
            <a:ext cx="6799385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 14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4-6 ( Story: Rima and the seed)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Lesson: ‘A’</a:t>
            </a:r>
          </a:p>
          <a:p>
            <a:r>
              <a:rPr lang="en-GB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number: 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minutes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097259" y="3604846"/>
            <a:ext cx="586154" cy="457200"/>
          </a:xfrm>
          <a:prstGeom prst="wedgeEllipse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9250" y="3664169"/>
            <a:ext cx="4103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04" y="2450877"/>
            <a:ext cx="1711570" cy="14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929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d Certification in India - Eligibility Criteria - IndiaFilings">
            <a:extLst>
              <a:ext uri="{FF2B5EF4-FFF2-40B4-BE49-F238E27FC236}">
                <a16:creationId xmlns:a16="http://schemas.microsoft.com/office/drawing/2014/main" xmlns="" id="{8FDE0590-F868-43A1-868D-9C0F7498D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556" y="1913205"/>
            <a:ext cx="3418445" cy="224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ybrid Seeds vs. GMOs | Planet Natural">
            <a:extLst>
              <a:ext uri="{FF2B5EF4-FFF2-40B4-BE49-F238E27FC236}">
                <a16:creationId xmlns:a16="http://schemas.microsoft.com/office/drawing/2014/main" xmlns="" id="{1A76CF61-15E1-40A5-B4D7-63148A4AC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2131" y="4508839"/>
            <a:ext cx="3211286" cy="220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d Scarification Techniques - How To Nick Flower Seeds Before Planting">
            <a:extLst>
              <a:ext uri="{FF2B5EF4-FFF2-40B4-BE49-F238E27FC236}">
                <a16:creationId xmlns:a16="http://schemas.microsoft.com/office/drawing/2014/main" xmlns="" id="{74955074-3F53-43AA-9700-6F231F06D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181" y="4597230"/>
            <a:ext cx="3502855" cy="208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l Seeds Have a Story">
            <a:extLst>
              <a:ext uri="{FF2B5EF4-FFF2-40B4-BE49-F238E27FC236}">
                <a16:creationId xmlns:a16="http://schemas.microsoft.com/office/drawing/2014/main" xmlns="" id="{10A3ED59-954A-4923-B45E-41EAF91BD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7638" y="4487594"/>
            <a:ext cx="3363150" cy="21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 rot="20954026">
            <a:off x="2000913" y="136383"/>
            <a:ext cx="4644810" cy="1828570"/>
          </a:xfrm>
          <a:prstGeom prst="wedgeEllipseCallout">
            <a:avLst>
              <a:gd name="adj1" fmla="val 27179"/>
              <a:gd name="adj2" fmla="val 969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this picture?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56500" y="998809"/>
            <a:ext cx="3427535" cy="2194560"/>
          </a:xfrm>
          <a:prstGeom prst="cloudCallout">
            <a:avLst>
              <a:gd name="adj1" fmla="val -33295"/>
              <a:gd name="adj2" fmla="val 8689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seed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329" y="2098579"/>
            <a:ext cx="352857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07193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2085" y="129079"/>
            <a:ext cx="84208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ownload (2).png"/>
          <p:cNvPicPr>
            <a:picLocks noChangeAspect="1"/>
          </p:cNvPicPr>
          <p:nvPr/>
        </p:nvPicPr>
        <p:blipFill rotWithShape="1">
          <a:blip r:embed="rId3"/>
          <a:srcRect t="7815" r="-595" b="18426"/>
          <a:stretch/>
        </p:blipFill>
        <p:spPr>
          <a:xfrm>
            <a:off x="626629" y="1702191"/>
            <a:ext cx="6660815" cy="413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8080" y="1533377"/>
            <a:ext cx="4386043" cy="499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2765" y="3410097"/>
            <a:ext cx="3876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71E7A0C-833C-4632-B1D8-D354E6868859}"/>
              </a:ext>
            </a:extLst>
          </p:cNvPr>
          <p:cNvSpPr/>
          <p:nvPr/>
        </p:nvSpPr>
        <p:spPr>
          <a:xfrm>
            <a:off x="164556" y="1519310"/>
            <a:ext cx="11754853" cy="496589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the end of the lesson students will be able to-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Listening : 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1.1.1   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become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familiar with English sounds by listening to common English words.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3.1.2   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understand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simple question and statements about familiar objects.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4.2.1   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enjoy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simple stories.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Speaking :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1.1.1   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after the teacher simple words and phrases with proper sounds and stress.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1.1.2    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simple words and phrases with proper sound and stress.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 : 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1.3.1    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recognize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and read the names of objects having the same initial and final sounds</a:t>
            </a:r>
          </a:p>
          <a:p>
            <a:r>
              <a:rPr lang="en-US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1.4.1    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words and phrases with the help of visual clues and simple sentences.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6452" y="98476"/>
            <a:ext cx="85908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493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326</Words>
  <Application>Microsoft Office PowerPoint</Application>
  <PresentationFormat>Custom</PresentationFormat>
  <Paragraphs>77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123</cp:revision>
  <dcterms:created xsi:type="dcterms:W3CDTF">2021-06-20T01:58:14Z</dcterms:created>
  <dcterms:modified xsi:type="dcterms:W3CDTF">2021-08-21T15:22:02Z</dcterms:modified>
</cp:coreProperties>
</file>