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0" r:id="rId3"/>
    <p:sldId id="313" r:id="rId4"/>
    <p:sldId id="314" r:id="rId5"/>
    <p:sldId id="315" r:id="rId6"/>
    <p:sldId id="316" r:id="rId7"/>
    <p:sldId id="256" r:id="rId8"/>
    <p:sldId id="311" r:id="rId9"/>
    <p:sldId id="257" r:id="rId10"/>
    <p:sldId id="258" r:id="rId11"/>
    <p:sldId id="319" r:id="rId12"/>
    <p:sldId id="318" r:id="rId13"/>
    <p:sldId id="302" r:id="rId14"/>
    <p:sldId id="303" r:id="rId15"/>
    <p:sldId id="304" r:id="rId16"/>
    <p:sldId id="305" r:id="rId17"/>
    <p:sldId id="307" r:id="rId18"/>
    <p:sldId id="320" r:id="rId19"/>
    <p:sldId id="259" r:id="rId20"/>
    <p:sldId id="260" r:id="rId21"/>
    <p:sldId id="310" r:id="rId22"/>
    <p:sldId id="321" r:id="rId23"/>
    <p:sldId id="322" r:id="rId24"/>
    <p:sldId id="323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XQxe6VqROL8K1s9UTHMUg==" hashData="ZJ8DNEHuw6pUV/amfuxEL/80Zd0tBSl2xM5WRKHJRroI5Bi2zsafEouc10c75vUaKfPkPH6MjnOo49PPyts58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0976" autoAdjust="0"/>
  </p:normalViewPr>
  <p:slideViewPr>
    <p:cSldViewPr snapToGrid="0">
      <p:cViewPr varScale="1">
        <p:scale>
          <a:sx n="62" d="100"/>
          <a:sy n="62" d="100"/>
        </p:scale>
        <p:origin x="11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DA9C-08B9-4BF9-95B0-11E944E1C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1F95D-D157-4368-82DB-07D747F74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35F5E-47CF-4956-A502-B2A517A6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0AA1B-3428-4DE9-9258-03D93701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891EB-FB34-4966-B79E-575EBB41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6E65-D7A0-454E-993B-8BE76222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4E1E7-5BD2-4BDC-AAE7-35FA67117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27D40-4B37-41CD-AB97-5D29086B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921A7-4CD4-418B-9401-2FD4038B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3564-3976-4408-9636-E5AD1CBB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13CB6E-E82F-48AF-8693-C3F401805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334A5-979E-4C20-847A-452E7262F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19A29-E210-4F0D-BF3F-36F4126E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D4A8A-142A-4E7E-A032-ECD2320E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5B961-B811-463E-9DC8-417317BA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89D5-7F46-4881-A7E9-53AD0EF8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B841E-F50E-4699-9E89-F62DC6FF3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E2AE5-4680-4EAC-8969-CC1404A3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8F6AC-DAB0-4F99-8CFB-C15D6A05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BA2B5-406F-4095-A8BD-85FBCEB7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D884-DF96-4BBF-A5EB-9B0EAC59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0FF24-BE49-461E-9A8E-BC8DD6D00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48377-B5E6-4940-92E0-976075BB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5FE5-DBBD-4FE1-945F-FDADADA2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754AF-73CA-43C7-A971-B393B107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5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F24B-E19D-461F-B30F-8C7F8BD7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3E582-21CE-4543-A68E-1E269DE2F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2B219-4F88-428C-8E8A-C3DC628ED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F1E8B-3CBA-4210-9052-698A08DB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0643C-FC8A-4C3B-ACCC-5611229C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4A73B-7E64-44F7-B5D5-91C5B3C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1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A970-0782-403F-9DB6-6C97A095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940F8-329A-45A2-83EB-2A6B5C84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C9E00-D399-462C-8049-556984376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080AC-8CBE-4CE6-9444-9DF60503F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8B3C4-B999-44AF-B0A6-74E785210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85B962-7365-47A9-860D-59DD73D7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C93E1-D1C9-4B82-9E12-9E0D7606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C9DE5-8DA5-400F-B00E-EA82C886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EEC6-6DA5-416A-95DD-1AF6478B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B9872-596F-4C76-9F70-6751E31A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E4CAF-5DB4-4001-B69F-EF01E28E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AF0DA-3C5C-4578-8073-E2BB038D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5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F3DE0-DC9C-442C-8B66-F77C2EE4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02267-E9FC-4DA2-99CC-1A3DE860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F78B9-956A-4488-98EF-68FEEA40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6BDC-9BA2-4FED-9468-C2C9E442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32BB1-13A3-499E-B54D-B02DAAD1A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5E24A-B7DE-4428-B11D-BD6660607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030CD-5BD9-4618-8FE7-DBC100C5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37A62-55E1-43E7-8794-67E81EBA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C6721-B053-4C74-B5FF-FD7B47C9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0288-0EF6-444A-B49B-8EF56CDF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6C324-5746-4C09-93C2-FC3B1960E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5154F-1B7D-4FB5-90AC-E02FAA981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2AF62-3C50-421B-A513-66923A2B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C6849-B2CA-4034-9F7F-3EE6E7F3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1D416-FDDE-49AE-B07A-52478E9E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0F5E6-B2EF-42B5-BF58-DD87EFF0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61CE3-1211-4B6D-8D60-5D948EA8E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9232A-0ECA-4D0A-96A4-8AFE8C1C5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C123-17F7-4D26-B614-4278BF98450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F55B8-4F33-4141-8AEF-A518E591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D002-9B26-4F53-B05D-2BA528B10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178D-AD77-495C-B162-C9304FF4D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babulbdx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155499-C468-48EE-AFC2-555CD879B70C}"/>
              </a:ext>
            </a:extLst>
          </p:cNvPr>
          <p:cNvSpPr txBox="1"/>
          <p:nvPr/>
        </p:nvSpPr>
        <p:spPr>
          <a:xfrm>
            <a:off x="4013200" y="587004"/>
            <a:ext cx="416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85B5B-307D-4169-9240-5B4723A1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905000"/>
            <a:ext cx="35814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B02F85-9BD0-4DD2-826D-78FD83735727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5CD8E-C629-48B6-8373-BB46B1C7B1BC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0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47EF31AD-015F-436C-9258-F87A37E21086}"/>
              </a:ext>
            </a:extLst>
          </p:cNvPr>
          <p:cNvSpPr txBox="1">
            <a:spLocks noChangeArrowheads="1"/>
          </p:cNvSpPr>
          <p:nvPr/>
        </p:nvSpPr>
        <p:spPr>
          <a:xfrm>
            <a:off x="4642835" y="509749"/>
            <a:ext cx="2906330" cy="11430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8087406C-82F0-4AC0-8B85-EEFC0DAF2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38" y="1676400"/>
            <a:ext cx="11019294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3600" dirty="0">
                <a:latin typeface="Helvetica" pitchFamily="2" charset="0"/>
              </a:rPr>
              <a:t>A vector is a quantity that has both </a:t>
            </a:r>
            <a:r>
              <a:rPr lang="en-US" altLang="en-US" sz="3600" dirty="0">
                <a:solidFill>
                  <a:schemeClr val="folHlink"/>
                </a:solidFill>
                <a:latin typeface="Helvetica" pitchFamily="2" charset="0"/>
              </a:rPr>
              <a:t>magnitude</a:t>
            </a:r>
            <a:r>
              <a:rPr lang="en-US" altLang="en-US" sz="3600" dirty="0">
                <a:solidFill>
                  <a:srgbClr val="CC3300"/>
                </a:solidFill>
                <a:latin typeface="Helvetica" pitchFamily="2" charset="0"/>
              </a:rPr>
              <a:t> </a:t>
            </a:r>
            <a:r>
              <a:rPr lang="en-US" altLang="en-US" sz="3600" dirty="0">
                <a:latin typeface="Helvetica" pitchFamily="2" charset="0"/>
              </a:rPr>
              <a:t>(size) and</a:t>
            </a:r>
            <a:r>
              <a:rPr lang="en-US" altLang="en-US" sz="3600" dirty="0">
                <a:solidFill>
                  <a:schemeClr val="accent2"/>
                </a:solidFill>
                <a:latin typeface="Helvetica" pitchFamily="2" charset="0"/>
              </a:rPr>
              <a:t> </a:t>
            </a:r>
            <a:r>
              <a:rPr lang="en-US" altLang="en-US" sz="3600" dirty="0">
                <a:solidFill>
                  <a:schemeClr val="folHlink"/>
                </a:solidFill>
                <a:latin typeface="Helvetica" pitchFamily="2" charset="0"/>
              </a:rPr>
              <a:t>direction.</a:t>
            </a:r>
          </a:p>
        </p:txBody>
      </p:sp>
      <p:sp>
        <p:nvSpPr>
          <p:cNvPr id="4" name="Text Box 25">
            <a:extLst>
              <a:ext uri="{FF2B5EF4-FFF2-40B4-BE49-F238E27FC236}">
                <a16:creationId xmlns:a16="http://schemas.microsoft.com/office/drawing/2014/main" id="{AE73499D-C85A-4031-B6F1-DCBD28F3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949" y="3276600"/>
            <a:ext cx="79883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800" dirty="0">
                <a:latin typeface="Helvetica" pitchFamily="2" charset="0"/>
              </a:rPr>
              <a:t>it is represented by an arrow whereby</a:t>
            </a:r>
          </a:p>
          <a:p>
            <a:pPr lvl="1">
              <a:buFontTx/>
              <a:buChar char="–"/>
            </a:pPr>
            <a:r>
              <a:rPr lang="en-US" altLang="en-US" sz="2800" dirty="0">
                <a:latin typeface="Helvetica" pitchFamily="2" charset="0"/>
              </a:rPr>
              <a:t> the length of the arrow is the magnitude, and</a:t>
            </a:r>
          </a:p>
          <a:p>
            <a:pPr lvl="1">
              <a:buFontTx/>
              <a:buChar char="–"/>
            </a:pPr>
            <a:r>
              <a:rPr lang="en-US" altLang="en-US" sz="2800" dirty="0">
                <a:latin typeface="Helvetica" pitchFamily="2" charset="0"/>
              </a:rPr>
              <a:t> the arrow itself indicates  the direction</a:t>
            </a:r>
            <a:endParaRPr lang="en-US" altLang="en-US" sz="3200" dirty="0">
              <a:latin typeface="Helvetica" pitchFamily="2" charset="0"/>
            </a:endParaRP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FD026D04-B922-40CC-9ADB-657C5E148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44" y="5359077"/>
            <a:ext cx="7403939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800" dirty="0">
                <a:latin typeface="Helvetica" pitchFamily="2" charset="0"/>
              </a:rPr>
              <a:t>The symbol for a vector is a letter with an arrow over it.</a:t>
            </a:r>
            <a:endParaRPr lang="en-US" altLang="en-US" sz="3600" dirty="0">
              <a:latin typeface="Helvetica" pitchFamily="2" charset="0"/>
            </a:endParaRPr>
          </a:p>
        </p:txBody>
      </p:sp>
      <p:grpSp>
        <p:nvGrpSpPr>
          <p:cNvPr id="6" name="Group 27">
            <a:extLst>
              <a:ext uri="{FF2B5EF4-FFF2-40B4-BE49-F238E27FC236}">
                <a16:creationId xmlns:a16="http://schemas.microsoft.com/office/drawing/2014/main" id="{B777A96E-98A3-40F8-B4B0-F25392364540}"/>
              </a:ext>
            </a:extLst>
          </p:cNvPr>
          <p:cNvGrpSpPr>
            <a:grpSpLocks/>
          </p:cNvGrpSpPr>
          <p:nvPr/>
        </p:nvGrpSpPr>
        <p:grpSpPr bwMode="auto">
          <a:xfrm>
            <a:off x="7977749" y="4800600"/>
            <a:ext cx="2149475" cy="1231900"/>
            <a:chOff x="2992" y="2992"/>
            <a:chExt cx="1354" cy="776"/>
          </a:xfrm>
        </p:grpSpPr>
        <p:sp>
          <p:nvSpPr>
            <p:cNvPr id="7" name="Line 28">
              <a:extLst>
                <a:ext uri="{FF2B5EF4-FFF2-40B4-BE49-F238E27FC236}">
                  <a16:creationId xmlns:a16="http://schemas.microsoft.com/office/drawing/2014/main" id="{E763D437-E3F7-4621-982A-211F2872E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2" y="3279"/>
              <a:ext cx="1354" cy="48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29">
              <a:extLst>
                <a:ext uri="{FF2B5EF4-FFF2-40B4-BE49-F238E27FC236}">
                  <a16:creationId xmlns:a16="http://schemas.microsoft.com/office/drawing/2014/main" id="{E0A1B773-4D30-4402-8B9A-288EEAD21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7" y="2992"/>
              <a:ext cx="37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/>
              <a:r>
                <a:rPr lang="en-US" altLang="en-US" sz="4800" dirty="0">
                  <a:solidFill>
                    <a:schemeClr val="folHlink"/>
                  </a:solidFill>
                  <a:latin typeface="Helvetica" pitchFamily="2" charset="0"/>
                </a:rPr>
                <a:t>A</a:t>
              </a:r>
              <a:endParaRPr lang="en-US" altLang="en-US" sz="3600" dirty="0">
                <a:solidFill>
                  <a:schemeClr val="folHlink"/>
                </a:solidFill>
                <a:latin typeface="Helvetica" pitchFamily="2" charset="0"/>
              </a:endParaRPr>
            </a:p>
          </p:txBody>
        </p:sp>
        <p:sp>
          <p:nvSpPr>
            <p:cNvPr id="9" name="Line 30">
              <a:extLst>
                <a:ext uri="{FF2B5EF4-FFF2-40B4-BE49-F238E27FC236}">
                  <a16:creationId xmlns:a16="http://schemas.microsoft.com/office/drawing/2014/main" id="{623E5CEE-A63D-4CC5-A60D-73FB9B46D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" y="3050"/>
              <a:ext cx="286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07F3A5A-8C17-4FEF-BBD5-5DD751A973BA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62D11F-ABBF-4454-8F25-301A82EE9F43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C8D3F8-D203-4CF4-950A-8617245681E3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80FB3-9FBA-4F8F-83CD-90EC51AEB732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87CF8DF-A4AC-4629-BFE3-A0D02B881639}"/>
              </a:ext>
            </a:extLst>
          </p:cNvPr>
          <p:cNvSpPr txBox="1">
            <a:spLocks noChangeArrowheads="1"/>
          </p:cNvSpPr>
          <p:nvPr/>
        </p:nvSpPr>
        <p:spPr>
          <a:xfrm>
            <a:off x="4263003" y="878237"/>
            <a:ext cx="3665995" cy="92333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A70A9-ECB2-41B1-860B-0C559C11D9F8}"/>
              </a:ext>
            </a:extLst>
          </p:cNvPr>
          <p:cNvSpPr txBox="1"/>
          <p:nvPr/>
        </p:nvSpPr>
        <p:spPr>
          <a:xfrm>
            <a:off x="2136183" y="3037668"/>
            <a:ext cx="791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Scalars Quantities?  </a:t>
            </a:r>
          </a:p>
        </p:txBody>
      </p:sp>
    </p:spTree>
    <p:extLst>
      <p:ext uri="{BB962C8B-B14F-4D97-AF65-F5344CB8AC3E}">
        <p14:creationId xmlns:p14="http://schemas.microsoft.com/office/powerpoint/2010/main" val="41801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A3D098-E983-4446-881F-067AEDDD6237}"/>
              </a:ext>
            </a:extLst>
          </p:cNvPr>
          <p:cNvSpPr txBox="1">
            <a:spLocks noChangeArrowheads="1"/>
          </p:cNvSpPr>
          <p:nvPr/>
        </p:nvSpPr>
        <p:spPr>
          <a:xfrm>
            <a:off x="997058" y="685800"/>
            <a:ext cx="10197885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 are represented by an arrow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8BB3D47E-01CB-4C06-8F45-1E51F1305F91}"/>
              </a:ext>
            </a:extLst>
          </p:cNvPr>
          <p:cNvGrpSpPr>
            <a:grpSpLocks/>
          </p:cNvGrpSpPr>
          <p:nvPr/>
        </p:nvGrpSpPr>
        <p:grpSpPr bwMode="auto">
          <a:xfrm>
            <a:off x="3053167" y="2362200"/>
            <a:ext cx="2209800" cy="685800"/>
            <a:chOff x="1152" y="1488"/>
            <a:chExt cx="1392" cy="432"/>
          </a:xfrm>
        </p:grpSpPr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26AFB402-2EB4-4D5C-B752-B51672A0C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92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17336DF8-9731-4668-AFAF-4B7AD965F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488"/>
              <a:ext cx="384" cy="368"/>
              <a:chOff x="1632" y="1488"/>
              <a:chExt cx="384" cy="368"/>
            </a:xfrm>
          </p:grpSpPr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46D70594-51D0-4CFF-B8CB-109557D6E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488"/>
                <a:ext cx="3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1"/>
                  <a:t>A</a:t>
                </a:r>
              </a:p>
            </p:txBody>
          </p:sp>
          <p:sp>
            <p:nvSpPr>
              <p:cNvPr id="12" name="Line 13">
                <a:extLst>
                  <a:ext uri="{FF2B5EF4-FFF2-40B4-BE49-F238E27FC236}">
                    <a16:creationId xmlns:a16="http://schemas.microsoft.com/office/drawing/2014/main" id="{DB487967-B7A4-489F-8028-F2089E73E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400" dirty="0"/>
              </a:p>
            </p:txBody>
          </p:sp>
        </p:grp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6B8CB289-9FE2-449D-B293-D021ED767D39}"/>
              </a:ext>
            </a:extLst>
          </p:cNvPr>
          <p:cNvGrpSpPr>
            <a:grpSpLocks/>
          </p:cNvGrpSpPr>
          <p:nvPr/>
        </p:nvGrpSpPr>
        <p:grpSpPr bwMode="auto">
          <a:xfrm>
            <a:off x="7091767" y="2590801"/>
            <a:ext cx="1828800" cy="1077913"/>
            <a:chOff x="3648" y="1296"/>
            <a:chExt cx="1152" cy="679"/>
          </a:xfrm>
        </p:grpSpPr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F5F962C5-F998-4D32-89C3-92FC040C3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163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BAC7F7CC-FA9B-4055-AABF-C582356AF2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296"/>
              <a:ext cx="384" cy="679"/>
              <a:chOff x="1632" y="1488"/>
              <a:chExt cx="384" cy="679"/>
            </a:xfrm>
          </p:grpSpPr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EFB9D5B3-3269-4ED5-BB60-2AD77E8EEC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488"/>
                <a:ext cx="384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1"/>
                  <a:t>- B</a:t>
                </a:r>
              </a:p>
            </p:txBody>
          </p:sp>
          <p:sp>
            <p:nvSpPr>
              <p:cNvPr id="17" name="Line 18">
                <a:extLst>
                  <a:ext uri="{FF2B5EF4-FFF2-40B4-BE49-F238E27FC236}">
                    <a16:creationId xmlns:a16="http://schemas.microsoft.com/office/drawing/2014/main" id="{7815AE4C-AA52-47FA-AE56-72DF217DA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</p:grp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AFEDEBCF-F4F7-4354-9834-33BBF149AF31}"/>
              </a:ext>
            </a:extLst>
          </p:cNvPr>
          <p:cNvGrpSpPr>
            <a:grpSpLocks/>
          </p:cNvGrpSpPr>
          <p:nvPr/>
        </p:nvGrpSpPr>
        <p:grpSpPr bwMode="auto">
          <a:xfrm>
            <a:off x="7167967" y="4191000"/>
            <a:ext cx="1828800" cy="584200"/>
            <a:chOff x="3648" y="1920"/>
            <a:chExt cx="1152" cy="368"/>
          </a:xfrm>
        </p:grpSpPr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B0552C67-3475-46ED-AD98-B191E45878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25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2D6266DA-A5AA-4B32-B138-9D3007B30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20"/>
              <a:ext cx="384" cy="368"/>
              <a:chOff x="1632" y="1488"/>
              <a:chExt cx="384" cy="368"/>
            </a:xfrm>
          </p:grpSpPr>
          <p:sp>
            <p:nvSpPr>
              <p:cNvPr id="21" name="Text Box 22">
                <a:extLst>
                  <a:ext uri="{FF2B5EF4-FFF2-40B4-BE49-F238E27FC236}">
                    <a16:creationId xmlns:a16="http://schemas.microsoft.com/office/drawing/2014/main" id="{FFFBEF08-62A7-4C0B-811A-BC73270502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488"/>
                <a:ext cx="3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1" dirty="0"/>
                  <a:t>B</a:t>
                </a:r>
              </a:p>
            </p:txBody>
          </p:sp>
          <p:sp>
            <p:nvSpPr>
              <p:cNvPr id="22" name="Line 23">
                <a:extLst>
                  <a:ext uri="{FF2B5EF4-FFF2-40B4-BE49-F238E27FC236}">
                    <a16:creationId xmlns:a16="http://schemas.microsoft.com/office/drawing/2014/main" id="{BA03AE00-83C8-47A3-BAC0-8C5AAF0EA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</p:grp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3B320103-77C1-43E4-A29F-0853B4C1B561}"/>
              </a:ext>
            </a:extLst>
          </p:cNvPr>
          <p:cNvGrpSpPr>
            <a:grpSpLocks/>
          </p:cNvGrpSpPr>
          <p:nvPr/>
        </p:nvGrpSpPr>
        <p:grpSpPr bwMode="auto">
          <a:xfrm>
            <a:off x="2748367" y="3810000"/>
            <a:ext cx="2743200" cy="1498600"/>
            <a:chOff x="1008" y="2448"/>
            <a:chExt cx="1728" cy="944"/>
          </a:xfrm>
        </p:grpSpPr>
        <p:grpSp>
          <p:nvGrpSpPr>
            <p:cNvPr id="24" name="Group 25">
              <a:extLst>
                <a:ext uri="{FF2B5EF4-FFF2-40B4-BE49-F238E27FC236}">
                  <a16:creationId xmlns:a16="http://schemas.microsoft.com/office/drawing/2014/main" id="{1297F74D-28E7-4FCB-BE9E-654E76F94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448"/>
              <a:ext cx="1728" cy="912"/>
              <a:chOff x="1008" y="2448"/>
              <a:chExt cx="1728" cy="912"/>
            </a:xfrm>
          </p:grpSpPr>
          <p:grpSp>
            <p:nvGrpSpPr>
              <p:cNvPr id="26" name="Group 26">
                <a:extLst>
                  <a:ext uri="{FF2B5EF4-FFF2-40B4-BE49-F238E27FC236}">
                    <a16:creationId xmlns:a16="http://schemas.microsoft.com/office/drawing/2014/main" id="{42A07BB6-B7B6-4885-9B53-3E699F15B2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2640"/>
                <a:ext cx="1296" cy="720"/>
                <a:chOff x="1008" y="2640"/>
                <a:chExt cx="1296" cy="720"/>
              </a:xfrm>
            </p:grpSpPr>
            <p:grpSp>
              <p:nvGrpSpPr>
                <p:cNvPr id="30" name="Group 27">
                  <a:extLst>
                    <a:ext uri="{FF2B5EF4-FFF2-40B4-BE49-F238E27FC236}">
                      <a16:creationId xmlns:a16="http://schemas.microsoft.com/office/drawing/2014/main" id="{062B2DC6-25B4-4A04-89E5-8BE3769493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640"/>
                  <a:ext cx="1296" cy="720"/>
                  <a:chOff x="1008" y="2640"/>
                  <a:chExt cx="1296" cy="720"/>
                </a:xfrm>
              </p:grpSpPr>
              <p:sp>
                <p:nvSpPr>
                  <p:cNvPr id="32" name="Line 28">
                    <a:extLst>
                      <a:ext uri="{FF2B5EF4-FFF2-40B4-BE49-F238E27FC236}">
                        <a16:creationId xmlns:a16="http://schemas.microsoft.com/office/drawing/2014/main" id="{7F99604B-E951-49A6-A175-99A778412A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360"/>
                    <a:ext cx="12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Dot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sz="2400"/>
                  </a:p>
                </p:txBody>
              </p:sp>
              <p:sp>
                <p:nvSpPr>
                  <p:cNvPr id="33" name="Line 29">
                    <a:extLst>
                      <a:ext uri="{FF2B5EF4-FFF2-40B4-BE49-F238E27FC236}">
                        <a16:creationId xmlns:a16="http://schemas.microsoft.com/office/drawing/2014/main" id="{A9C24F8D-71E4-45C8-A69C-DC4F378AC9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2640"/>
                    <a:ext cx="1296" cy="7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sz="2400"/>
                  </a:p>
                </p:txBody>
              </p:sp>
              <p:sp>
                <p:nvSpPr>
                  <p:cNvPr id="34" name="Freeform 30">
                    <a:extLst>
                      <a:ext uri="{FF2B5EF4-FFF2-40B4-BE49-F238E27FC236}">
                        <a16:creationId xmlns:a16="http://schemas.microsoft.com/office/drawing/2014/main" id="{99060E64-2317-4D80-8FF0-F62221D41B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36" y="3072"/>
                    <a:ext cx="192" cy="288"/>
                  </a:xfrm>
                  <a:custGeom>
                    <a:avLst/>
                    <a:gdLst>
                      <a:gd name="T0" fmla="*/ 0 w 192"/>
                      <a:gd name="T1" fmla="*/ 0 h 288"/>
                      <a:gd name="T2" fmla="*/ 144 w 192"/>
                      <a:gd name="T3" fmla="*/ 48 h 288"/>
                      <a:gd name="T4" fmla="*/ 192 w 192"/>
                      <a:gd name="T5" fmla="*/ 288 h 28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2" h="288">
                        <a:moveTo>
                          <a:pt x="0" y="0"/>
                        </a:moveTo>
                        <a:cubicBezTo>
                          <a:pt x="56" y="0"/>
                          <a:pt x="112" y="0"/>
                          <a:pt x="144" y="48"/>
                        </a:cubicBezTo>
                        <a:cubicBezTo>
                          <a:pt x="176" y="96"/>
                          <a:pt x="184" y="192"/>
                          <a:pt x="192" y="28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31" name="Text Box 31">
                  <a:extLst>
                    <a:ext uri="{FF2B5EF4-FFF2-40B4-BE49-F238E27FC236}">
                      <a16:creationId xmlns:a16="http://schemas.microsoft.com/office/drawing/2014/main" id="{12E1D589-E423-4632-A072-D26E566ECA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2784"/>
                  <a:ext cx="240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 dirty="0"/>
                    <a:t>A</a:t>
                  </a:r>
                </a:p>
              </p:txBody>
            </p:sp>
          </p:grpSp>
          <p:grpSp>
            <p:nvGrpSpPr>
              <p:cNvPr id="27" name="Group 32">
                <a:extLst>
                  <a:ext uri="{FF2B5EF4-FFF2-40B4-BE49-F238E27FC236}">
                    <a16:creationId xmlns:a16="http://schemas.microsoft.com/office/drawing/2014/main" id="{E51930A5-F67F-4A84-8934-F415AA5FBC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2448"/>
                <a:ext cx="384" cy="368"/>
                <a:chOff x="1632" y="1488"/>
                <a:chExt cx="384" cy="368"/>
              </a:xfrm>
            </p:grpSpPr>
            <p:sp>
              <p:nvSpPr>
                <p:cNvPr id="28" name="Text Box 33">
                  <a:extLst>
                    <a:ext uri="{FF2B5EF4-FFF2-40B4-BE49-F238E27FC236}">
                      <a16:creationId xmlns:a16="http://schemas.microsoft.com/office/drawing/2014/main" id="{71C754D1-6C5F-4B5F-9AF2-4284ED5831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2" y="1488"/>
                  <a:ext cx="384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3200" b="1"/>
                    <a:t>A</a:t>
                  </a:r>
                </a:p>
              </p:txBody>
            </p:sp>
            <p:sp>
              <p:nvSpPr>
                <p:cNvPr id="29" name="Line 34">
                  <a:extLst>
                    <a:ext uri="{FF2B5EF4-FFF2-40B4-BE49-F238E27FC236}">
                      <a16:creationId xmlns:a16="http://schemas.microsoft.com/office/drawing/2014/main" id="{A5EE9BA5-E563-4DF3-AB77-1DFA77D1EC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53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25" name="Text Box 35">
              <a:extLst>
                <a:ext uri="{FF2B5EF4-FFF2-40B4-BE49-F238E27FC236}">
                  <a16:creationId xmlns:a16="http://schemas.microsoft.com/office/drawing/2014/main" id="{F379F687-6BEA-4012-BDC5-F6962E6F0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024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3200"/>
                <a:t>θ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79A1D2F-8C2A-4FED-9801-7D8CE65F6D78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8F8295-11BF-4496-A9E7-633FB08FEE04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EECF4-37CC-4D21-8696-56B5E2DDA43F}"/>
              </a:ext>
            </a:extLst>
          </p:cNvPr>
          <p:cNvSpPr/>
          <p:nvPr/>
        </p:nvSpPr>
        <p:spPr>
          <a:xfrm>
            <a:off x="956318" y="741409"/>
            <a:ext cx="1026902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 vector is a physical quantity that has </a:t>
            </a:r>
          </a:p>
          <a:p>
            <a:pPr algn="ctr"/>
            <a:r>
              <a:rPr lang="en-US" sz="5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both a magnitude and a direction.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AF696-C2EB-4A76-9E72-04797F6EF64A}"/>
              </a:ext>
            </a:extLst>
          </p:cNvPr>
          <p:cNvSpPr/>
          <p:nvPr/>
        </p:nvSpPr>
        <p:spPr>
          <a:xfrm>
            <a:off x="580317" y="2742074"/>
            <a:ext cx="2569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4000" dirty="0">
                <a:latin typeface="Comic Sans MS" panose="030F0702030302020204" pitchFamily="66" charset="0"/>
              </a:rPr>
              <a:t>Examples: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E251D-5B25-4562-8D75-0862777E5327}"/>
              </a:ext>
            </a:extLst>
          </p:cNvPr>
          <p:cNvSpPr txBox="1"/>
          <p:nvPr/>
        </p:nvSpPr>
        <p:spPr>
          <a:xfrm>
            <a:off x="1241921" y="3671980"/>
            <a:ext cx="9708155" cy="24006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Position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Displacement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Velocity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Acceleration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Momentum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Force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DF677-F5D0-404F-8931-812D11EA0FC7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0BA295-F733-44F3-9DFF-26162B02D3D8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929E72-011A-4C2C-BCCB-2AC83B12FED1}"/>
                  </a:ext>
                </a:extLst>
              </p:cNvPr>
              <p:cNvSpPr/>
              <p:nvPr/>
            </p:nvSpPr>
            <p:spPr>
              <a:xfrm>
                <a:off x="2713947" y="5239877"/>
                <a:ext cx="6753772" cy="7011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5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Symbolically it is represented 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500" dirty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929E72-011A-4C2C-BCCB-2AC83B12F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947" y="5239877"/>
                <a:ext cx="6753772" cy="701154"/>
              </a:xfrm>
              <a:prstGeom prst="rect">
                <a:avLst/>
              </a:prstGeom>
              <a:blipFill>
                <a:blip r:embed="rId2"/>
                <a:stretch>
                  <a:fillRect l="-2437" t="-6087" b="-3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0EF5EFC-FA33-4375-8878-0678C4F8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14" y="958972"/>
            <a:ext cx="8353425" cy="4152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DC46F3-5243-4569-B903-59EB3EBBC338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E1E1B-073C-4F49-92DA-A4A1F9A3B3BE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3DC8AB-E114-4C00-88C1-E5C1EF85D2C1}"/>
              </a:ext>
            </a:extLst>
          </p:cNvPr>
          <p:cNvSpPr/>
          <p:nvPr/>
        </p:nvSpPr>
        <p:spPr>
          <a:xfrm>
            <a:off x="999893" y="977516"/>
            <a:ext cx="101922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also represented by a single capital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letter with an arrow above it.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322147-2C00-4A3A-B5EC-A4B44DF86358}"/>
              </a:ext>
            </a:extLst>
          </p:cNvPr>
          <p:cNvCxnSpPr/>
          <p:nvPr/>
        </p:nvCxnSpPr>
        <p:spPr>
          <a:xfrm flipV="1">
            <a:off x="1442433" y="3945919"/>
            <a:ext cx="2286000" cy="982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9584AE-87F5-4C59-9DA1-4E483FAEC1A2}"/>
              </a:ext>
            </a:extLst>
          </p:cNvPr>
          <p:cNvCxnSpPr/>
          <p:nvPr/>
        </p:nvCxnSpPr>
        <p:spPr>
          <a:xfrm flipH="1">
            <a:off x="5856042" y="3659167"/>
            <a:ext cx="1448987" cy="18034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505C33-8DD8-4F54-9CE0-DE1C57D409DD}"/>
              </a:ext>
            </a:extLst>
          </p:cNvPr>
          <p:cNvCxnSpPr/>
          <p:nvPr/>
        </p:nvCxnSpPr>
        <p:spPr>
          <a:xfrm>
            <a:off x="9011261" y="4268322"/>
            <a:ext cx="2193359" cy="65998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D60F07D-C661-4B46-9A22-CE497857C1E9}"/>
                  </a:ext>
                </a:extLst>
              </p:cNvPr>
              <p:cNvSpPr/>
              <p:nvPr/>
            </p:nvSpPr>
            <p:spPr>
              <a:xfrm>
                <a:off x="10045643" y="3870917"/>
                <a:ext cx="553357" cy="7414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P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D60F07D-C661-4B46-9A22-CE497857C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643" y="3870917"/>
                <a:ext cx="553357" cy="7414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F1D7C9-2614-4843-90AE-AB643B1C6486}"/>
                  </a:ext>
                </a:extLst>
              </p:cNvPr>
              <p:cNvSpPr/>
              <p:nvPr/>
            </p:nvSpPr>
            <p:spPr>
              <a:xfrm>
                <a:off x="6103406" y="3903264"/>
                <a:ext cx="603049" cy="7414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dirty="0" smtClean="0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F1D7C9-2614-4843-90AE-AB643B1C6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406" y="3903264"/>
                <a:ext cx="603049" cy="7414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CED216-616F-47A5-B0B7-C0FA5DB1A947}"/>
                  </a:ext>
                </a:extLst>
              </p:cNvPr>
              <p:cNvSpPr/>
              <p:nvPr/>
            </p:nvSpPr>
            <p:spPr>
              <a:xfrm>
                <a:off x="2152179" y="3742472"/>
                <a:ext cx="647933" cy="72109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CED216-616F-47A5-B0B7-C0FA5DB1A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179" y="3742472"/>
                <a:ext cx="647933" cy="721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8E393FC-C07A-48A4-860A-86CC2C6C1735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7A625-7A89-41C0-9DAF-6D0BD4D5DEDA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84B8B6-27DE-430A-8FB3-0D828F9B0BF4}"/>
              </a:ext>
            </a:extLst>
          </p:cNvPr>
          <p:cNvSpPr/>
          <p:nvPr/>
        </p:nvSpPr>
        <p:spPr>
          <a:xfrm>
            <a:off x="1177410" y="1059260"/>
            <a:ext cx="98475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vector quantities are represented by their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respective symbols with an arrow above it.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7C762D-99CB-4A0D-A065-4EFE104C14AA}"/>
              </a:ext>
            </a:extLst>
          </p:cNvPr>
          <p:cNvCxnSpPr/>
          <p:nvPr/>
        </p:nvCxnSpPr>
        <p:spPr>
          <a:xfrm flipV="1">
            <a:off x="999519" y="2999135"/>
            <a:ext cx="2305319" cy="16808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BE31F3-BD93-4584-AC5D-65F1687B1500}"/>
              </a:ext>
            </a:extLst>
          </p:cNvPr>
          <p:cNvCxnSpPr/>
          <p:nvPr/>
        </p:nvCxnSpPr>
        <p:spPr>
          <a:xfrm flipH="1">
            <a:off x="5176045" y="3549353"/>
            <a:ext cx="2267944" cy="101070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5A0A3D-FF7E-4C20-A10F-E5A96FAD0D82}"/>
              </a:ext>
            </a:extLst>
          </p:cNvPr>
          <p:cNvCxnSpPr/>
          <p:nvPr/>
        </p:nvCxnSpPr>
        <p:spPr>
          <a:xfrm>
            <a:off x="9098678" y="3601736"/>
            <a:ext cx="2163651" cy="9629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40DBB1-B2C9-45EA-90CE-17E1200ED4A5}"/>
                  </a:ext>
                </a:extLst>
              </p:cNvPr>
              <p:cNvSpPr/>
              <p:nvPr/>
            </p:nvSpPr>
            <p:spPr>
              <a:xfrm>
                <a:off x="10026407" y="3332394"/>
                <a:ext cx="591829" cy="74187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F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40DBB1-B2C9-45EA-90CE-17E1200ED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407" y="3332394"/>
                <a:ext cx="591829" cy="741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6A941B-6E3B-4009-BD78-626D91545BA3}"/>
                  </a:ext>
                </a:extLst>
              </p:cNvPr>
              <p:cNvSpPr/>
              <p:nvPr/>
            </p:nvSpPr>
            <p:spPr>
              <a:xfrm>
                <a:off x="6041353" y="3426843"/>
                <a:ext cx="537327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6A941B-6E3B-4009-BD78-626D91545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53" y="3426843"/>
                <a:ext cx="537327" cy="6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E21882-D89B-48A8-9B9D-E75BAEF60B00}"/>
                  </a:ext>
                </a:extLst>
              </p:cNvPr>
              <p:cNvSpPr/>
              <p:nvPr/>
            </p:nvSpPr>
            <p:spPr>
              <a:xfrm>
                <a:off x="1823232" y="3275881"/>
                <a:ext cx="535723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r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E21882-D89B-48A8-9B9D-E75BAEF60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232" y="3275881"/>
                <a:ext cx="535723" cy="630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0CBB0C6-F024-4293-9315-1963EC178866}"/>
              </a:ext>
            </a:extLst>
          </p:cNvPr>
          <p:cNvSpPr/>
          <p:nvPr/>
        </p:nvSpPr>
        <p:spPr>
          <a:xfrm>
            <a:off x="1316853" y="4840840"/>
            <a:ext cx="1670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Position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F4A70-F440-466E-8DBE-828C1285993D}"/>
              </a:ext>
            </a:extLst>
          </p:cNvPr>
          <p:cNvSpPr/>
          <p:nvPr/>
        </p:nvSpPr>
        <p:spPr>
          <a:xfrm>
            <a:off x="5486469" y="4840840"/>
            <a:ext cx="1737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Velocity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E41F83-15F1-4193-9FDE-D466BCF88690}"/>
              </a:ext>
            </a:extLst>
          </p:cNvPr>
          <p:cNvSpPr/>
          <p:nvPr/>
        </p:nvSpPr>
        <p:spPr>
          <a:xfrm>
            <a:off x="9385045" y="4840839"/>
            <a:ext cx="1282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Force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2790E7-BD18-49DE-9A8E-BAF1A365A66C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AB0A2E-5AF7-436B-92DF-41EDA564CF8A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3830BD-8207-4FC3-AE7A-ED3CF15467E2}"/>
              </a:ext>
            </a:extLst>
          </p:cNvPr>
          <p:cNvSpPr/>
          <p:nvPr/>
        </p:nvSpPr>
        <p:spPr>
          <a:xfrm>
            <a:off x="1003779" y="868481"/>
            <a:ext cx="101948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parallel vectors are said to be equal vectors,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they have same magnitude.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8EE86B-D70D-4493-9288-ADD2DCFF655E}"/>
              </a:ext>
            </a:extLst>
          </p:cNvPr>
          <p:cNvCxnSpPr/>
          <p:nvPr/>
        </p:nvCxnSpPr>
        <p:spPr>
          <a:xfrm flipH="1">
            <a:off x="1953744" y="3217653"/>
            <a:ext cx="1448987" cy="1803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3700B5-2999-4B8F-8150-6E18ECA43B3C}"/>
                  </a:ext>
                </a:extLst>
              </p:cNvPr>
              <p:cNvSpPr/>
              <p:nvPr/>
            </p:nvSpPr>
            <p:spPr>
              <a:xfrm>
                <a:off x="2178666" y="3461750"/>
                <a:ext cx="647933" cy="72109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3700B5-2999-4B8F-8150-6E18ECA43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666" y="3461750"/>
                <a:ext cx="647933" cy="7210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EB8B52-D715-4B57-A9E4-AA724B58416B}"/>
              </a:ext>
            </a:extLst>
          </p:cNvPr>
          <p:cNvCxnSpPr/>
          <p:nvPr/>
        </p:nvCxnSpPr>
        <p:spPr>
          <a:xfrm flipH="1">
            <a:off x="2804157" y="3832492"/>
            <a:ext cx="1448987" cy="18034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6B6F15-EDA1-4C41-AC2D-3602EC239BBF}"/>
                  </a:ext>
                </a:extLst>
              </p:cNvPr>
              <p:cNvSpPr/>
              <p:nvPr/>
            </p:nvSpPr>
            <p:spPr>
              <a:xfrm>
                <a:off x="3105681" y="4119372"/>
                <a:ext cx="603049" cy="7414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dirty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6B6F15-EDA1-4C41-AC2D-3602EC239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81" y="4119372"/>
                <a:ext cx="603049" cy="7414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2FD2CB-DAAC-42FF-BD53-BD630BB46E87}"/>
              </a:ext>
            </a:extLst>
          </p:cNvPr>
          <p:cNvCxnSpPr/>
          <p:nvPr/>
        </p:nvCxnSpPr>
        <p:spPr>
          <a:xfrm>
            <a:off x="7866351" y="4638551"/>
            <a:ext cx="2163651" cy="96294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6909DB-078C-4386-8A74-338C53979D58}"/>
              </a:ext>
            </a:extLst>
          </p:cNvPr>
          <p:cNvCxnSpPr/>
          <p:nvPr/>
        </p:nvCxnSpPr>
        <p:spPr>
          <a:xfrm>
            <a:off x="7873037" y="3371935"/>
            <a:ext cx="2163651" cy="96294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DE590E-6980-41BA-A73B-D9896556EF30}"/>
                  </a:ext>
                </a:extLst>
              </p:cNvPr>
              <p:cNvSpPr/>
              <p:nvPr/>
            </p:nvSpPr>
            <p:spPr>
              <a:xfrm>
                <a:off x="8896660" y="3131334"/>
                <a:ext cx="553357" cy="7414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P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DE590E-6980-41BA-A73B-D9896556E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660" y="3131334"/>
                <a:ext cx="553357" cy="741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5E218E-8BEF-4EAD-867C-6CE7251AD9AA}"/>
                  </a:ext>
                </a:extLst>
              </p:cNvPr>
              <p:cNvSpPr/>
              <p:nvPr/>
            </p:nvSpPr>
            <p:spPr>
              <a:xfrm>
                <a:off x="8673641" y="4357544"/>
                <a:ext cx="712053" cy="72917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5E218E-8BEF-4EAD-867C-6CE7251AD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41" y="4357544"/>
                <a:ext cx="712053" cy="7291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5BEAF2E-8222-46A2-BE39-50C801647F11}"/>
                  </a:ext>
                </a:extLst>
              </p:cNvPr>
              <p:cNvSpPr/>
              <p:nvPr/>
            </p:nvSpPr>
            <p:spPr>
              <a:xfrm>
                <a:off x="2192739" y="5667348"/>
                <a:ext cx="1515991" cy="7414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A</m:t>
                          </m:r>
                        </m:e>
                      </m:acc>
                      <m:r>
                        <a:rPr lang="en-US" sz="3500" b="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5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5BEAF2E-8222-46A2-BE39-50C801647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739" y="5667348"/>
                <a:ext cx="1515991" cy="741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063886-1BA2-462C-9683-32F51CB966A7}"/>
                  </a:ext>
                </a:extLst>
              </p:cNvPr>
              <p:cNvSpPr/>
              <p:nvPr/>
            </p:nvSpPr>
            <p:spPr>
              <a:xfrm>
                <a:off x="8312377" y="5643765"/>
                <a:ext cx="1530419" cy="7414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P</m:t>
                          </m:r>
                        </m:e>
                      </m:acc>
                      <m:r>
                        <a:rPr lang="en-US" sz="3500" b="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5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063886-1BA2-462C-9683-32F51CB96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377" y="5643765"/>
                <a:ext cx="1530419" cy="7414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31B8D3A-22BB-4F67-B217-4543D2FFCC37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2E6B-2940-46C1-9DA0-4423C9DF3E48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F738528-1D37-43F2-9715-D30FF4ECE753}"/>
              </a:ext>
            </a:extLst>
          </p:cNvPr>
          <p:cNvSpPr txBox="1">
            <a:spLocks noChangeArrowheads="1"/>
          </p:cNvSpPr>
          <p:nvPr/>
        </p:nvSpPr>
        <p:spPr>
          <a:xfrm>
            <a:off x="3472749" y="924054"/>
            <a:ext cx="5236168" cy="118820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BBF66-C2E7-4EB3-AF8B-9744F00413F1}"/>
              </a:ext>
            </a:extLst>
          </p:cNvPr>
          <p:cNvSpPr/>
          <p:nvPr/>
        </p:nvSpPr>
        <p:spPr>
          <a:xfrm>
            <a:off x="1296256" y="3075057"/>
            <a:ext cx="8989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vector quantities by symbols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E83E69-4022-4DC0-B7FE-902622940047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DA5AA-0A81-4F1F-8859-B5161B40BE5D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8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5D3ABD-9DD2-43F3-8EEA-A962815D04C1}"/>
              </a:ext>
            </a:extLst>
          </p:cNvPr>
          <p:cNvSpPr txBox="1">
            <a:spLocks noChangeArrowheads="1"/>
          </p:cNvSpPr>
          <p:nvPr/>
        </p:nvSpPr>
        <p:spPr>
          <a:xfrm>
            <a:off x="1335115" y="720725"/>
            <a:ext cx="952177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Properties of Vectors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DA24132-1B37-4D33-B086-1E82903F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338" y="16129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Equality of Two Vectors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F87E4F0-EA8A-46F9-8577-4966F2648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957" y="2667000"/>
            <a:ext cx="784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Two vectors </a:t>
            </a:r>
            <a:r>
              <a:rPr lang="en-US" altLang="en-US" sz="3600" dirty="0">
                <a:solidFill>
                  <a:schemeClr val="folHlink"/>
                </a:solidFill>
              </a:rPr>
              <a:t>A</a:t>
            </a:r>
            <a:r>
              <a:rPr lang="en-US" altLang="en-US" sz="3600" dirty="0"/>
              <a:t> and </a:t>
            </a:r>
            <a:r>
              <a:rPr lang="en-US" altLang="en-US" sz="3600" dirty="0">
                <a:solidFill>
                  <a:schemeClr val="folHlink"/>
                </a:solidFill>
              </a:rPr>
              <a:t>B</a:t>
            </a:r>
            <a:r>
              <a:rPr lang="en-US" altLang="en-US" sz="3600" dirty="0"/>
              <a:t> may be defined to be equal if they have the same magnitude and point in the same directions. i.e. </a:t>
            </a:r>
            <a:r>
              <a:rPr lang="en-US" altLang="en-US" sz="3600" dirty="0">
                <a:solidFill>
                  <a:schemeClr val="folHlink"/>
                </a:solidFill>
              </a:rPr>
              <a:t>A</a:t>
            </a:r>
            <a:r>
              <a:rPr lang="en-US" altLang="en-US" sz="3600" dirty="0"/>
              <a:t> = </a:t>
            </a:r>
            <a:r>
              <a:rPr lang="en-US" altLang="en-US" sz="3600" dirty="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AF5F106B-B488-4BB6-8E12-D4C8F6E42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4557" y="2667000"/>
            <a:ext cx="3048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3A0C5EBE-EBE0-4107-9600-45A51B1AC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7757" y="2667000"/>
            <a:ext cx="3048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41">
            <a:extLst>
              <a:ext uri="{FF2B5EF4-FFF2-40B4-BE49-F238E27FC236}">
                <a16:creationId xmlns:a16="http://schemas.microsoft.com/office/drawing/2014/main" id="{C6119242-DAC6-46F8-A97E-7A0F989098C0}"/>
              </a:ext>
            </a:extLst>
          </p:cNvPr>
          <p:cNvGrpSpPr>
            <a:grpSpLocks/>
          </p:cNvGrpSpPr>
          <p:nvPr/>
        </p:nvGrpSpPr>
        <p:grpSpPr bwMode="auto">
          <a:xfrm>
            <a:off x="2384157" y="4724400"/>
            <a:ext cx="1143000" cy="1600200"/>
            <a:chOff x="672" y="2976"/>
            <a:chExt cx="720" cy="1008"/>
          </a:xfrm>
        </p:grpSpPr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1987AEA9-661A-4133-BCA0-53F100F7C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2976"/>
              <a:ext cx="720" cy="10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id="{5C83D0A0-B11A-4B81-9976-A52500FBA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3264"/>
              <a:ext cx="240" cy="288"/>
              <a:chOff x="672" y="3264"/>
              <a:chExt cx="240" cy="288"/>
            </a:xfrm>
          </p:grpSpPr>
          <p:sp>
            <p:nvSpPr>
              <p:cNvPr id="10" name="Text Box 17">
                <a:extLst>
                  <a:ext uri="{FF2B5EF4-FFF2-40B4-BE49-F238E27FC236}">
                    <a16:creationId xmlns:a16="http://schemas.microsoft.com/office/drawing/2014/main" id="{C97EADD3-A355-4701-BD06-0EEA8E3A58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26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folHlink"/>
                    </a:solidFill>
                  </a:rPr>
                  <a:t>A</a:t>
                </a:r>
              </a:p>
            </p:txBody>
          </p:sp>
          <p:sp>
            <p:nvSpPr>
              <p:cNvPr id="11" name="Line 18">
                <a:extLst>
                  <a:ext uri="{FF2B5EF4-FFF2-40B4-BE49-F238E27FC236}">
                    <a16:creationId xmlns:a16="http://schemas.microsoft.com/office/drawing/2014/main" id="{20602B6C-CC61-43F4-8824-A4C586C9B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CD8E83BA-F78A-4B0B-885A-DB7B83FB38B5}"/>
              </a:ext>
            </a:extLst>
          </p:cNvPr>
          <p:cNvGrpSpPr>
            <a:grpSpLocks/>
          </p:cNvGrpSpPr>
          <p:nvPr/>
        </p:nvGrpSpPr>
        <p:grpSpPr bwMode="auto">
          <a:xfrm>
            <a:off x="3298557" y="4800600"/>
            <a:ext cx="1143000" cy="1600200"/>
            <a:chOff x="1248" y="3024"/>
            <a:chExt cx="720" cy="1008"/>
          </a:xfrm>
        </p:grpSpPr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F1D5CD9A-B6CF-423D-BB2E-BD087AC969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024"/>
              <a:ext cx="720" cy="10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4" name="Group 20">
              <a:extLst>
                <a:ext uri="{FF2B5EF4-FFF2-40B4-BE49-F238E27FC236}">
                  <a16:creationId xmlns:a16="http://schemas.microsoft.com/office/drawing/2014/main" id="{44A47792-4BFD-488A-B1C1-0CADCF46E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264"/>
              <a:ext cx="240" cy="288"/>
              <a:chOff x="672" y="3264"/>
              <a:chExt cx="240" cy="288"/>
            </a:xfrm>
          </p:grpSpPr>
          <p:sp>
            <p:nvSpPr>
              <p:cNvPr id="15" name="Text Box 21">
                <a:extLst>
                  <a:ext uri="{FF2B5EF4-FFF2-40B4-BE49-F238E27FC236}">
                    <a16:creationId xmlns:a16="http://schemas.microsoft.com/office/drawing/2014/main" id="{C9283378-F0CC-4F54-A498-F700054C93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26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folHlink"/>
                    </a:solidFill>
                  </a:rPr>
                  <a:t>B</a:t>
                </a:r>
              </a:p>
            </p:txBody>
          </p:sp>
          <p:sp>
            <p:nvSpPr>
              <p:cNvPr id="16" name="Line 22">
                <a:extLst>
                  <a:ext uri="{FF2B5EF4-FFF2-40B4-BE49-F238E27FC236}">
                    <a16:creationId xmlns:a16="http://schemas.microsoft.com/office/drawing/2014/main" id="{6402893F-838C-4EB3-BC64-92F481B08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D10937EC-B86E-4629-AA88-F956F555E7F1}"/>
              </a:ext>
            </a:extLst>
          </p:cNvPr>
          <p:cNvGrpSpPr>
            <a:grpSpLocks/>
          </p:cNvGrpSpPr>
          <p:nvPr/>
        </p:nvGrpSpPr>
        <p:grpSpPr bwMode="auto">
          <a:xfrm>
            <a:off x="4822557" y="4800600"/>
            <a:ext cx="2209800" cy="609600"/>
            <a:chOff x="2208" y="3024"/>
            <a:chExt cx="1392" cy="384"/>
          </a:xfrm>
        </p:grpSpPr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E137619A-71D4-4D06-BEC4-AE5F5B0A0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408"/>
              <a:ext cx="139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" name="Group 23">
              <a:extLst>
                <a:ext uri="{FF2B5EF4-FFF2-40B4-BE49-F238E27FC236}">
                  <a16:creationId xmlns:a16="http://schemas.microsoft.com/office/drawing/2014/main" id="{F74A96D2-9DE2-4900-8698-3174BD341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3024"/>
              <a:ext cx="240" cy="288"/>
              <a:chOff x="672" y="3264"/>
              <a:chExt cx="240" cy="288"/>
            </a:xfrm>
          </p:grpSpPr>
          <p:sp>
            <p:nvSpPr>
              <p:cNvPr id="20" name="Text Box 24">
                <a:extLst>
                  <a:ext uri="{FF2B5EF4-FFF2-40B4-BE49-F238E27FC236}">
                    <a16:creationId xmlns:a16="http://schemas.microsoft.com/office/drawing/2014/main" id="{4E231476-F539-467C-B335-260546A85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26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folHlink"/>
                    </a:solidFill>
                  </a:rPr>
                  <a:t>A</a:t>
                </a:r>
              </a:p>
            </p:txBody>
          </p:sp>
          <p:sp>
            <p:nvSpPr>
              <p:cNvPr id="21" name="Line 25">
                <a:extLst>
                  <a:ext uri="{FF2B5EF4-FFF2-40B4-BE49-F238E27FC236}">
                    <a16:creationId xmlns:a16="http://schemas.microsoft.com/office/drawing/2014/main" id="{77E8AF3B-CBD1-44E6-819E-A6894077B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2" name="Group 42">
            <a:extLst>
              <a:ext uri="{FF2B5EF4-FFF2-40B4-BE49-F238E27FC236}">
                <a16:creationId xmlns:a16="http://schemas.microsoft.com/office/drawing/2014/main" id="{F9ECC4EA-0132-45EA-BEA7-64DE563D73FC}"/>
              </a:ext>
            </a:extLst>
          </p:cNvPr>
          <p:cNvGrpSpPr>
            <a:grpSpLocks/>
          </p:cNvGrpSpPr>
          <p:nvPr/>
        </p:nvGrpSpPr>
        <p:grpSpPr bwMode="auto">
          <a:xfrm>
            <a:off x="7565757" y="4724400"/>
            <a:ext cx="533400" cy="1600200"/>
            <a:chOff x="3936" y="2976"/>
            <a:chExt cx="336" cy="1008"/>
          </a:xfrm>
        </p:grpSpPr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AD5D91D5-02D0-44F0-A237-020406C29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976"/>
              <a:ext cx="0" cy="10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" name="Group 26">
              <a:extLst>
                <a:ext uri="{FF2B5EF4-FFF2-40B4-BE49-F238E27FC236}">
                  <a16:creationId xmlns:a16="http://schemas.microsoft.com/office/drawing/2014/main" id="{9E536FB8-3052-49FB-9236-1AF91681B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264"/>
              <a:ext cx="240" cy="288"/>
              <a:chOff x="672" y="3264"/>
              <a:chExt cx="240" cy="288"/>
            </a:xfrm>
          </p:grpSpPr>
          <p:sp>
            <p:nvSpPr>
              <p:cNvPr id="25" name="Text Box 27">
                <a:extLst>
                  <a:ext uri="{FF2B5EF4-FFF2-40B4-BE49-F238E27FC236}">
                    <a16:creationId xmlns:a16="http://schemas.microsoft.com/office/drawing/2014/main" id="{2BB4EB37-A606-478A-9A83-BE2641FE57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26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folHlink"/>
                    </a:solidFill>
                  </a:rPr>
                  <a:t>A</a:t>
                </a:r>
              </a:p>
            </p:txBody>
          </p:sp>
          <p:sp>
            <p:nvSpPr>
              <p:cNvPr id="26" name="Line 28">
                <a:extLst>
                  <a:ext uri="{FF2B5EF4-FFF2-40B4-BE49-F238E27FC236}">
                    <a16:creationId xmlns:a16="http://schemas.microsoft.com/office/drawing/2014/main" id="{FD3C2D98-7C6C-46EF-810B-D5B7D4AB8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7" name="Group 38">
            <a:extLst>
              <a:ext uri="{FF2B5EF4-FFF2-40B4-BE49-F238E27FC236}">
                <a16:creationId xmlns:a16="http://schemas.microsoft.com/office/drawing/2014/main" id="{4E32977E-257C-47BB-8066-DF74C3537CDF}"/>
              </a:ext>
            </a:extLst>
          </p:cNvPr>
          <p:cNvGrpSpPr>
            <a:grpSpLocks/>
          </p:cNvGrpSpPr>
          <p:nvPr/>
        </p:nvGrpSpPr>
        <p:grpSpPr bwMode="auto">
          <a:xfrm>
            <a:off x="4822557" y="5636220"/>
            <a:ext cx="2209800" cy="533400"/>
            <a:chOff x="2208" y="3648"/>
            <a:chExt cx="1392" cy="336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FDE05C96-4551-4D62-B183-613413B35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984"/>
              <a:ext cx="139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id="{B587279A-35B7-4B15-8478-1E16D08FB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3648"/>
              <a:ext cx="240" cy="288"/>
              <a:chOff x="672" y="3264"/>
              <a:chExt cx="240" cy="288"/>
            </a:xfrm>
          </p:grpSpPr>
          <p:sp>
            <p:nvSpPr>
              <p:cNvPr id="30" name="Text Box 33">
                <a:extLst>
                  <a:ext uri="{FF2B5EF4-FFF2-40B4-BE49-F238E27FC236}">
                    <a16:creationId xmlns:a16="http://schemas.microsoft.com/office/drawing/2014/main" id="{B3C2E139-2D7A-44A7-BC83-3F45D9E6C6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26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folHlink"/>
                    </a:solidFill>
                  </a:rPr>
                  <a:t>B</a:t>
                </a:r>
              </a:p>
            </p:txBody>
          </p:sp>
          <p:sp>
            <p:nvSpPr>
              <p:cNvPr id="31" name="Line 34">
                <a:extLst>
                  <a:ext uri="{FF2B5EF4-FFF2-40B4-BE49-F238E27FC236}">
                    <a16:creationId xmlns:a16="http://schemas.microsoft.com/office/drawing/2014/main" id="{1BF15975-0555-489D-BF86-ACF66AE6E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2" name="Group 43">
            <a:extLst>
              <a:ext uri="{FF2B5EF4-FFF2-40B4-BE49-F238E27FC236}">
                <a16:creationId xmlns:a16="http://schemas.microsoft.com/office/drawing/2014/main" id="{DB153462-B69F-4FA4-AF5A-8E1DD31C6CF0}"/>
              </a:ext>
            </a:extLst>
          </p:cNvPr>
          <p:cNvGrpSpPr>
            <a:grpSpLocks/>
          </p:cNvGrpSpPr>
          <p:nvPr/>
        </p:nvGrpSpPr>
        <p:grpSpPr bwMode="auto">
          <a:xfrm>
            <a:off x="8632557" y="4724400"/>
            <a:ext cx="457200" cy="1600200"/>
            <a:chOff x="4608" y="2976"/>
            <a:chExt cx="288" cy="1008"/>
          </a:xfrm>
        </p:grpSpPr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D5EDD287-58AA-495A-BF8F-E2DEE7C66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976"/>
              <a:ext cx="0" cy="10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4" name="Group 35">
              <a:extLst>
                <a:ext uri="{FF2B5EF4-FFF2-40B4-BE49-F238E27FC236}">
                  <a16:creationId xmlns:a16="http://schemas.microsoft.com/office/drawing/2014/main" id="{B10DAF8B-02FD-4E94-B839-14ADFBC2A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264"/>
              <a:ext cx="240" cy="288"/>
              <a:chOff x="672" y="3264"/>
              <a:chExt cx="240" cy="288"/>
            </a:xfrm>
          </p:grpSpPr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DE4E05D6-1023-4D7A-ABBB-10C2139FB2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26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folHlink"/>
                    </a:solidFill>
                  </a:rPr>
                  <a:t>B</a:t>
                </a:r>
              </a:p>
            </p:txBody>
          </p:sp>
          <p:sp>
            <p:nvSpPr>
              <p:cNvPr id="36" name="Line 37">
                <a:extLst>
                  <a:ext uri="{FF2B5EF4-FFF2-40B4-BE49-F238E27FC236}">
                    <a16:creationId xmlns:a16="http://schemas.microsoft.com/office/drawing/2014/main" id="{648EAE3B-3844-4702-8BDC-E4AA648DF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7" name="Line 44">
            <a:extLst>
              <a:ext uri="{FF2B5EF4-FFF2-40B4-BE49-F238E27FC236}">
                <a16:creationId xmlns:a16="http://schemas.microsoft.com/office/drawing/2014/main" id="{EBB915B2-DE33-49AD-9436-45CFC6E6F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8557" y="3810000"/>
            <a:ext cx="3048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45">
            <a:extLst>
              <a:ext uri="{FF2B5EF4-FFF2-40B4-BE49-F238E27FC236}">
                <a16:creationId xmlns:a16="http://schemas.microsoft.com/office/drawing/2014/main" id="{FE470ED0-2797-47AB-AD97-134C9AA06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4357" y="3810000"/>
            <a:ext cx="3048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F96F6F-0BB0-42AE-84FF-7A58FA445C68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08BEDD5-B52A-4938-8EA2-42436213E87E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423B5C3-EBFE-4522-81AD-B082869753E1}"/>
              </a:ext>
            </a:extLst>
          </p:cNvPr>
          <p:cNvSpPr txBox="1"/>
          <p:nvPr/>
        </p:nvSpPr>
        <p:spPr>
          <a:xfrm>
            <a:off x="4177366" y="604995"/>
            <a:ext cx="3826934" cy="11079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B14E70F-B149-46F3-8BBB-C99A55E7C994}"/>
              </a:ext>
            </a:extLst>
          </p:cNvPr>
          <p:cNvSpPr txBox="1">
            <a:spLocks/>
          </p:cNvSpPr>
          <p:nvPr/>
        </p:nvSpPr>
        <p:spPr>
          <a:xfrm>
            <a:off x="419745" y="2226667"/>
            <a:ext cx="6837218" cy="33637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Babul Hossain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(Mathematics)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Mohiuddin High School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Madhabpur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Habiganj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Phone: 01715844786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babulbdx@gmail.com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9A3FDA72-8980-4B4B-B851-E047A0FA1013}"/>
              </a:ext>
            </a:extLst>
          </p:cNvPr>
          <p:cNvSpPr txBox="1">
            <a:spLocks/>
          </p:cNvSpPr>
          <p:nvPr/>
        </p:nvSpPr>
        <p:spPr>
          <a:xfrm>
            <a:off x="7892393" y="2226666"/>
            <a:ext cx="3653844" cy="33637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9-10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Physics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Chapter: Second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Students: 35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11-03-2020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06C811-0CCB-4E50-BF78-983D894C8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09" y="2335201"/>
            <a:ext cx="1276350" cy="127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4C0586-3141-4F20-96D4-94F33213EF3D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ED946B-E944-4177-BCA8-A7F27A5F6DDA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9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3ABEF1-5AED-4905-AD25-3A5C08712EBD}"/>
              </a:ext>
            </a:extLst>
          </p:cNvPr>
          <p:cNvSpPr txBox="1">
            <a:spLocks noChangeArrowheads="1"/>
          </p:cNvSpPr>
          <p:nvPr/>
        </p:nvSpPr>
        <p:spPr>
          <a:xfrm>
            <a:off x="2120683" y="583770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of a Vector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28A82EB-025D-47CB-9971-609D6645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683" y="2107770"/>
            <a:ext cx="8077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The negative of vector </a:t>
            </a:r>
            <a:r>
              <a:rPr lang="en-US" altLang="en-US" sz="3600" dirty="0">
                <a:solidFill>
                  <a:schemeClr val="folHlink"/>
                </a:solidFill>
              </a:rPr>
              <a:t>A</a:t>
            </a:r>
            <a:r>
              <a:rPr lang="en-US" altLang="en-US" sz="3600" dirty="0"/>
              <a:t> is defined as giving the vector sum of zero value when added to </a:t>
            </a:r>
            <a:r>
              <a:rPr lang="en-US" altLang="en-US" sz="3600" dirty="0">
                <a:solidFill>
                  <a:schemeClr val="folHlink"/>
                </a:solidFill>
              </a:rPr>
              <a:t>A</a:t>
            </a:r>
            <a:r>
              <a:rPr lang="en-US" altLang="en-US" sz="3600" dirty="0"/>
              <a:t> . That is, </a:t>
            </a:r>
            <a:r>
              <a:rPr lang="en-US" altLang="en-US" sz="3600" dirty="0">
                <a:solidFill>
                  <a:schemeClr val="folHlink"/>
                </a:solidFill>
              </a:rPr>
              <a:t>A + (- A) = 0</a:t>
            </a:r>
            <a:r>
              <a:rPr lang="en-US" altLang="en-US" sz="3600" dirty="0"/>
              <a:t>. The vector </a:t>
            </a:r>
            <a:r>
              <a:rPr lang="en-US" altLang="en-US" sz="3600" dirty="0">
                <a:solidFill>
                  <a:schemeClr val="folHlink"/>
                </a:solidFill>
              </a:rPr>
              <a:t>A</a:t>
            </a:r>
            <a:r>
              <a:rPr lang="en-US" altLang="en-US" sz="3600" dirty="0"/>
              <a:t> and  </a:t>
            </a:r>
            <a:r>
              <a:rPr lang="en-US" altLang="en-US" sz="3600" dirty="0">
                <a:solidFill>
                  <a:schemeClr val="folHlink"/>
                </a:solidFill>
              </a:rPr>
              <a:t>–A</a:t>
            </a:r>
            <a:r>
              <a:rPr lang="en-US" altLang="en-US" sz="3600" dirty="0"/>
              <a:t> have the same magnitude but are in opposite directions.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3AFD58E5-E157-4400-975C-1EB39AD22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6883" y="2107770"/>
            <a:ext cx="2286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7903A5A-FE6C-4C62-9916-D9A0640BB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5283" y="3250770"/>
            <a:ext cx="2286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54508D3F-A6A8-4311-9789-731943AF5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3283" y="3250770"/>
            <a:ext cx="2286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53546AE9-33FB-442F-8191-D6C6F1278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8483" y="3250770"/>
            <a:ext cx="2286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768EAE05-21D1-407D-A05E-832F962FBB23}"/>
              </a:ext>
            </a:extLst>
          </p:cNvPr>
          <p:cNvGrpSpPr>
            <a:grpSpLocks/>
          </p:cNvGrpSpPr>
          <p:nvPr/>
        </p:nvGrpSpPr>
        <p:grpSpPr bwMode="auto">
          <a:xfrm>
            <a:off x="6311683" y="4694700"/>
            <a:ext cx="2209800" cy="609600"/>
            <a:chOff x="2208" y="3024"/>
            <a:chExt cx="1392" cy="384"/>
          </a:xfrm>
        </p:grpSpPr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0BD1D4D1-DA6A-471D-802D-7667B3CAC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408"/>
              <a:ext cx="139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C9791346-0ADA-4B46-8FB5-18A6B114A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3024"/>
              <a:ext cx="240" cy="288"/>
              <a:chOff x="672" y="3264"/>
              <a:chExt cx="240" cy="288"/>
            </a:xfrm>
          </p:grpSpPr>
          <p:sp>
            <p:nvSpPr>
              <p:cNvPr id="11" name="Text Box 16">
                <a:extLst>
                  <a:ext uri="{FF2B5EF4-FFF2-40B4-BE49-F238E27FC236}">
                    <a16:creationId xmlns:a16="http://schemas.microsoft.com/office/drawing/2014/main" id="{AA6FACA0-45EC-4E67-B02C-14B2F6DE1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26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folHlink"/>
                    </a:solidFill>
                  </a:rPr>
                  <a:t>A</a:t>
                </a:r>
              </a:p>
            </p:txBody>
          </p:sp>
          <p:sp>
            <p:nvSpPr>
              <p:cNvPr id="12" name="Line 17">
                <a:extLst>
                  <a:ext uri="{FF2B5EF4-FFF2-40B4-BE49-F238E27FC236}">
                    <a16:creationId xmlns:a16="http://schemas.microsoft.com/office/drawing/2014/main" id="{928E9423-715A-4EA4-B7AD-193F2FB72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825FFEC7-D677-477D-8FD4-D796454C5936}"/>
              </a:ext>
            </a:extLst>
          </p:cNvPr>
          <p:cNvGrpSpPr>
            <a:grpSpLocks/>
          </p:cNvGrpSpPr>
          <p:nvPr/>
        </p:nvGrpSpPr>
        <p:grpSpPr bwMode="auto">
          <a:xfrm>
            <a:off x="6311683" y="5685300"/>
            <a:ext cx="2209800" cy="609600"/>
            <a:chOff x="3312" y="3552"/>
            <a:chExt cx="1392" cy="384"/>
          </a:xfrm>
        </p:grpSpPr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6E912F6F-042B-49A2-A283-21CE931BB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936"/>
              <a:ext cx="139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99001EFC-F2C5-40AE-B4FB-35BA72AB5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55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folHlink"/>
                  </a:solidFill>
                </a:rPr>
                <a:t>-A</a:t>
              </a: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B25788C0-B5E9-4F96-8A34-D3C368A9C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600"/>
              <a:ext cx="20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" name="Line 24">
            <a:extLst>
              <a:ext uri="{FF2B5EF4-FFF2-40B4-BE49-F238E27FC236}">
                <a16:creationId xmlns:a16="http://schemas.microsoft.com/office/drawing/2014/main" id="{4F37B51A-7E6B-4C70-AB51-7D59B7038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8283" y="2717370"/>
            <a:ext cx="2286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Line 25">
            <a:extLst>
              <a:ext uri="{FF2B5EF4-FFF2-40B4-BE49-F238E27FC236}">
                <a16:creationId xmlns:a16="http://schemas.microsoft.com/office/drawing/2014/main" id="{5FECBC32-62E7-4413-B886-12151E733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4883" y="3250770"/>
            <a:ext cx="228600" cy="0"/>
          </a:xfrm>
          <a:prstGeom prst="line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09D776-34F0-4153-B30F-0177A9AAAF78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9AD534-4916-4CC5-A265-B94410E07880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A685C-2FD2-4A2C-8198-6B3248EFEFEF}"/>
              </a:ext>
            </a:extLst>
          </p:cNvPr>
          <p:cNvSpPr/>
          <p:nvPr/>
        </p:nvSpPr>
        <p:spPr>
          <a:xfrm>
            <a:off x="3595713" y="476983"/>
            <a:ext cx="50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Collinear Vectors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D8898-25B4-4811-ADD6-125C69EA3D5F}"/>
              </a:ext>
            </a:extLst>
          </p:cNvPr>
          <p:cNvSpPr/>
          <p:nvPr/>
        </p:nvSpPr>
        <p:spPr>
          <a:xfrm>
            <a:off x="1105661" y="1451527"/>
            <a:ext cx="101063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Two vectors are said to be collinear vectors,</a:t>
            </a:r>
          </a:p>
          <a:p>
            <a:pPr algn="ctr"/>
            <a:r>
              <a:rPr lang="en-US" sz="4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if they act along a same line.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565B84-69E5-41A6-8B48-23959BBCB15D}"/>
              </a:ext>
            </a:extLst>
          </p:cNvPr>
          <p:cNvCxnSpPr/>
          <p:nvPr/>
        </p:nvCxnSpPr>
        <p:spPr>
          <a:xfrm flipV="1">
            <a:off x="1604826" y="4720794"/>
            <a:ext cx="2305319" cy="16808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7C7F69-D9F0-48F3-AC07-FC6D6695C97A}"/>
              </a:ext>
            </a:extLst>
          </p:cNvPr>
          <p:cNvCxnSpPr/>
          <p:nvPr/>
        </p:nvCxnSpPr>
        <p:spPr>
          <a:xfrm rot="10800000" flipV="1">
            <a:off x="4114256" y="3380492"/>
            <a:ext cx="1640650" cy="11983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694FC5-49F5-4B0D-A255-350EAE68140E}"/>
                  </a:ext>
                </a:extLst>
              </p:cNvPr>
              <p:cNvSpPr/>
              <p:nvPr/>
            </p:nvSpPr>
            <p:spPr>
              <a:xfrm>
                <a:off x="2280968" y="4899859"/>
                <a:ext cx="647933" cy="72109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dirty="0" smtClean="0">
                              <a:ln w="0"/>
                              <a:solidFill>
                                <a:srgbClr val="FF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694FC5-49F5-4B0D-A255-350EAE681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68" y="4899859"/>
                <a:ext cx="647933" cy="7210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78DB9B-8EC4-4248-BE9A-7BAC2404FBD3}"/>
                  </a:ext>
                </a:extLst>
              </p:cNvPr>
              <p:cNvSpPr/>
              <p:nvPr/>
            </p:nvSpPr>
            <p:spPr>
              <a:xfrm>
                <a:off x="4533118" y="3380492"/>
                <a:ext cx="603049" cy="7414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78DB9B-8EC4-4248-BE9A-7BAC2404F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118" y="3380492"/>
                <a:ext cx="603049" cy="7414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352DEE-7125-4033-AA2F-B6265DCF02D8}"/>
              </a:ext>
            </a:extLst>
          </p:cNvPr>
          <p:cNvCxnSpPr/>
          <p:nvPr/>
        </p:nvCxnSpPr>
        <p:spPr>
          <a:xfrm flipH="1">
            <a:off x="8764804" y="4077268"/>
            <a:ext cx="2267944" cy="101070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018026-FFC0-4BAD-A5D8-05C06DA9C47A}"/>
              </a:ext>
            </a:extLst>
          </p:cNvPr>
          <p:cNvCxnSpPr/>
          <p:nvPr/>
        </p:nvCxnSpPr>
        <p:spPr>
          <a:xfrm flipH="1">
            <a:off x="6791404" y="5222814"/>
            <a:ext cx="1767815" cy="79628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407D0F-1749-4860-9423-F059F16473F2}"/>
                  </a:ext>
                </a:extLst>
              </p:cNvPr>
              <p:cNvSpPr/>
              <p:nvPr/>
            </p:nvSpPr>
            <p:spPr>
              <a:xfrm>
                <a:off x="7398633" y="4909164"/>
                <a:ext cx="553357" cy="7414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P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407D0F-1749-4860-9423-F059F16473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633" y="4909164"/>
                <a:ext cx="553357" cy="741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3932E-DA1A-4F0E-9756-F601CBA2C50A}"/>
                  </a:ext>
                </a:extLst>
              </p:cNvPr>
              <p:cNvSpPr/>
              <p:nvPr/>
            </p:nvSpPr>
            <p:spPr>
              <a:xfrm>
                <a:off x="9542749" y="3763651"/>
                <a:ext cx="712053" cy="72917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i="1" smtClean="0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500" b="0" i="0" dirty="0" smtClean="0">
                              <a:ln w="0"/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omic Sans MS" panose="030F0702030302020204" pitchFamily="66" charset="0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3932E-DA1A-4F0E-9756-F601CBA2C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749" y="3763651"/>
                <a:ext cx="712053" cy="7291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80428E9-1D27-44FE-AEF7-2F9831A63B0B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5EBED6-5135-4B01-B34C-F3C087041099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AB7206-EA7D-4C43-B5AC-D17E2D498F87}"/>
              </a:ext>
            </a:extLst>
          </p:cNvPr>
          <p:cNvSpPr txBox="1">
            <a:spLocks noChangeArrowheads="1"/>
          </p:cNvSpPr>
          <p:nvPr/>
        </p:nvSpPr>
        <p:spPr>
          <a:xfrm>
            <a:off x="3633342" y="1129408"/>
            <a:ext cx="4914981" cy="9473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9796C3-F195-42F9-B24B-7BFFEC6211B9}"/>
              </a:ext>
            </a:extLst>
          </p:cNvPr>
          <p:cNvSpPr/>
          <p:nvPr/>
        </p:nvSpPr>
        <p:spPr>
          <a:xfrm>
            <a:off x="1645744" y="3075057"/>
            <a:ext cx="9110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positions of negative vectors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5DA82-64BB-4D1D-BCAA-82856DD6D3F9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CD044-A812-4C46-BF11-31D8AEAB3347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9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510676-C733-4520-961A-2DA313761DC0}"/>
              </a:ext>
            </a:extLst>
          </p:cNvPr>
          <p:cNvSpPr txBox="1">
            <a:spLocks noChangeArrowheads="1"/>
          </p:cNvSpPr>
          <p:nvPr/>
        </p:nvSpPr>
        <p:spPr>
          <a:xfrm>
            <a:off x="3309452" y="831096"/>
            <a:ext cx="5562762" cy="118820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A85FA9-6193-4DE7-B429-5B7B95DA5BC2}"/>
              </a:ext>
            </a:extLst>
          </p:cNvPr>
          <p:cNvSpPr txBox="1">
            <a:spLocks noChangeArrowheads="1"/>
          </p:cNvSpPr>
          <p:nvPr/>
        </p:nvSpPr>
        <p:spPr>
          <a:xfrm>
            <a:off x="2014780" y="2703165"/>
            <a:ext cx="7656161" cy="11882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scalar quantities?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00A573-11EF-4674-B030-5B6C05D4A868}"/>
              </a:ext>
            </a:extLst>
          </p:cNvPr>
          <p:cNvSpPr txBox="1">
            <a:spLocks noChangeArrowheads="1"/>
          </p:cNvSpPr>
          <p:nvPr/>
        </p:nvSpPr>
        <p:spPr>
          <a:xfrm>
            <a:off x="2014781" y="3871995"/>
            <a:ext cx="7656160" cy="11882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vector quantities?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A8D99-4660-4378-8A74-88BC31D3A8C6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DFC2B-DFA5-4C6D-9B2F-B978E33B7782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A8CCF11-F294-4ACD-A865-B2A46D8E563C}"/>
              </a:ext>
            </a:extLst>
          </p:cNvPr>
          <p:cNvSpPr txBox="1">
            <a:spLocks noChangeArrowheads="1"/>
          </p:cNvSpPr>
          <p:nvPr/>
        </p:nvSpPr>
        <p:spPr>
          <a:xfrm>
            <a:off x="3500598" y="744395"/>
            <a:ext cx="4806494" cy="75425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112B5A-B3F1-4349-9852-AB326F3279E9}"/>
              </a:ext>
            </a:extLst>
          </p:cNvPr>
          <p:cNvSpPr txBox="1">
            <a:spLocks noChangeArrowheads="1"/>
          </p:cNvSpPr>
          <p:nvPr/>
        </p:nvSpPr>
        <p:spPr>
          <a:xfrm>
            <a:off x="875655" y="1891383"/>
            <a:ext cx="10440691" cy="11242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/>
              <a:t>A runner follows the path shown starting at A and arriving at B ten seconds later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F29F7-1EEF-4593-AEB0-E494DBB13A92}"/>
              </a:ext>
            </a:extLst>
          </p:cNvPr>
          <p:cNvSpPr/>
          <p:nvPr/>
        </p:nvSpPr>
        <p:spPr>
          <a:xfrm>
            <a:off x="1017723" y="3332246"/>
            <a:ext cx="104406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 sz="3200" dirty="0"/>
              <a:t>What is the distance travelled by the runner?</a:t>
            </a:r>
          </a:p>
          <a:p>
            <a:endParaRPr lang="en-US" sz="3200" dirty="0"/>
          </a:p>
          <a:p>
            <a:r>
              <a:rPr lang="en-US" sz="3200" dirty="0"/>
              <a:t>b) Calculate the average speed of the runner.</a:t>
            </a:r>
          </a:p>
          <a:p>
            <a:endParaRPr lang="en-US" sz="3200" dirty="0"/>
          </a:p>
          <a:p>
            <a:r>
              <a:rPr lang="en-US" sz="3200" dirty="0"/>
              <a:t>c) By using a scale diagram, calculate the runner’s displacement (magnitude and direction).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3C5B8-C2ED-4123-9A96-73E1BE975152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E408D0-6C13-4AF2-8686-E2E28CCA6A9C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127E8B-451B-4A44-A9BA-660C44D69BDC}"/>
              </a:ext>
            </a:extLst>
          </p:cNvPr>
          <p:cNvGrpSpPr/>
          <p:nvPr/>
        </p:nvGrpSpPr>
        <p:grpSpPr>
          <a:xfrm>
            <a:off x="9790041" y="2610102"/>
            <a:ext cx="2020624" cy="2330276"/>
            <a:chOff x="9790041" y="2610102"/>
            <a:chExt cx="2020624" cy="233027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E94D86-9627-4171-9DE9-E8881FD97C70}"/>
                </a:ext>
              </a:extLst>
            </p:cNvPr>
            <p:cNvSpPr txBox="1"/>
            <p:nvPr/>
          </p:nvSpPr>
          <p:spPr>
            <a:xfrm>
              <a:off x="10450115" y="261010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30m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47B3FB-F250-4A08-845D-8F77F7E25283}"/>
                </a:ext>
              </a:extLst>
            </p:cNvPr>
            <p:cNvSpPr txBox="1"/>
            <p:nvPr/>
          </p:nvSpPr>
          <p:spPr>
            <a:xfrm>
              <a:off x="11028082" y="457104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C74386-72F9-4FB3-9261-31BD3419C3CC}"/>
                </a:ext>
              </a:extLst>
            </p:cNvPr>
            <p:cNvGrpSpPr/>
            <p:nvPr/>
          </p:nvGrpSpPr>
          <p:grpSpPr>
            <a:xfrm>
              <a:off x="9790041" y="2766547"/>
              <a:ext cx="2020624" cy="1781640"/>
              <a:chOff x="9790041" y="2766547"/>
              <a:chExt cx="2020624" cy="178164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190969-1A19-44B3-B98D-54FA72439D55}"/>
                  </a:ext>
                </a:extLst>
              </p:cNvPr>
              <p:cNvSpPr txBox="1"/>
              <p:nvPr/>
            </p:nvSpPr>
            <p:spPr>
              <a:xfrm>
                <a:off x="11207615" y="3207215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40m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2951565-F949-44EA-9D67-AD20DFFE0CAB}"/>
                  </a:ext>
                </a:extLst>
              </p:cNvPr>
              <p:cNvGrpSpPr/>
              <p:nvPr/>
            </p:nvGrpSpPr>
            <p:grpSpPr>
              <a:xfrm>
                <a:off x="9790041" y="2766547"/>
                <a:ext cx="1463729" cy="1781640"/>
                <a:chOff x="9790041" y="2766547"/>
                <a:chExt cx="1463729" cy="178164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607B60AF-0505-4913-985D-91C90E22C6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77450" y="2975675"/>
                  <a:ext cx="109378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3678FE77-9059-42DE-9FF9-EDE9D65509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184755" y="2956624"/>
                  <a:ext cx="0" cy="159156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ED9B34C-8DD6-4A9D-B4E5-D2844D207E76}"/>
                    </a:ext>
                  </a:extLst>
                </p:cNvPr>
                <p:cNvSpPr txBox="1"/>
                <p:nvPr/>
              </p:nvSpPr>
              <p:spPr>
                <a:xfrm>
                  <a:off x="9790041" y="2766547"/>
                  <a:ext cx="317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2247B7E0-2C5B-4989-941A-D4A731FF62E8}"/>
                    </a:ext>
                  </a:extLst>
                </p:cNvPr>
                <p:cNvGrpSpPr/>
                <p:nvPr/>
              </p:nvGrpSpPr>
              <p:grpSpPr>
                <a:xfrm>
                  <a:off x="10416428" y="2868634"/>
                  <a:ext cx="119983" cy="165065"/>
                  <a:chOff x="9676516" y="3372310"/>
                  <a:chExt cx="272383" cy="165065"/>
                </a:xfrm>
              </p:grpSpPr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F704156C-6120-4A82-8EF5-7A3A0D589F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721850" y="3372310"/>
                    <a:ext cx="227049" cy="10749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BD948A94-6469-48CC-8AB5-653CF4F6D9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676516" y="3479800"/>
                    <a:ext cx="272383" cy="5757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6C12D91D-7A40-4AC3-B8D5-3370657AEA31}"/>
                    </a:ext>
                  </a:extLst>
                </p:cNvPr>
                <p:cNvGrpSpPr/>
                <p:nvPr/>
              </p:nvGrpSpPr>
              <p:grpSpPr>
                <a:xfrm rot="15300000">
                  <a:off x="11111246" y="3329022"/>
                  <a:ext cx="119983" cy="165065"/>
                  <a:chOff x="9676516" y="3372310"/>
                  <a:chExt cx="272383" cy="165065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BB3A0D0-8512-4C1A-AE23-07E665762F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721850" y="3372310"/>
                    <a:ext cx="227049" cy="10749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7520A3E8-C006-4DA9-BAE6-A9BB5FA0B8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676516" y="3479800"/>
                    <a:ext cx="272383" cy="5757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4233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8BFDC-44A2-47F8-AD61-307514547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" r="1099"/>
          <a:stretch/>
        </p:blipFill>
        <p:spPr>
          <a:xfrm>
            <a:off x="0" y="0"/>
            <a:ext cx="12192000" cy="6976533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9401CD-A878-43FB-B965-96FC635DAFB9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390E8F-7922-4D2D-BD6E-178A80326D6A}"/>
              </a:ext>
            </a:extLst>
          </p:cNvPr>
          <p:cNvSpPr/>
          <p:nvPr/>
        </p:nvSpPr>
        <p:spPr>
          <a:xfrm>
            <a:off x="-30997" y="6741760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0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4221" y="4252744"/>
            <a:ext cx="64235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Length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of a car is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4.5 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47188" y="5022185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490204" y="5022184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52653" y="5564683"/>
            <a:ext cx="3389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Physical quantity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89438" y="5564682"/>
            <a:ext cx="21771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Magnitude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14" y="902377"/>
            <a:ext cx="6502768" cy="31263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982EDC-0A73-407C-88FF-497A86F761A8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C0414F-BA3D-43F5-8D78-87E84A937EB2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07" b="824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55" b="9721"/>
          <a:stretch/>
        </p:blipFill>
        <p:spPr>
          <a:xfrm>
            <a:off x="3295441" y="746936"/>
            <a:ext cx="5810250" cy="3425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1707" y="4252744"/>
            <a:ext cx="6548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Mass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of gold bar is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78420" y="5022185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774116" y="5022184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80679" y="5564683"/>
            <a:ext cx="3395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Physical quantity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3350" y="5564682"/>
            <a:ext cx="21771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Magnitude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BAD985-AFFA-445F-981E-494D8937411A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39581-F8C8-4821-92CB-53318F41FCC2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3861332" y="5022185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876050" y="5022184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63591" y="5564683"/>
            <a:ext cx="3395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Physical quantity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75284" y="5564682"/>
            <a:ext cx="21771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Magnitude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 b="10563"/>
          <a:stretch/>
        </p:blipFill>
        <p:spPr>
          <a:xfrm>
            <a:off x="3995564" y="732440"/>
            <a:ext cx="4200872" cy="33568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39182" y="4252744"/>
            <a:ext cx="41136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Time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is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12.76 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2DF726-F8BE-47F9-858F-A329AD2DAA78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F3E64F-12DD-4352-A72F-27CCD6E654B8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83235" y="4252744"/>
                <a:ext cx="6625532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Temperature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is </a:t>
                </a:r>
                <a:r>
                  <a:rPr lang="en-US" sz="44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36.8 </a:t>
                </a:r>
                <a14:m>
                  <m:oMath xmlns:m="http://schemas.openxmlformats.org/officeDocument/2006/math">
                    <m:r>
                      <a:rPr lang="en-US" sz="44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C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35" y="4252744"/>
                <a:ext cx="6625532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3591" t="-19048" b="-4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742221" y="5022185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681266" y="5022184"/>
            <a:ext cx="587835" cy="542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47686" y="5564683"/>
            <a:ext cx="3389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Physical quantity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80500" y="5564682"/>
            <a:ext cx="21771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Magnitude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21" y="787055"/>
            <a:ext cx="5795757" cy="31774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5F1FBD-8EDA-4A43-926D-A24E201D1089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4F2058-9EE1-4573-9B35-0B8D4B178FE2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F52130-A63A-4879-898C-FB3DD020E199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2C9777-C1F6-4608-A937-93ACB773E147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85886-19BE-43B6-A87F-570BE396CC83}"/>
              </a:ext>
            </a:extLst>
          </p:cNvPr>
          <p:cNvSpPr txBox="1"/>
          <p:nvPr/>
        </p:nvSpPr>
        <p:spPr>
          <a:xfrm>
            <a:off x="1836549" y="2767281"/>
            <a:ext cx="8518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ea typeface="Apex New Heavy Italic" panose="02010600040501010103" pitchFamily="50" charset="0"/>
                <a:cs typeface="Times New Roman" panose="02020603050405020304" pitchFamily="18" charset="0"/>
              </a:rPr>
              <a:t>Scalars and Vectors</a:t>
            </a:r>
          </a:p>
        </p:txBody>
      </p:sp>
    </p:spTree>
    <p:extLst>
      <p:ext uri="{BB962C8B-B14F-4D97-AF65-F5344CB8AC3E}">
        <p14:creationId xmlns:p14="http://schemas.microsoft.com/office/powerpoint/2010/main" val="57719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63E33-3AF5-4724-B80D-00F377A6F7EB}"/>
              </a:ext>
            </a:extLst>
          </p:cNvPr>
          <p:cNvSpPr/>
          <p:nvPr/>
        </p:nvSpPr>
        <p:spPr>
          <a:xfrm>
            <a:off x="813437" y="2184532"/>
            <a:ext cx="829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lesson students will be able to…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F488AEF-51E2-4A57-9665-021447120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362" y="685314"/>
            <a:ext cx="6241277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r>
              <a:rPr lang="en-US" altLang="en-US" sz="5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509EB3F-5796-4377-A484-E581C2995F12}"/>
              </a:ext>
            </a:extLst>
          </p:cNvPr>
          <p:cNvSpPr txBox="1">
            <a:spLocks/>
          </p:cNvSpPr>
          <p:nvPr/>
        </p:nvSpPr>
        <p:spPr>
          <a:xfrm>
            <a:off x="268638" y="3312153"/>
            <a:ext cx="11654725" cy="21432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Tell the definition of scalars and vectors quantities;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vector quantities by symbols;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 equal vector, negative vector, position vector.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E725F-5C36-445D-90F3-2582C401AF95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C3F70-A4B1-4487-BDD5-286ABA06F595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3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A2D12B86-1404-434F-BEB1-7514E4189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32" y="1754980"/>
            <a:ext cx="109727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3200" dirty="0">
                <a:latin typeface="Helvetica" pitchFamily="2" charset="0"/>
              </a:rPr>
              <a:t>Scalars are quantities which have magnitude without direction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330BBAA0-A471-4C0E-8DC0-37DE8B29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288" y="3139068"/>
            <a:ext cx="427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folHlink"/>
                </a:solidFill>
                <a:latin typeface="Helvetica" pitchFamily="2" charset="0"/>
              </a:rPr>
              <a:t>Examples of scalars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06B1FC40-1BAE-43A4-9C29-F8CC715D8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088" y="4046255"/>
            <a:ext cx="33986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3600" dirty="0">
                <a:latin typeface="Helvetica" pitchFamily="2" charset="0"/>
              </a:rPr>
              <a:t> Temperature</a:t>
            </a:r>
          </a:p>
          <a:p>
            <a:pPr>
              <a:buFontTx/>
              <a:buChar char="•"/>
            </a:pPr>
            <a:r>
              <a:rPr lang="en-US" altLang="en-US" sz="3600" dirty="0">
                <a:latin typeface="Helvetica" pitchFamily="2" charset="0"/>
              </a:rPr>
              <a:t> Mass</a:t>
            </a:r>
          </a:p>
          <a:p>
            <a:pPr>
              <a:buFontTx/>
              <a:buChar char="•"/>
            </a:pPr>
            <a:r>
              <a:rPr lang="en-US" altLang="en-US" sz="3600" dirty="0">
                <a:latin typeface="Helvetica" pitchFamily="2" charset="0"/>
              </a:rPr>
              <a:t> Kinetic energy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EAAA4AC7-B38A-4272-9677-247571093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569" y="4016812"/>
            <a:ext cx="28542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3600" dirty="0">
                <a:latin typeface="Helvetica" pitchFamily="2" charset="0"/>
              </a:rPr>
              <a:t> Time</a:t>
            </a:r>
          </a:p>
          <a:p>
            <a:pPr>
              <a:buFontTx/>
              <a:buChar char="•"/>
            </a:pPr>
            <a:r>
              <a:rPr lang="en-US" altLang="en-US" sz="3600" dirty="0">
                <a:latin typeface="Helvetica" pitchFamily="2" charset="0"/>
              </a:rPr>
              <a:t> Amount</a:t>
            </a:r>
          </a:p>
          <a:p>
            <a:pPr>
              <a:buFontTx/>
              <a:buChar char="•"/>
            </a:pPr>
            <a:r>
              <a:rPr lang="en-US" altLang="en-US" sz="3600" dirty="0">
                <a:latin typeface="Helvetica" pitchFamily="2" charset="0"/>
              </a:rPr>
              <a:t> Density</a:t>
            </a:r>
          </a:p>
          <a:p>
            <a:pPr>
              <a:buFontTx/>
              <a:buChar char="•"/>
            </a:pPr>
            <a:r>
              <a:rPr lang="en-US" altLang="en-US" sz="3600" dirty="0">
                <a:latin typeface="Helvetica" pitchFamily="2" charset="0"/>
              </a:rPr>
              <a:t> Charge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C89E302-D1D0-40A0-8542-6859D8CB2CA1}"/>
              </a:ext>
            </a:extLst>
          </p:cNvPr>
          <p:cNvSpPr txBox="1">
            <a:spLocks noChangeArrowheads="1"/>
          </p:cNvSpPr>
          <p:nvPr/>
        </p:nvSpPr>
        <p:spPr>
          <a:xfrm>
            <a:off x="4428642" y="661258"/>
            <a:ext cx="3334717" cy="107721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4D199-34CA-4B92-B3F7-FE4FBE18F8F6}"/>
              </a:ext>
            </a:extLst>
          </p:cNvPr>
          <p:cNvSpPr/>
          <p:nvPr/>
        </p:nvSpPr>
        <p:spPr>
          <a:xfrm>
            <a:off x="-30997" y="-30996"/>
            <a:ext cx="12243661" cy="40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59465-C947-43C7-AC7F-43A9EEFAE7BE}"/>
              </a:ext>
            </a:extLst>
          </p:cNvPr>
          <p:cNvSpPr/>
          <p:nvPr/>
        </p:nvSpPr>
        <p:spPr>
          <a:xfrm>
            <a:off x="-30997" y="6617776"/>
            <a:ext cx="12243661" cy="24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530</Words>
  <Application>Microsoft Office PowerPoint</Application>
  <PresentationFormat>Widescreen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Apex New Heavy Italic</vt:lpstr>
      <vt:lpstr>Arial</vt:lpstr>
      <vt:lpstr>Arial Narrow</vt:lpstr>
      <vt:lpstr>Calibri</vt:lpstr>
      <vt:lpstr>Calibri Light</vt:lpstr>
      <vt:lpstr>Cambria Math</vt:lpstr>
      <vt:lpstr>Comic Sans MS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Babul Hossain</dc:creator>
  <cp:lastModifiedBy>Babul Hossain</cp:lastModifiedBy>
  <cp:revision>126</cp:revision>
  <dcterms:created xsi:type="dcterms:W3CDTF">2020-03-29T03:59:04Z</dcterms:created>
  <dcterms:modified xsi:type="dcterms:W3CDTF">2021-08-22T04:36:55Z</dcterms:modified>
</cp:coreProperties>
</file>