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4" r:id="rId8"/>
    <p:sldId id="265" r:id="rId9"/>
    <p:sldId id="275" r:id="rId10"/>
    <p:sldId id="267" r:id="rId11"/>
    <p:sldId id="276" r:id="rId12"/>
    <p:sldId id="269" r:id="rId13"/>
    <p:sldId id="270" r:id="rId14"/>
    <p:sldId id="277" r:id="rId15"/>
    <p:sldId id="272" r:id="rId16"/>
    <p:sldId id="273" r:id="rId17"/>
    <p:sldId id="284" r:id="rId18"/>
    <p:sldId id="285" r:id="rId19"/>
    <p:sldId id="278" r:id="rId20"/>
    <p:sldId id="279" r:id="rId21"/>
    <p:sldId id="287" r:id="rId22"/>
    <p:sldId id="286"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initials="s" lastIdx="0" clrIdx="0">
    <p:extLst>
      <p:ext uri="{19B8F6BF-5375-455C-9EA6-DF929625EA0E}">
        <p15:presenceInfo xmlns:p15="http://schemas.microsoft.com/office/powerpoint/2012/main" userId="10458a83e1907c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6" autoAdjust="0"/>
  </p:normalViewPr>
  <p:slideViewPr>
    <p:cSldViewPr snapToGrid="0">
      <p:cViewPr varScale="1">
        <p:scale>
          <a:sx n="68" d="100"/>
          <a:sy n="68" d="100"/>
        </p:scale>
        <p:origin x="2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61D1D3-C932-447B-9107-C852C1C6A062}"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140843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1D1D3-C932-447B-9107-C852C1C6A062}"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15209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1D1D3-C932-447B-9107-C852C1C6A062}"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199073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1D1D3-C932-447B-9107-C852C1C6A062}"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22536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61D1D3-C932-447B-9107-C852C1C6A062}"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292666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61D1D3-C932-447B-9107-C852C1C6A062}"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41687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61D1D3-C932-447B-9107-C852C1C6A062}"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398415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61D1D3-C932-447B-9107-C852C1C6A062}"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228550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1D1D3-C932-447B-9107-C852C1C6A062}"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313072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61D1D3-C932-447B-9107-C852C1C6A062}"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2820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61D1D3-C932-447B-9107-C852C1C6A062}"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83131-4BE8-493C-B883-17052B36A46D}" type="slidenum">
              <a:rPr lang="en-US" smtClean="0"/>
              <a:t>‹#›</a:t>
            </a:fld>
            <a:endParaRPr lang="en-US"/>
          </a:p>
        </p:txBody>
      </p:sp>
    </p:spTree>
    <p:extLst>
      <p:ext uri="{BB962C8B-B14F-4D97-AF65-F5344CB8AC3E}">
        <p14:creationId xmlns:p14="http://schemas.microsoft.com/office/powerpoint/2010/main" val="349760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1D1D3-C932-447B-9107-C852C1C6A062}" type="datetimeFigureOut">
              <a:rPr lang="en-US" smtClean="0"/>
              <a:t>8/22/2021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83131-4BE8-493C-B883-17052B36A46D}" type="slidenum">
              <a:rPr lang="en-US" smtClean="0"/>
              <a:t>‹#›</a:t>
            </a:fld>
            <a:endParaRPr lang="en-US"/>
          </a:p>
        </p:txBody>
      </p:sp>
    </p:spTree>
    <p:extLst>
      <p:ext uri="{BB962C8B-B14F-4D97-AF65-F5344CB8AC3E}">
        <p14:creationId xmlns:p14="http://schemas.microsoft.com/office/powerpoint/2010/main" val="89672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63" b="10909"/>
          <a:stretch/>
        </p:blipFill>
        <p:spPr>
          <a:xfrm>
            <a:off x="117230" y="32605"/>
            <a:ext cx="11957537" cy="67927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35204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1" y="665018"/>
            <a:ext cx="3861955" cy="2574637"/>
          </a:xfrm>
          <a:prstGeom prst="rect">
            <a:avLst/>
          </a:prstGeom>
        </p:spPr>
      </p:pic>
      <p:sp>
        <p:nvSpPr>
          <p:cNvPr id="4" name="TextBox 3"/>
          <p:cNvSpPr txBox="1"/>
          <p:nvPr/>
        </p:nvSpPr>
        <p:spPr>
          <a:xfrm>
            <a:off x="4696691" y="69267"/>
            <a:ext cx="2632364"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Definition</a:t>
            </a:r>
            <a:endParaRPr lang="en-US" sz="3200" b="1" dirty="0">
              <a:latin typeface="Times New Roman" pitchFamily="18" charset="0"/>
              <a:cs typeface="Times New Roman" pitchFamily="18" charset="0"/>
            </a:endParaRPr>
          </a:p>
        </p:txBody>
      </p:sp>
      <p:sp>
        <p:nvSpPr>
          <p:cNvPr id="5" name="TextBox 4"/>
          <p:cNvSpPr txBox="1"/>
          <p:nvPr/>
        </p:nvSpPr>
        <p:spPr>
          <a:xfrm>
            <a:off x="4211787" y="3297379"/>
            <a:ext cx="3699163" cy="646331"/>
          </a:xfrm>
          <a:prstGeom prst="rect">
            <a:avLst/>
          </a:prstGeom>
          <a:noFill/>
        </p:spPr>
        <p:txBody>
          <a:bodyPr wrap="square" rtlCol="0">
            <a:spAutoFit/>
          </a:bodyPr>
          <a:lstStyle/>
          <a:p>
            <a:pPr algn="ctr"/>
            <a:r>
              <a:rPr lang="en-US" sz="3600" b="1" u="sng" dirty="0">
                <a:latin typeface="Times New Roman" pitchFamily="18" charset="0"/>
                <a:cs typeface="Times New Roman" pitchFamily="18" charset="0"/>
              </a:rPr>
              <a:t>A beautiful </a:t>
            </a:r>
            <a:r>
              <a:rPr lang="en-US" sz="3600" b="1" u="sng" dirty="0" smtClean="0">
                <a:latin typeface="Times New Roman" pitchFamily="18" charset="0"/>
                <a:cs typeface="Times New Roman" pitchFamily="18" charset="0"/>
              </a:rPr>
              <a:t>place</a:t>
            </a:r>
            <a:endParaRPr lang="en-US" sz="3600" u="sng" dirty="0">
              <a:latin typeface="Times New Roman" pitchFamily="18" charset="0"/>
              <a:cs typeface="Times New Roman" pitchFamily="18" charset="0"/>
            </a:endParaRPr>
          </a:p>
        </p:txBody>
      </p:sp>
      <p:sp>
        <p:nvSpPr>
          <p:cNvPr id="6" name="TextBox 5"/>
          <p:cNvSpPr txBox="1"/>
          <p:nvPr/>
        </p:nvSpPr>
        <p:spPr>
          <a:xfrm>
            <a:off x="4696691" y="4294913"/>
            <a:ext cx="1801091"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ADJECTIVE</a:t>
            </a:r>
            <a:endParaRPr lang="en-US" sz="2000" b="1" dirty="0">
              <a:latin typeface="Times New Roman" pitchFamily="18" charset="0"/>
              <a:cs typeface="Times New Roman" pitchFamily="18" charset="0"/>
            </a:endParaRPr>
          </a:p>
        </p:txBody>
      </p:sp>
      <p:sp>
        <p:nvSpPr>
          <p:cNvPr id="7" name="TextBox 6"/>
          <p:cNvSpPr txBox="1"/>
          <p:nvPr/>
        </p:nvSpPr>
        <p:spPr>
          <a:xfrm>
            <a:off x="6650183" y="4308763"/>
            <a:ext cx="101138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NOUN </a:t>
            </a:r>
            <a:endParaRPr lang="en-US" sz="2000" b="1" dirty="0">
              <a:latin typeface="Times New Roman" pitchFamily="18" charset="0"/>
              <a:cs typeface="Times New Roman" pitchFamily="18" charset="0"/>
            </a:endParaRPr>
          </a:p>
        </p:txBody>
      </p:sp>
      <p:sp>
        <p:nvSpPr>
          <p:cNvPr id="8" name="Down Arrow 7"/>
          <p:cNvSpPr/>
          <p:nvPr/>
        </p:nvSpPr>
        <p:spPr>
          <a:xfrm>
            <a:off x="5389418" y="3906984"/>
            <a:ext cx="374073" cy="457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913427" y="3920834"/>
            <a:ext cx="374073" cy="457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5112329"/>
            <a:ext cx="12011891" cy="1508105"/>
          </a:xfrm>
          <a:prstGeom prst="rect">
            <a:avLst/>
          </a:prstGeom>
          <a:noFill/>
        </p:spPr>
        <p:txBody>
          <a:bodyPr wrap="square" rtlCol="0">
            <a:spAutoFit/>
          </a:bodyPr>
          <a:lstStyle/>
          <a:p>
            <a:r>
              <a:rPr lang="en-US" sz="3200" b="1" u="sng" dirty="0">
                <a:solidFill>
                  <a:srgbClr val="C00000"/>
                </a:solidFill>
                <a:latin typeface="Times New Roman" panose="02020603050405020304" pitchFamily="18" charset="0"/>
                <a:cs typeface="Times New Roman" panose="02020603050405020304" pitchFamily="18" charset="0"/>
              </a:rPr>
              <a:t>Descriptive adjective or adjective of quality: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Descriptive adjectives are those adjectives which describe nouns or the noun phrases. </a:t>
            </a:r>
          </a:p>
          <a:p>
            <a:endParaRPr lang="en-US" dirty="0"/>
          </a:p>
        </p:txBody>
      </p:sp>
    </p:spTree>
    <p:extLst>
      <p:ext uri="{BB962C8B-B14F-4D97-AF65-F5344CB8AC3E}">
        <p14:creationId xmlns:p14="http://schemas.microsoft.com/office/powerpoint/2010/main" val="4231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thly.png"/>
          <p:cNvPicPr>
            <a:picLocks noChangeAspect="1"/>
          </p:cNvPicPr>
          <p:nvPr/>
        </p:nvPicPr>
        <p:blipFill>
          <a:blip r:embed="rId2"/>
          <a:stretch>
            <a:fillRect/>
          </a:stretch>
        </p:blipFill>
        <p:spPr>
          <a:xfrm>
            <a:off x="3733800" y="990600"/>
            <a:ext cx="4648200" cy="2133600"/>
          </a:xfrm>
          <a:prstGeom prst="rect">
            <a:avLst/>
          </a:prstGeom>
        </p:spPr>
      </p:pic>
      <p:sp>
        <p:nvSpPr>
          <p:cNvPr id="3" name="Rectangle 2"/>
          <p:cNvSpPr/>
          <p:nvPr/>
        </p:nvSpPr>
        <p:spPr>
          <a:xfrm>
            <a:off x="3810000" y="1371600"/>
            <a:ext cx="609600" cy="228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Rectangle 1"/>
          <p:cNvSpPr>
            <a:spLocks noChangeArrowheads="1"/>
          </p:cNvSpPr>
          <p:nvPr/>
        </p:nvSpPr>
        <p:spPr bwMode="auto">
          <a:xfrm>
            <a:off x="3810000" y="3088959"/>
            <a:ext cx="59020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Lst>
            </a:pPr>
            <a:r>
              <a:rPr lang="en-US" sz="2800" b="1" dirty="0">
                <a:solidFill>
                  <a:srgbClr val="000000"/>
                </a:solidFill>
                <a:latin typeface="Times New Roman" pitchFamily="18" charset="0"/>
                <a:ea typeface="Times New Roman" pitchFamily="18" charset="0"/>
                <a:cs typeface="Times New Roman" pitchFamily="18" charset="0"/>
              </a:rPr>
              <a:t>Sunday is the  first day of the week</a:t>
            </a:r>
            <a:r>
              <a:rPr lang="en-US" sz="2400" b="1" dirty="0">
                <a:solidFill>
                  <a:srgbClr val="000000"/>
                </a:solidFill>
                <a:latin typeface="Times New Roman" pitchFamily="18" charset="0"/>
                <a:ea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5" name="Oval 4"/>
          <p:cNvSpPr/>
          <p:nvPr/>
        </p:nvSpPr>
        <p:spPr>
          <a:xfrm>
            <a:off x="6066694" y="3195935"/>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9382" y="4798874"/>
            <a:ext cx="11679382" cy="1938992"/>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Adjective of quantity</a:t>
            </a:r>
            <a:r>
              <a:rPr lang="en-US" sz="3600" b="1" u="sng" dirty="0">
                <a:latin typeface="Times New Roman" pitchFamily="18" charset="0"/>
                <a:cs typeface="Times New Roman" pitchFamily="18" charset="0"/>
              </a:rPr>
              <a:t>:</a:t>
            </a:r>
          </a:p>
          <a:p>
            <a:endParaRPr lang="en-US" sz="2000" b="1" dirty="0">
              <a:solidFill>
                <a:srgbClr val="00B050"/>
              </a:solidFill>
              <a:latin typeface="Times New Roman" pitchFamily="18" charset="0"/>
              <a:cs typeface="Times New Roman" pitchFamily="18" charset="0"/>
            </a:endParaRPr>
          </a:p>
          <a:p>
            <a:pPr algn="just"/>
            <a:r>
              <a:rPr lang="en-US" sz="3200" b="1" dirty="0">
                <a:solidFill>
                  <a:srgbClr val="00B050"/>
                </a:solidFill>
                <a:latin typeface="Times New Roman" pitchFamily="18" charset="0"/>
                <a:cs typeface="Times New Roman" pitchFamily="18" charset="0"/>
              </a:rPr>
              <a:t>Adjective of quantity</a:t>
            </a:r>
            <a:r>
              <a:rPr lang="en-US" sz="3200" i="1" dirty="0"/>
              <a:t>  </a:t>
            </a:r>
            <a:r>
              <a:rPr lang="en-US" sz="3200" b="1" dirty="0">
                <a:solidFill>
                  <a:srgbClr val="00B050"/>
                </a:solidFill>
                <a:latin typeface="Times New Roman" pitchFamily="18" charset="0"/>
                <a:cs typeface="Times New Roman" pitchFamily="18" charset="0"/>
              </a:rPr>
              <a:t>talks about the quantity of the noun being talked about and provides answer to the question of 'how much'. </a:t>
            </a:r>
          </a:p>
        </p:txBody>
      </p:sp>
      <p:sp>
        <p:nvSpPr>
          <p:cNvPr id="7" name="TextBox 6"/>
          <p:cNvSpPr txBox="1"/>
          <p:nvPr/>
        </p:nvSpPr>
        <p:spPr>
          <a:xfrm>
            <a:off x="3809999" y="3805536"/>
            <a:ext cx="6636327"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Another Example: little, second, one, </a:t>
            </a:r>
          </a:p>
        </p:txBody>
      </p:sp>
      <p:sp>
        <p:nvSpPr>
          <p:cNvPr id="9" name="TextBox 8"/>
          <p:cNvSpPr txBox="1"/>
          <p:nvPr/>
        </p:nvSpPr>
        <p:spPr>
          <a:xfrm>
            <a:off x="4696691" y="304800"/>
            <a:ext cx="2604654"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Definition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6105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strips(downLeft)">
                                      <p:cBhvr>
                                        <p:cTn id="7" dur="500"/>
                                        <p:tgtEl>
                                          <p:spTgt spid="184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433" grpId="0"/>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p:cNvSpPr txBox="1"/>
          <p:nvPr/>
        </p:nvSpPr>
        <p:spPr>
          <a:xfrm>
            <a:off x="4322621" y="110834"/>
            <a:ext cx="3131127"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Definition</a:t>
            </a:r>
            <a:endParaRPr lang="en-US" sz="32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091" y="778739"/>
            <a:ext cx="3523304" cy="2096366"/>
          </a:xfrm>
          <a:prstGeom prst="rect">
            <a:avLst/>
          </a:prstGeom>
        </p:spPr>
      </p:pic>
      <p:sp>
        <p:nvSpPr>
          <p:cNvPr id="5" name="TextBox 4"/>
          <p:cNvSpPr txBox="1"/>
          <p:nvPr/>
        </p:nvSpPr>
        <p:spPr>
          <a:xfrm>
            <a:off x="4087091" y="3089564"/>
            <a:ext cx="3422073" cy="461665"/>
          </a:xfrm>
          <a:prstGeom prst="rect">
            <a:avLst/>
          </a:prstGeom>
          <a:noFill/>
        </p:spPr>
        <p:txBody>
          <a:bodyPr wrap="square" rtlCol="0">
            <a:spAutoFit/>
          </a:bodyPr>
          <a:lstStyle/>
          <a:p>
            <a:pPr algn="ctr"/>
            <a:r>
              <a:rPr lang="en-US" sz="2400" b="1" dirty="0">
                <a:solidFill>
                  <a:srgbClr val="000000"/>
                </a:solidFill>
                <a:latin typeface="Times New Roman" pitchFamily="18" charset="0"/>
                <a:ea typeface="Times New Roman" pitchFamily="18" charset="0"/>
                <a:cs typeface="Times New Roman" pitchFamily="18" charset="0"/>
              </a:rPr>
              <a:t>That child is young</a:t>
            </a:r>
            <a:r>
              <a:rPr lang="en-US" b="1" dirty="0" smtClean="0">
                <a:solidFill>
                  <a:srgbClr val="000000"/>
                </a:solidFill>
                <a:latin typeface="Times New Roman" pitchFamily="18" charset="0"/>
                <a:ea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7" name="TextBox 6"/>
          <p:cNvSpPr txBox="1"/>
          <p:nvPr/>
        </p:nvSpPr>
        <p:spPr>
          <a:xfrm>
            <a:off x="6165260" y="3104056"/>
            <a:ext cx="1052945" cy="461665"/>
          </a:xfrm>
          <a:prstGeom prst="rect">
            <a:avLst/>
          </a:prstGeom>
          <a:noFill/>
          <a:ln w="38100">
            <a:solidFill>
              <a:srgbClr val="FF0000"/>
            </a:solidFill>
          </a:ln>
        </p:spPr>
        <p:txBody>
          <a:bodyPr wrap="square" rtlCol="0">
            <a:spAutoFit/>
          </a:bodyPr>
          <a:lstStyle/>
          <a:p>
            <a:endParaRPr lang="en-US" sz="2400" dirty="0"/>
          </a:p>
        </p:txBody>
      </p:sp>
      <p:sp>
        <p:nvSpPr>
          <p:cNvPr id="8" name="TextBox 7"/>
          <p:cNvSpPr txBox="1"/>
          <p:nvPr/>
        </p:nvSpPr>
        <p:spPr>
          <a:xfrm>
            <a:off x="3034145" y="3920836"/>
            <a:ext cx="6109855"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Another Example: cool, dry, heavy etc</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9" name="TextBox 8"/>
          <p:cNvSpPr txBox="1"/>
          <p:nvPr/>
        </p:nvSpPr>
        <p:spPr>
          <a:xfrm>
            <a:off x="0" y="4821378"/>
            <a:ext cx="12053455" cy="2185214"/>
          </a:xfrm>
          <a:prstGeom prst="rect">
            <a:avLst/>
          </a:prstGeom>
          <a:noFill/>
        </p:spPr>
        <p:txBody>
          <a:bodyPr wrap="square" rtlCol="0">
            <a:spAutoFit/>
          </a:bodyPr>
          <a:lstStyle/>
          <a:p>
            <a:r>
              <a:rPr lang="en-US" sz="3600" b="1" u="sng" dirty="0">
                <a:solidFill>
                  <a:srgbClr val="C00000"/>
                </a:solidFill>
                <a:latin typeface="Times New Roman" pitchFamily="18" charset="0"/>
                <a:cs typeface="Times New Roman" pitchFamily="18" charset="0"/>
              </a:rPr>
              <a:t>Predicative adjectives:</a:t>
            </a:r>
          </a:p>
          <a:p>
            <a:r>
              <a:rPr lang="en-US" b="1" dirty="0">
                <a:latin typeface="Times New Roman" pitchFamily="18" charset="0"/>
                <a:cs typeface="Times New Roman" pitchFamily="18" charset="0"/>
              </a:rPr>
              <a:t> </a:t>
            </a:r>
          </a:p>
          <a:p>
            <a:pPr algn="just"/>
            <a:r>
              <a:rPr lang="en-US" sz="3200" b="1" dirty="0" err="1">
                <a:latin typeface="Times New Roman" pitchFamily="18" charset="0"/>
                <a:cs typeface="Times New Roman" pitchFamily="18" charset="0"/>
              </a:rPr>
              <a:t>Preducative</a:t>
            </a:r>
            <a:r>
              <a:rPr lang="en-US" sz="3200" b="1" dirty="0">
                <a:latin typeface="Times New Roman" pitchFamily="18" charset="0"/>
                <a:cs typeface="Times New Roman" pitchFamily="18" charset="0"/>
              </a:rPr>
              <a:t> adjectives are those which follow a linking verb and not placed before a </a:t>
            </a:r>
            <a:r>
              <a:rPr lang="en-US" sz="3200" b="1" dirty="0" smtClean="0">
                <a:latin typeface="Times New Roman" pitchFamily="18" charset="0"/>
                <a:cs typeface="Times New Roman" pitchFamily="18" charset="0"/>
              </a:rPr>
              <a:t>noun.</a:t>
            </a:r>
            <a:endParaRPr lang="en-US" sz="3200" b="1" dirty="0">
              <a:latin typeface="Times New Roman" pitchFamily="18" charset="0"/>
              <a:cs typeface="Times New Roman" pitchFamily="18" charset="0"/>
            </a:endParaRPr>
          </a:p>
          <a:p>
            <a:pPr algn="just"/>
            <a:endParaRPr lang="en-US" dirty="0"/>
          </a:p>
        </p:txBody>
      </p:sp>
    </p:spTree>
    <p:extLst>
      <p:ext uri="{BB962C8B-B14F-4D97-AF65-F5344CB8AC3E}">
        <p14:creationId xmlns:p14="http://schemas.microsoft.com/office/powerpoint/2010/main" val="28245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4627415" y="55413"/>
            <a:ext cx="2673928"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Definition</a:t>
            </a:r>
            <a:endParaRPr lang="en-US" sz="3200" b="1" dirty="0">
              <a:latin typeface="Times New Roman" pitchFamily="18" charset="0"/>
              <a:cs typeface="Times New Roman" pitchFamily="18" charset="0"/>
            </a:endParaRPr>
          </a:p>
        </p:txBody>
      </p:sp>
      <p:sp>
        <p:nvSpPr>
          <p:cNvPr id="4" name="Oval 3"/>
          <p:cNvSpPr/>
          <p:nvPr/>
        </p:nvSpPr>
        <p:spPr>
          <a:xfrm>
            <a:off x="2895600" y="534834"/>
            <a:ext cx="1911928" cy="2097522"/>
          </a:xfrm>
          <a:prstGeom prst="ellips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6954981" y="604109"/>
            <a:ext cx="1856509" cy="2097522"/>
          </a:xfrm>
          <a:prstGeom prst="ellips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 y="3422062"/>
            <a:ext cx="12025744" cy="1354217"/>
          </a:xfrm>
          <a:prstGeom prst="rect">
            <a:avLst/>
          </a:prstGeom>
          <a:noFill/>
        </p:spPr>
        <p:txBody>
          <a:bodyPr wrap="square" rtlCol="0">
            <a:spAutoFit/>
          </a:bodyPr>
          <a:lstStyle/>
          <a:p>
            <a:pPr algn="just"/>
            <a:r>
              <a:rPr lang="en-US" sz="3200" b="1" dirty="0">
                <a:solidFill>
                  <a:srgbClr val="000000"/>
                </a:solidFill>
                <a:latin typeface="Arial" pitchFamily="34" charset="0"/>
                <a:ea typeface="Times New Roman" pitchFamily="18" charset="0"/>
                <a:cs typeface="Arial" pitchFamily="34" charset="0"/>
              </a:rPr>
              <a:t>The day after tomorrow, you can visit</a:t>
            </a:r>
            <a:r>
              <a:rPr lang="en-US" sz="3200" b="1" dirty="0">
                <a:solidFill>
                  <a:srgbClr val="000000"/>
                </a:solidFill>
                <a:ea typeface="Times New Roman" pitchFamily="18" charset="0"/>
                <a:cs typeface="Arial" pitchFamily="34" charset="0"/>
              </a:rPr>
              <a:t> </a:t>
            </a:r>
            <a:r>
              <a:rPr lang="en-US" sz="3200" b="1" dirty="0">
                <a:solidFill>
                  <a:srgbClr val="000000"/>
                </a:solidFill>
                <a:latin typeface="Arial" pitchFamily="34" charset="0"/>
                <a:ea typeface="Times New Roman" pitchFamily="18" charset="0"/>
                <a:cs typeface="Arial" pitchFamily="34" charset="0"/>
              </a:rPr>
              <a:t>Auntie</a:t>
            </a:r>
            <a:r>
              <a:rPr lang="en-US" sz="3200" b="1" dirty="0">
                <a:solidFill>
                  <a:srgbClr val="000000"/>
                </a:solidFill>
                <a:ea typeface="Times New Roman" pitchFamily="18" charset="0"/>
                <a:cs typeface="Arial" pitchFamily="34" charset="0"/>
              </a:rPr>
              <a:t> </a:t>
            </a:r>
            <a:r>
              <a:rPr lang="en-US" sz="3200" b="1" dirty="0" smtClean="0">
                <a:solidFill>
                  <a:srgbClr val="000000"/>
                </a:solidFill>
                <a:latin typeface="Arial" pitchFamily="34" charset="0"/>
                <a:ea typeface="Times New Roman" pitchFamily="18" charset="0"/>
                <a:cs typeface="Arial" pitchFamily="34" charset="0"/>
              </a:rPr>
              <a:t>Samira </a:t>
            </a:r>
            <a:r>
              <a:rPr lang="en-US" sz="3200" b="1" dirty="0">
                <a:solidFill>
                  <a:srgbClr val="000000"/>
                </a:solidFill>
                <a:latin typeface="Arial" pitchFamily="34" charset="0"/>
                <a:ea typeface="Times New Roman" pitchFamily="18" charset="0"/>
                <a:cs typeface="Arial" pitchFamily="34" charset="0"/>
              </a:rPr>
              <a:t>Begum and</a:t>
            </a:r>
            <a:r>
              <a:rPr lang="en-US" sz="3200" b="1" dirty="0">
                <a:solidFill>
                  <a:srgbClr val="000000"/>
                </a:solidFill>
                <a:ea typeface="Times New Roman" pitchFamily="18" charset="0"/>
                <a:cs typeface="Arial" pitchFamily="34" charset="0"/>
              </a:rPr>
              <a:t> </a:t>
            </a:r>
            <a:r>
              <a:rPr lang="en-US" sz="3200" b="1" dirty="0">
                <a:solidFill>
                  <a:srgbClr val="000000"/>
                </a:solidFill>
                <a:latin typeface="Arial" pitchFamily="34" charset="0"/>
                <a:ea typeface="Times New Roman" pitchFamily="18" charset="0"/>
                <a:cs typeface="Arial" pitchFamily="34" charset="0"/>
              </a:rPr>
              <a:t>Uncle</a:t>
            </a:r>
            <a:r>
              <a:rPr lang="en-US" sz="3200" b="1" dirty="0">
                <a:solidFill>
                  <a:srgbClr val="000000"/>
                </a:solidFill>
                <a:ea typeface="Times New Roman" pitchFamily="18" charset="0"/>
                <a:cs typeface="Arial" pitchFamily="34" charset="0"/>
              </a:rPr>
              <a:t> </a:t>
            </a:r>
            <a:r>
              <a:rPr lang="en-US" sz="3200" b="1" dirty="0" err="1" smtClean="0">
                <a:solidFill>
                  <a:srgbClr val="000000"/>
                </a:solidFill>
                <a:latin typeface="Arial" pitchFamily="34" charset="0"/>
                <a:ea typeface="Times New Roman" pitchFamily="18" charset="0"/>
                <a:cs typeface="Arial" pitchFamily="34" charset="0"/>
              </a:rPr>
              <a:t>Samad</a:t>
            </a:r>
            <a:r>
              <a:rPr lang="en-US" sz="3200" b="1" dirty="0" smtClean="0">
                <a:solidFill>
                  <a:srgbClr val="000000"/>
                </a:solidFill>
                <a:latin typeface="Arial" pitchFamily="34" charset="0"/>
                <a:ea typeface="Times New Roman" pitchFamily="18" charset="0"/>
                <a:cs typeface="Arial" pitchFamily="34" charset="0"/>
              </a:rPr>
              <a:t> </a:t>
            </a:r>
            <a:r>
              <a:rPr lang="en-US" sz="3200" b="1" dirty="0">
                <a:solidFill>
                  <a:srgbClr val="000000"/>
                </a:solidFill>
                <a:latin typeface="Arial" pitchFamily="34" charset="0"/>
                <a:ea typeface="Times New Roman" pitchFamily="18" charset="0"/>
                <a:cs typeface="Arial" pitchFamily="34" charset="0"/>
              </a:rPr>
              <a:t>Ahmed</a:t>
            </a:r>
            <a:r>
              <a:rPr lang="en-US" b="1" dirty="0">
                <a:solidFill>
                  <a:srgbClr val="000000"/>
                </a:solidFill>
                <a:latin typeface="Arial" pitchFamily="34" charset="0"/>
                <a:ea typeface="Times New Roman" pitchFamily="18" charset="0"/>
                <a:cs typeface="Arial" pitchFamily="34" charset="0"/>
              </a:rPr>
              <a:t>.</a:t>
            </a:r>
            <a:endParaRPr lang="en-US" b="1" dirty="0">
              <a:latin typeface="Arial" pitchFamily="34" charset="0"/>
              <a:cs typeface="Arial" pitchFamily="34" charset="0"/>
            </a:endParaRPr>
          </a:p>
          <a:p>
            <a:endParaRPr lang="en-US" dirty="0"/>
          </a:p>
        </p:txBody>
      </p:sp>
      <p:sp>
        <p:nvSpPr>
          <p:cNvPr id="7" name="TextBox 6"/>
          <p:cNvSpPr txBox="1"/>
          <p:nvPr/>
        </p:nvSpPr>
        <p:spPr>
          <a:xfrm>
            <a:off x="1" y="4641258"/>
            <a:ext cx="12191999" cy="1908215"/>
          </a:xfrm>
          <a:prstGeom prst="rect">
            <a:avLst/>
          </a:prstGeom>
          <a:noFill/>
        </p:spPr>
        <p:txBody>
          <a:bodyPr wrap="square" rtlCol="0">
            <a:spAutoFit/>
          </a:bodyPr>
          <a:lstStyle/>
          <a:p>
            <a:pPr algn="just"/>
            <a:r>
              <a:rPr lang="en-US" sz="2800" b="1" u="sng" dirty="0">
                <a:solidFill>
                  <a:srgbClr val="FF0000"/>
                </a:solidFill>
                <a:latin typeface="Times New Roman" pitchFamily="18" charset="0"/>
                <a:cs typeface="Times New Roman" pitchFamily="18" charset="0"/>
              </a:rPr>
              <a:t>Personal adjective:</a:t>
            </a:r>
          </a:p>
          <a:p>
            <a:pPr algn="just"/>
            <a:r>
              <a:rPr lang="en-US" dirty="0"/>
              <a:t> </a:t>
            </a:r>
          </a:p>
          <a:p>
            <a:pPr algn="just"/>
            <a:r>
              <a:rPr lang="en-US" sz="2400" b="1" dirty="0">
                <a:latin typeface="Times New Roman" pitchFamily="18" charset="0"/>
                <a:cs typeface="Times New Roman" pitchFamily="18" charset="0"/>
              </a:rPr>
              <a:t>Personal adjective titles are adjectives where the titles such as, </a:t>
            </a:r>
            <a:r>
              <a:rPr lang="en-US" sz="2400" b="1" dirty="0">
                <a:solidFill>
                  <a:srgbClr val="00B050"/>
                </a:solidFill>
                <a:latin typeface="Times New Roman" pitchFamily="18" charset="0"/>
                <a:cs typeface="Times New Roman" pitchFamily="18" charset="0"/>
              </a:rPr>
              <a:t>Mr., Master, Miss, Mrs., Uncle, Auntie, Lord, </a:t>
            </a:r>
            <a:r>
              <a:rPr lang="en-US" sz="2400" b="1" dirty="0" err="1">
                <a:solidFill>
                  <a:srgbClr val="00B050"/>
                </a:solidFill>
                <a:latin typeface="Times New Roman" pitchFamily="18" charset="0"/>
                <a:cs typeface="Times New Roman" pitchFamily="18" charset="0"/>
              </a:rPr>
              <a:t>Dr</a:t>
            </a:r>
            <a:r>
              <a:rPr lang="en-US" sz="2400" b="1" dirty="0">
                <a:solidFill>
                  <a:srgbClr val="00B050"/>
                </a:solidFill>
                <a:latin typeface="Times New Roman" pitchFamily="18" charset="0"/>
                <a:cs typeface="Times New Roman" pitchFamily="18" charset="0"/>
              </a:rPr>
              <a:t>, Prof. and so on,</a:t>
            </a:r>
            <a:r>
              <a:rPr lang="en-US" sz="2400" b="1" dirty="0">
                <a:latin typeface="Times New Roman" pitchFamily="18" charset="0"/>
                <a:cs typeface="Times New Roman" pitchFamily="18" charset="0"/>
              </a:rPr>
              <a:t> are used as adjectives to describe the position of the noun. </a:t>
            </a:r>
          </a:p>
        </p:txBody>
      </p:sp>
      <p:sp>
        <p:nvSpPr>
          <p:cNvPr id="8" name="TextBox 7"/>
          <p:cNvSpPr txBox="1"/>
          <p:nvPr/>
        </p:nvSpPr>
        <p:spPr>
          <a:xfrm>
            <a:off x="3103418" y="2850167"/>
            <a:ext cx="1523997" cy="523220"/>
          </a:xfrm>
          <a:prstGeom prst="rect">
            <a:avLst/>
          </a:prstGeom>
          <a:noFill/>
        </p:spPr>
        <p:txBody>
          <a:bodyPr wrap="square" rtlCol="0">
            <a:spAutoFit/>
          </a:bodyPr>
          <a:lstStyle/>
          <a:p>
            <a:pPr algn="ct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Auntie</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48951" y="2808601"/>
            <a:ext cx="1523997" cy="523220"/>
          </a:xfrm>
          <a:prstGeom prst="rect">
            <a:avLst/>
          </a:prstGeom>
          <a:noFill/>
        </p:spPr>
        <p:txBody>
          <a:bodyPr wrap="square" rtlCol="0">
            <a:spAutoFit/>
          </a:bodyPr>
          <a:lstStyle/>
          <a:p>
            <a:pPr algn="ctr"/>
            <a:r>
              <a:rPr lang="en-US" sz="2800" b="1" dirty="0" smtClean="0">
                <a:solidFill>
                  <a:srgbClr val="000000"/>
                </a:solidFill>
                <a:latin typeface="Times New Roman" panose="02020603050405020304" pitchFamily="18" charset="0"/>
                <a:cs typeface="Times New Roman" panose="02020603050405020304" pitchFamily="18" charset="0"/>
              </a:rPr>
              <a:t>Uncle</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578434" y="3432073"/>
            <a:ext cx="1440875" cy="523220"/>
          </a:xfrm>
          <a:prstGeom prst="rect">
            <a:avLst/>
          </a:prstGeom>
          <a:noFill/>
          <a:ln w="28575">
            <a:solidFill>
              <a:srgbClr val="FF0000"/>
            </a:solidFill>
          </a:ln>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72838" y="3944693"/>
            <a:ext cx="1177635" cy="523220"/>
          </a:xfrm>
          <a:prstGeom prst="rect">
            <a:avLst/>
          </a:prstGeom>
          <a:noFill/>
          <a:ln w="28575">
            <a:solidFill>
              <a:srgbClr val="FF0000"/>
            </a:solidFill>
          </a:ln>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7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978" y="1180808"/>
            <a:ext cx="2952752" cy="1968501"/>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45" y="1133474"/>
            <a:ext cx="3249544" cy="2015835"/>
          </a:xfrm>
          <a:prstGeom prst="rect">
            <a:avLst/>
          </a:prstGeom>
          <a:ln w="88900" cap="sq" cmpd="thickThin">
            <a:solidFill>
              <a:srgbClr val="000000"/>
            </a:solidFill>
            <a:prstDash val="solid"/>
            <a:miter lim="800000"/>
          </a:ln>
          <a:effectLst>
            <a:innerShdw blurRad="76200">
              <a:srgbClr val="000000"/>
            </a:innerShdw>
          </a:effectLst>
        </p:spPr>
      </p:pic>
      <p:sp>
        <p:nvSpPr>
          <p:cNvPr id="4" name="Block Arc 3"/>
          <p:cNvSpPr/>
          <p:nvPr/>
        </p:nvSpPr>
        <p:spPr>
          <a:xfrm rot="10800000">
            <a:off x="4191001" y="1904999"/>
            <a:ext cx="3200400" cy="27432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572001" y="3886200"/>
            <a:ext cx="2482963" cy="461665"/>
          </a:xfrm>
          <a:prstGeom prst="rect">
            <a:avLst/>
          </a:prstGeom>
          <a:noFill/>
        </p:spPr>
        <p:txBody>
          <a:bodyPr wrap="square" rtlCol="0">
            <a:spAutoFit/>
          </a:bodyPr>
          <a:lstStyle/>
          <a:p>
            <a:r>
              <a:rPr lang="en-US" sz="2400" b="1" dirty="0">
                <a:latin typeface="Times New Roman" pitchFamily="18" charset="0"/>
                <a:cs typeface="Times New Roman" pitchFamily="18" charset="0"/>
              </a:rPr>
              <a:t>This is  his  house</a:t>
            </a:r>
          </a:p>
        </p:txBody>
      </p:sp>
      <p:sp>
        <p:nvSpPr>
          <p:cNvPr id="6" name="Oval 5"/>
          <p:cNvSpPr/>
          <p:nvPr/>
        </p:nvSpPr>
        <p:spPr>
          <a:xfrm>
            <a:off x="5562600" y="3962399"/>
            <a:ext cx="5334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95600" y="4567536"/>
            <a:ext cx="64770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Another Example: her, their, my, your, our, etc.</a:t>
            </a:r>
          </a:p>
        </p:txBody>
      </p:sp>
      <p:sp>
        <p:nvSpPr>
          <p:cNvPr id="8" name="Rectangle 7"/>
          <p:cNvSpPr/>
          <p:nvPr/>
        </p:nvSpPr>
        <p:spPr>
          <a:xfrm>
            <a:off x="2057400" y="5135940"/>
            <a:ext cx="8305800" cy="1569660"/>
          </a:xfrm>
          <a:prstGeom prst="rect">
            <a:avLst/>
          </a:prstGeom>
        </p:spPr>
        <p:txBody>
          <a:bodyPr wrap="square">
            <a:spAutoFit/>
          </a:bodyPr>
          <a:lstStyle/>
          <a:p>
            <a:r>
              <a:rPr lang="en-US" sz="2400" b="1" u="sng" dirty="0">
                <a:solidFill>
                  <a:srgbClr val="00B0F0"/>
                </a:solidFill>
                <a:latin typeface="Times New Roman" pitchFamily="18" charset="0"/>
                <a:cs typeface="Times New Roman" pitchFamily="18" charset="0"/>
              </a:rPr>
              <a:t>Possessive adjective:</a:t>
            </a:r>
          </a:p>
          <a:p>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Possessive adjective is used where the sentence shows possession or belongingness.</a:t>
            </a:r>
          </a:p>
        </p:txBody>
      </p:sp>
      <p:sp>
        <p:nvSpPr>
          <p:cNvPr id="12" name="TextBox 11"/>
          <p:cNvSpPr txBox="1"/>
          <p:nvPr/>
        </p:nvSpPr>
        <p:spPr>
          <a:xfrm>
            <a:off x="4322618" y="207818"/>
            <a:ext cx="2732346"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Definition</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26301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p:cNvSpPr txBox="1"/>
          <p:nvPr/>
        </p:nvSpPr>
        <p:spPr>
          <a:xfrm>
            <a:off x="4322618" y="110833"/>
            <a:ext cx="2732346"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Definition</a:t>
            </a:r>
            <a:endParaRPr lang="en-US" sz="4000" b="1"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691" y="1109667"/>
            <a:ext cx="2580145" cy="1996387"/>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3241968" y="3422068"/>
            <a:ext cx="5195454" cy="584775"/>
          </a:xfrm>
          <a:prstGeom prst="rect">
            <a:avLst/>
          </a:prstGeom>
          <a:noFill/>
        </p:spPr>
        <p:txBody>
          <a:bodyPr wrap="square" rtlCol="0">
            <a:spAutoFit/>
          </a:bodyPr>
          <a:lstStyle/>
          <a:p>
            <a:r>
              <a:rPr lang="en-US" sz="3200" b="1" dirty="0">
                <a:solidFill>
                  <a:srgbClr val="000000"/>
                </a:solidFill>
                <a:latin typeface="Arial" pitchFamily="34" charset="0"/>
                <a:ea typeface="Times New Roman" pitchFamily="18" charset="0"/>
                <a:cs typeface="Arial" pitchFamily="34" charset="0"/>
              </a:rPr>
              <a:t>These</a:t>
            </a:r>
            <a:r>
              <a:rPr lang="en-US" sz="3200" b="1" dirty="0">
                <a:solidFill>
                  <a:srgbClr val="000000"/>
                </a:solidFill>
                <a:ea typeface="Times New Roman" pitchFamily="18" charset="0"/>
                <a:cs typeface="Arial" pitchFamily="34" charset="0"/>
              </a:rPr>
              <a:t>  </a:t>
            </a:r>
            <a:r>
              <a:rPr lang="en-US" sz="3200" b="1" dirty="0">
                <a:solidFill>
                  <a:srgbClr val="000000"/>
                </a:solidFill>
                <a:latin typeface="Arial" pitchFamily="34" charset="0"/>
                <a:ea typeface="Times New Roman" pitchFamily="18" charset="0"/>
                <a:cs typeface="Arial" pitchFamily="34" charset="0"/>
              </a:rPr>
              <a:t>gold are valuable</a:t>
            </a:r>
            <a:r>
              <a:rPr lang="en-US" b="1" dirty="0" smtClean="0">
                <a:solidFill>
                  <a:srgbClr val="000000"/>
                </a:solidFill>
                <a:latin typeface="Arial" pitchFamily="34" charset="0"/>
                <a:ea typeface="Times New Roman" pitchFamily="18" charset="0"/>
                <a:cs typeface="Arial" pitchFamily="34" charset="0"/>
              </a:rPr>
              <a:t>.</a:t>
            </a:r>
            <a:endParaRPr lang="en-US" b="1" dirty="0">
              <a:latin typeface="Arial" pitchFamily="34" charset="0"/>
              <a:cs typeface="Arial" pitchFamily="34" charset="0"/>
            </a:endParaRPr>
          </a:p>
        </p:txBody>
      </p:sp>
      <p:sp>
        <p:nvSpPr>
          <p:cNvPr id="6" name="TextBox 5"/>
          <p:cNvSpPr txBox="1"/>
          <p:nvPr/>
        </p:nvSpPr>
        <p:spPr>
          <a:xfrm>
            <a:off x="3241968" y="3519054"/>
            <a:ext cx="1385450" cy="460079"/>
          </a:xfrm>
          <a:prstGeom prst="rect">
            <a:avLst/>
          </a:prstGeom>
          <a:noFill/>
          <a:ln w="38100">
            <a:solidFill>
              <a:srgbClr val="FF0000"/>
            </a:solidFill>
          </a:ln>
        </p:spPr>
        <p:txBody>
          <a:bodyPr wrap="square" rtlCol="0">
            <a:spAutoFit/>
          </a:bodyPr>
          <a:lstStyle/>
          <a:p>
            <a:endParaRPr lang="en-US" dirty="0"/>
          </a:p>
        </p:txBody>
      </p:sp>
      <p:sp>
        <p:nvSpPr>
          <p:cNvPr id="7" name="TextBox 6"/>
          <p:cNvSpPr txBox="1"/>
          <p:nvPr/>
        </p:nvSpPr>
        <p:spPr>
          <a:xfrm>
            <a:off x="2258294" y="4114798"/>
            <a:ext cx="6899567"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Another Example: This, That, Those etc. </a:t>
            </a:r>
          </a:p>
        </p:txBody>
      </p:sp>
      <p:sp>
        <p:nvSpPr>
          <p:cNvPr id="8" name="TextBox 7"/>
          <p:cNvSpPr txBox="1"/>
          <p:nvPr/>
        </p:nvSpPr>
        <p:spPr>
          <a:xfrm>
            <a:off x="110835" y="4918364"/>
            <a:ext cx="11859491" cy="1846659"/>
          </a:xfrm>
          <a:prstGeom prst="rect">
            <a:avLst/>
          </a:prstGeom>
          <a:noFill/>
        </p:spPr>
        <p:txBody>
          <a:bodyPr wrap="square" rtlCol="0">
            <a:spAutoFit/>
          </a:bodyPr>
          <a:lstStyle/>
          <a:p>
            <a:r>
              <a:rPr lang="en-US" sz="3200" b="1" u="sng" dirty="0">
                <a:solidFill>
                  <a:srgbClr val="7030A0"/>
                </a:solidFill>
                <a:latin typeface="Times New Roman" pitchFamily="18" charset="0"/>
                <a:cs typeface="Times New Roman" pitchFamily="18" charset="0"/>
              </a:rPr>
              <a:t>Demonstrative adjectives:</a:t>
            </a:r>
          </a:p>
          <a:p>
            <a:r>
              <a:rPr lang="en-US" b="1" dirty="0">
                <a:latin typeface="Times New Roman" pitchFamily="18" charset="0"/>
                <a:cs typeface="Times New Roman" pitchFamily="18" charset="0"/>
              </a:rPr>
              <a:t> </a:t>
            </a:r>
          </a:p>
          <a:p>
            <a:pPr algn="just"/>
            <a:r>
              <a:rPr lang="en-US" sz="3200" b="1" dirty="0">
                <a:latin typeface="Times New Roman" pitchFamily="18" charset="0"/>
                <a:cs typeface="Times New Roman" pitchFamily="18" charset="0"/>
              </a:rPr>
              <a:t>Demonstrative adjectives are used when there is a need to point specific things</a:t>
            </a:r>
            <a:r>
              <a:rPr lang="en-US" b="1" dirty="0">
                <a:latin typeface="Times New Roman" pitchFamily="18" charset="0"/>
                <a:cs typeface="Times New Roman" pitchFamily="18" charset="0"/>
              </a:rPr>
              <a:t>. </a:t>
            </a:r>
          </a:p>
        </p:txBody>
      </p:sp>
    </p:spTree>
    <p:extLst>
      <p:ext uri="{BB962C8B-B14F-4D97-AF65-F5344CB8AC3E}">
        <p14:creationId xmlns:p14="http://schemas.microsoft.com/office/powerpoint/2010/main" val="22988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4322618" y="-27717"/>
            <a:ext cx="2732346"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Definition</a:t>
            </a:r>
            <a:endParaRPr lang="en-US" sz="4000" b="1"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3991" y="629829"/>
            <a:ext cx="2810973" cy="2192559"/>
          </a:xfrm>
          <a:prstGeom prst="rect">
            <a:avLst/>
          </a:prstGeom>
        </p:spPr>
      </p:pic>
      <p:sp>
        <p:nvSpPr>
          <p:cNvPr id="5" name="TextBox 4"/>
          <p:cNvSpPr txBox="1"/>
          <p:nvPr/>
        </p:nvSpPr>
        <p:spPr>
          <a:xfrm>
            <a:off x="3782292" y="3048000"/>
            <a:ext cx="3990109" cy="461665"/>
          </a:xfrm>
          <a:prstGeom prst="rect">
            <a:avLst/>
          </a:prstGeom>
          <a:noFill/>
        </p:spPr>
        <p:txBody>
          <a:bodyPr wrap="square" rtlCol="0">
            <a:spAutoFit/>
          </a:bodyPr>
          <a:lstStyle/>
          <a:p>
            <a:r>
              <a:rPr lang="en-US" sz="2400" b="1" dirty="0">
                <a:solidFill>
                  <a:srgbClr val="000000"/>
                </a:solidFill>
                <a:latin typeface="Arial" pitchFamily="34" charset="0"/>
                <a:ea typeface="Times New Roman" pitchFamily="18" charset="0"/>
                <a:cs typeface="Arial" pitchFamily="34" charset="0"/>
              </a:rPr>
              <a:t>Many</a:t>
            </a:r>
            <a:r>
              <a:rPr lang="en-US" sz="2400" b="1" dirty="0">
                <a:solidFill>
                  <a:srgbClr val="000000"/>
                </a:solidFill>
                <a:ea typeface="Times New Roman" pitchFamily="18" charset="0"/>
                <a:cs typeface="Arial" pitchFamily="34" charset="0"/>
              </a:rPr>
              <a:t>  </a:t>
            </a:r>
            <a:r>
              <a:rPr lang="en-US" sz="2400" b="1" dirty="0">
                <a:solidFill>
                  <a:srgbClr val="000000"/>
                </a:solidFill>
                <a:latin typeface="Arial" pitchFamily="34" charset="0"/>
                <a:ea typeface="Times New Roman" pitchFamily="18" charset="0"/>
                <a:cs typeface="Arial" pitchFamily="34" charset="0"/>
              </a:rPr>
              <a:t>children like flower</a:t>
            </a:r>
            <a:r>
              <a:rPr lang="en-US" sz="2400" b="1" dirty="0" smtClean="0">
                <a:solidFill>
                  <a:srgbClr val="000000"/>
                </a:solidFill>
                <a:latin typeface="Arial" pitchFamily="34" charset="0"/>
                <a:ea typeface="Times New Roman" pitchFamily="18" charset="0"/>
                <a:cs typeface="Arial" pitchFamily="34" charset="0"/>
              </a:rPr>
              <a:t>.</a:t>
            </a:r>
            <a:endParaRPr lang="en-US" sz="2400" b="1" dirty="0">
              <a:latin typeface="Arial" pitchFamily="34" charset="0"/>
              <a:cs typeface="Arial" pitchFamily="34" charset="0"/>
            </a:endParaRPr>
          </a:p>
        </p:txBody>
      </p:sp>
      <p:sp>
        <p:nvSpPr>
          <p:cNvPr id="6" name="TextBox 5"/>
          <p:cNvSpPr txBox="1"/>
          <p:nvPr/>
        </p:nvSpPr>
        <p:spPr>
          <a:xfrm>
            <a:off x="3782292" y="3103415"/>
            <a:ext cx="914399" cy="369332"/>
          </a:xfrm>
          <a:prstGeom prst="rect">
            <a:avLst/>
          </a:prstGeom>
          <a:noFill/>
          <a:ln w="28575">
            <a:solidFill>
              <a:srgbClr val="FF0000"/>
            </a:solidFill>
          </a:ln>
        </p:spPr>
        <p:txBody>
          <a:bodyPr wrap="square" rtlCol="0">
            <a:spAutoFit/>
          </a:bodyPr>
          <a:lstStyle/>
          <a:p>
            <a:endParaRPr lang="en-US" dirty="0"/>
          </a:p>
        </p:txBody>
      </p:sp>
      <p:sp>
        <p:nvSpPr>
          <p:cNvPr id="7" name="TextBox 6"/>
          <p:cNvSpPr txBox="1"/>
          <p:nvPr/>
        </p:nvSpPr>
        <p:spPr>
          <a:xfrm>
            <a:off x="2673927" y="3699164"/>
            <a:ext cx="663632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Another Example: any, much more etc</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8" name="TextBox 7"/>
          <p:cNvSpPr txBox="1"/>
          <p:nvPr/>
        </p:nvSpPr>
        <p:spPr>
          <a:xfrm>
            <a:off x="152399" y="4682836"/>
            <a:ext cx="11707091" cy="1292662"/>
          </a:xfrm>
          <a:prstGeom prst="rect">
            <a:avLst/>
          </a:prstGeom>
          <a:noFill/>
        </p:spPr>
        <p:txBody>
          <a:bodyPr wrap="square" rtlCol="0">
            <a:spAutoFit/>
          </a:bodyPr>
          <a:lstStyle/>
          <a:p>
            <a:pPr algn="just"/>
            <a:r>
              <a:rPr lang="en-US" sz="3600" b="1" u="sng" dirty="0">
                <a:solidFill>
                  <a:srgbClr val="FF0000"/>
                </a:solidFill>
                <a:latin typeface="Times New Roman" pitchFamily="18" charset="0"/>
                <a:cs typeface="Times New Roman" pitchFamily="18" charset="0"/>
              </a:rPr>
              <a:t>Indefinite adjectives:</a:t>
            </a:r>
          </a:p>
          <a:p>
            <a:pPr algn="just"/>
            <a:endParaRPr lang="en-US" b="1"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Indefinite adjectives are used when the sentence has nothing to point out or specify</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402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4156360" y="-41572"/>
            <a:ext cx="2732346"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Definition</a:t>
            </a:r>
            <a:endParaRPr lang="en-US" sz="4000" b="1"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551" y="672231"/>
            <a:ext cx="2479964" cy="2228672"/>
          </a:xfrm>
          <a:prstGeom prst="rect">
            <a:avLst/>
          </a:prstGeom>
        </p:spPr>
      </p:pic>
      <p:sp>
        <p:nvSpPr>
          <p:cNvPr id="7" name="TextBox 6"/>
          <p:cNvSpPr txBox="1"/>
          <p:nvPr/>
        </p:nvSpPr>
        <p:spPr>
          <a:xfrm>
            <a:off x="2673927" y="3699164"/>
            <a:ext cx="663632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Another Example: which, why, whom etc.</a:t>
            </a:r>
            <a:endParaRPr lang="en-US" sz="2800" b="1" dirty="0">
              <a:latin typeface="Times New Roman" pitchFamily="18" charset="0"/>
              <a:cs typeface="Times New Roman" pitchFamily="18" charset="0"/>
            </a:endParaRPr>
          </a:p>
        </p:txBody>
      </p:sp>
      <p:sp>
        <p:nvSpPr>
          <p:cNvPr id="8" name="TextBox 7"/>
          <p:cNvSpPr txBox="1"/>
          <p:nvPr/>
        </p:nvSpPr>
        <p:spPr>
          <a:xfrm>
            <a:off x="152399" y="4322614"/>
            <a:ext cx="11707091" cy="2308324"/>
          </a:xfrm>
          <a:prstGeom prst="rect">
            <a:avLst/>
          </a:prstGeom>
          <a:noFill/>
        </p:spPr>
        <p:txBody>
          <a:bodyPr wrap="square" rtlCol="0">
            <a:spAutoFit/>
          </a:bodyPr>
          <a:lstStyle/>
          <a:p>
            <a:r>
              <a:rPr lang="en-US" sz="3600" b="1" u="sng" dirty="0">
                <a:solidFill>
                  <a:srgbClr val="FF0000"/>
                </a:solidFill>
                <a:latin typeface="Times New Roman" pitchFamily="18" charset="0"/>
                <a:cs typeface="Times New Roman" pitchFamily="18" charset="0"/>
              </a:rPr>
              <a:t>Interrogative adjective</a:t>
            </a:r>
            <a:r>
              <a:rPr lang="en-US" sz="3600" b="1" u="sng" dirty="0" smtClean="0">
                <a:solidFill>
                  <a:srgbClr val="FF0000"/>
                </a:solidFill>
                <a:latin typeface="Times New Roman" pitchFamily="18" charset="0"/>
                <a:cs typeface="Times New Roman" pitchFamily="18" charset="0"/>
              </a:rPr>
              <a:t>:</a:t>
            </a:r>
          </a:p>
          <a:p>
            <a:endParaRPr lang="en-US" sz="3600" b="1" dirty="0">
              <a:latin typeface="Times New Roman" pitchFamily="18" charset="0"/>
              <a:cs typeface="Times New Roman" pitchFamily="18" charset="0"/>
            </a:endParaRPr>
          </a:p>
          <a:p>
            <a:pPr algn="just"/>
            <a:r>
              <a:rPr lang="en-US" sz="3600" b="1" dirty="0">
                <a:latin typeface="Times New Roman" pitchFamily="18" charset="0"/>
                <a:cs typeface="Times New Roman" pitchFamily="18" charset="0"/>
              </a:rPr>
              <a:t>An Interrogative adjective modifies a noun or a noun phrase and is similar to the interrogative pronoun. </a:t>
            </a:r>
            <a:endParaRPr lang="en-US" sz="3600" b="1" dirty="0">
              <a:latin typeface="Times New Roman" pitchFamily="18" charset="0"/>
              <a:cs typeface="Times New Roman" pitchFamily="18" charset="0"/>
            </a:endParaRPr>
          </a:p>
        </p:txBody>
      </p:sp>
      <p:sp>
        <p:nvSpPr>
          <p:cNvPr id="9" name="TextBox 8"/>
          <p:cNvSpPr txBox="1"/>
          <p:nvPr/>
        </p:nvSpPr>
        <p:spPr>
          <a:xfrm>
            <a:off x="4073238" y="2992583"/>
            <a:ext cx="3161837" cy="523220"/>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Whose</a:t>
            </a:r>
            <a:r>
              <a:rPr lang="en-US" sz="2800" b="1" dirty="0" smtClean="0">
                <a:latin typeface="Times New Roman" panose="02020603050405020304" pitchFamily="18" charset="0"/>
                <a:cs typeface="Times New Roman" panose="02020603050405020304" pitchFamily="18" charset="0"/>
              </a:rPr>
              <a:t> son he is?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3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xvvvvvzv.jpg"/>
          <p:cNvPicPr>
            <a:picLocks noChangeAspect="1"/>
          </p:cNvPicPr>
          <p:nvPr/>
        </p:nvPicPr>
        <p:blipFill>
          <a:blip r:embed="rId2"/>
          <a:stretch>
            <a:fillRect/>
          </a:stretch>
        </p:blipFill>
        <p:spPr>
          <a:xfrm>
            <a:off x="5270500" y="2438400"/>
            <a:ext cx="1930400" cy="1447800"/>
          </a:xfrm>
          <a:prstGeom prst="rect">
            <a:avLst/>
          </a:prstGeom>
        </p:spPr>
      </p:pic>
      <p:pic>
        <p:nvPicPr>
          <p:cNvPr id="4" name="Content Placeholder 3" descr="xvvvvvzv.jpg"/>
          <p:cNvPicPr>
            <a:picLocks noChangeAspect="1"/>
          </p:cNvPicPr>
          <p:nvPr/>
        </p:nvPicPr>
        <p:blipFill>
          <a:blip r:embed="rId2"/>
          <a:stretch>
            <a:fillRect/>
          </a:stretch>
        </p:blipFill>
        <p:spPr>
          <a:xfrm>
            <a:off x="7353300" y="228600"/>
            <a:ext cx="2743200" cy="2057400"/>
          </a:xfrm>
          <a:prstGeom prst="rect">
            <a:avLst/>
          </a:prstGeom>
        </p:spPr>
      </p:pic>
      <p:sp>
        <p:nvSpPr>
          <p:cNvPr id="6" name="TextBox 5"/>
          <p:cNvSpPr txBox="1"/>
          <p:nvPr/>
        </p:nvSpPr>
        <p:spPr>
          <a:xfrm>
            <a:off x="5524500" y="3886201"/>
            <a:ext cx="1447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BIGGER</a:t>
            </a:r>
            <a:endParaRPr lang="en-US" sz="2400" b="1" dirty="0">
              <a:latin typeface="Times New Roman" pitchFamily="18" charset="0"/>
              <a:cs typeface="Times New Roman" pitchFamily="18" charset="0"/>
            </a:endParaRPr>
          </a:p>
        </p:txBody>
      </p:sp>
      <p:sp>
        <p:nvSpPr>
          <p:cNvPr id="8" name="TextBox 7"/>
          <p:cNvSpPr txBox="1"/>
          <p:nvPr/>
        </p:nvSpPr>
        <p:spPr>
          <a:xfrm>
            <a:off x="5162550" y="5505452"/>
            <a:ext cx="5410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The ball is smaller  than any other balls.</a:t>
            </a:r>
            <a:endParaRPr lang="en-US" sz="2400" b="1" dirty="0">
              <a:latin typeface="Times New Roman" pitchFamily="18" charset="0"/>
              <a:cs typeface="Times New Roman" pitchFamily="18" charset="0"/>
            </a:endParaRPr>
          </a:p>
        </p:txBody>
      </p:sp>
      <p:sp>
        <p:nvSpPr>
          <p:cNvPr id="9" name="Right Arrow 8"/>
          <p:cNvSpPr/>
          <p:nvPr/>
        </p:nvSpPr>
        <p:spPr>
          <a:xfrm rot="5400000">
            <a:off x="5449370" y="4647132"/>
            <a:ext cx="1140863"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10350" y="5581650"/>
            <a:ext cx="1066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86600" y="3657600"/>
            <a:ext cx="3429000" cy="707886"/>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Another Example: sharper, shorter, longer etc. </a:t>
            </a:r>
            <a:endParaRPr lang="en-US" sz="2000" b="1" dirty="0">
              <a:solidFill>
                <a:srgbClr val="FF0000"/>
              </a:solidFill>
              <a:latin typeface="Times New Roman" pitchFamily="18" charset="0"/>
              <a:cs typeface="Times New Roman" pitchFamily="18" charset="0"/>
            </a:endParaRPr>
          </a:p>
        </p:txBody>
      </p:sp>
      <p:sp>
        <p:nvSpPr>
          <p:cNvPr id="15" name="TextBox 14"/>
          <p:cNvSpPr txBox="1"/>
          <p:nvPr/>
        </p:nvSpPr>
        <p:spPr>
          <a:xfrm>
            <a:off x="8496300" y="2209801"/>
            <a:ext cx="1600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BIGGEST</a:t>
            </a:r>
            <a:endParaRPr lang="en-US" sz="2400" b="1" dirty="0">
              <a:latin typeface="Times New Roman" pitchFamily="18" charset="0"/>
              <a:cs typeface="Times New Roman" pitchFamily="18" charset="0"/>
            </a:endParaRPr>
          </a:p>
        </p:txBody>
      </p:sp>
      <p:pic>
        <p:nvPicPr>
          <p:cNvPr id="16" name="Content Placeholder 3" descr="xvvvvvzv.jpg"/>
          <p:cNvPicPr>
            <a:picLocks noChangeAspect="1"/>
          </p:cNvPicPr>
          <p:nvPr/>
        </p:nvPicPr>
        <p:blipFill>
          <a:blip r:embed="rId2"/>
          <a:stretch>
            <a:fillRect/>
          </a:stretch>
        </p:blipFill>
        <p:spPr>
          <a:xfrm>
            <a:off x="1816100" y="4038600"/>
            <a:ext cx="2743200" cy="2057400"/>
          </a:xfrm>
          <a:prstGeom prst="rect">
            <a:avLst/>
          </a:prstGeom>
        </p:spPr>
      </p:pic>
      <p:sp>
        <p:nvSpPr>
          <p:cNvPr id="17" name="TextBox 16"/>
          <p:cNvSpPr txBox="1"/>
          <p:nvPr/>
        </p:nvSpPr>
        <p:spPr>
          <a:xfrm>
            <a:off x="2286000" y="6172201"/>
            <a:ext cx="16764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BIGGEST</a:t>
            </a:r>
            <a:endParaRPr lang="en-US" sz="2400" b="1" dirty="0">
              <a:latin typeface="Times New Roman" pitchFamily="18" charset="0"/>
              <a:cs typeface="Times New Roman" pitchFamily="18" charset="0"/>
            </a:endParaRPr>
          </a:p>
        </p:txBody>
      </p:sp>
      <p:sp>
        <p:nvSpPr>
          <p:cNvPr id="18" name="Rectangle 17"/>
          <p:cNvSpPr/>
          <p:nvPr/>
        </p:nvSpPr>
        <p:spPr>
          <a:xfrm>
            <a:off x="1752600" y="76200"/>
            <a:ext cx="5181600" cy="2677656"/>
          </a:xfrm>
          <a:prstGeom prst="rect">
            <a:avLst/>
          </a:prstGeom>
        </p:spPr>
        <p:txBody>
          <a:bodyPr wrap="square">
            <a:spAutoFit/>
          </a:bodyPr>
          <a:lstStyle/>
          <a:p>
            <a:pPr algn="just"/>
            <a:r>
              <a:rPr lang="en-US" sz="2400" b="1" u="sng" dirty="0">
                <a:solidFill>
                  <a:srgbClr val="00B050"/>
                </a:solidFill>
                <a:latin typeface="Times New Roman" pitchFamily="18" charset="0"/>
                <a:cs typeface="Times New Roman" pitchFamily="18" charset="0"/>
              </a:rPr>
              <a:t>Comparative adjectives:</a:t>
            </a:r>
          </a:p>
          <a:p>
            <a:pPr algn="just"/>
            <a:endParaRPr lang="en-US" sz="2400" b="1"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Comparative adjectives are those which imply increase or decrease of the quality or quantity of the nouns. It is used to compare two things in a clause.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5889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trips(down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strips(down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p:bldP spid="15"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4336475" y="-41572"/>
            <a:ext cx="2732346"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Definition</a:t>
            </a:r>
            <a:endParaRPr lang="en-US" sz="4000" b="1"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475" y="868507"/>
            <a:ext cx="2762250" cy="165735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2105890" y="2937164"/>
            <a:ext cx="8534402"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Hilsha</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fish is the most expensive fish of all fishes in our country</a:t>
            </a:r>
            <a:endParaRPr lang="en-US" sz="2400" b="1" dirty="0"/>
          </a:p>
        </p:txBody>
      </p:sp>
      <p:sp>
        <p:nvSpPr>
          <p:cNvPr id="7" name="TextBox 6"/>
          <p:cNvSpPr txBox="1"/>
          <p:nvPr/>
        </p:nvSpPr>
        <p:spPr>
          <a:xfrm>
            <a:off x="4336475" y="3006432"/>
            <a:ext cx="2092034" cy="401782"/>
          </a:xfrm>
          <a:prstGeom prst="rect">
            <a:avLst/>
          </a:prstGeom>
          <a:noFill/>
          <a:ln w="28575">
            <a:solidFill>
              <a:srgbClr val="FF0000"/>
            </a:solidFill>
          </a:ln>
        </p:spPr>
        <p:txBody>
          <a:bodyPr wrap="square" rtlCol="0">
            <a:spAutoFit/>
          </a:bodyPr>
          <a:lstStyle/>
          <a:p>
            <a:endParaRPr lang="en-US" dirty="0"/>
          </a:p>
        </p:txBody>
      </p:sp>
      <p:sp>
        <p:nvSpPr>
          <p:cNvPr id="8" name="TextBox 7"/>
          <p:cNvSpPr txBox="1"/>
          <p:nvPr/>
        </p:nvSpPr>
        <p:spPr>
          <a:xfrm>
            <a:off x="2770909" y="3560618"/>
            <a:ext cx="7273636"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Another Example: sweetest, brightest, sharpest etc</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9" name="TextBox 8"/>
          <p:cNvSpPr txBox="1"/>
          <p:nvPr/>
        </p:nvSpPr>
        <p:spPr>
          <a:xfrm>
            <a:off x="110836" y="4682836"/>
            <a:ext cx="9684328" cy="1815882"/>
          </a:xfrm>
          <a:prstGeom prst="rect">
            <a:avLst/>
          </a:prstGeom>
          <a:noFill/>
        </p:spPr>
        <p:txBody>
          <a:bodyPr wrap="square" rtlCol="0">
            <a:spAutoFit/>
          </a:bodyPr>
          <a:lstStyle/>
          <a:p>
            <a:pPr algn="just"/>
            <a:r>
              <a:rPr lang="en-US" sz="2800" b="1" u="sng" dirty="0">
                <a:solidFill>
                  <a:srgbClr val="FF0000"/>
                </a:solidFill>
                <a:latin typeface="Times New Roman" pitchFamily="18" charset="0"/>
                <a:cs typeface="Times New Roman" pitchFamily="18" charset="0"/>
              </a:rPr>
              <a:t>Superlative adjectives:</a:t>
            </a:r>
          </a:p>
          <a:p>
            <a:pPr algn="just"/>
            <a:r>
              <a:rPr lang="en-US" sz="2800" b="1" dirty="0">
                <a:latin typeface="Times New Roman" pitchFamily="18" charset="0"/>
                <a:cs typeface="Times New Roman" pitchFamily="18" charset="0"/>
              </a:rPr>
              <a:t>Superlative adjectives express the greatest increase or decrease of the quality; it conveys the supreme value of the noun in question. </a:t>
            </a:r>
          </a:p>
        </p:txBody>
      </p:sp>
    </p:spTree>
    <p:extLst>
      <p:ext uri="{BB962C8B-B14F-4D97-AF65-F5344CB8AC3E}">
        <p14:creationId xmlns:p14="http://schemas.microsoft.com/office/powerpoint/2010/main" val="58297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38544" y="3352800"/>
            <a:ext cx="6913420" cy="2062103"/>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Shah Mohammad </a:t>
            </a:r>
            <a:r>
              <a:rPr lang="en-US" sz="3200" dirty="0" err="1">
                <a:solidFill>
                  <a:srgbClr val="002060"/>
                </a:solidFill>
                <a:latin typeface="Times New Roman" panose="02020603050405020304" pitchFamily="18" charset="0"/>
                <a:cs typeface="Times New Roman" panose="02020603050405020304" pitchFamily="18" charset="0"/>
              </a:rPr>
              <a:t>Lutful</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Haider</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Assistant Teacher</a:t>
            </a:r>
            <a:endParaRPr lang="en-US" sz="3600" dirty="0" smtClean="0">
              <a:solidFill>
                <a:srgbClr val="002060"/>
              </a:solidFill>
              <a:latin typeface="Times New Roman" panose="02020603050405020304" pitchFamily="18" charset="0"/>
              <a:cs typeface="Times New Roman" panose="02020603050405020304" pitchFamily="18" charset="0"/>
            </a:endParaRPr>
          </a:p>
          <a:p>
            <a:pPr lvl="0">
              <a:defRPr/>
            </a:pPr>
            <a:r>
              <a:rPr lang="en-US" sz="2800" kern="0" dirty="0">
                <a:solidFill>
                  <a:sysClr val="windowText" lastClr="000000"/>
                </a:solidFill>
                <a:latin typeface="Times New Roman" panose="02020603050405020304" pitchFamily="18" charset="0"/>
                <a:cs typeface="Times New Roman" panose="02020603050405020304" pitchFamily="18" charset="0"/>
              </a:rPr>
              <a:t>LUTFUNNESA BALIKA BIDDANIKETON</a:t>
            </a:r>
          </a:p>
          <a:p>
            <a:pPr lvl="0">
              <a:defRPr/>
            </a:pPr>
            <a:r>
              <a:rPr lang="en-US" sz="3200" kern="0" dirty="0" smtClean="0">
                <a:solidFill>
                  <a:sysClr val="windowText" lastClr="000000"/>
                </a:solidFill>
                <a:latin typeface="Times New Roman" panose="02020603050405020304" pitchFamily="18" charset="0"/>
                <a:cs typeface="Times New Roman" panose="02020603050405020304" pitchFamily="18" charset="0"/>
              </a:rPr>
              <a:t>PAGLA</a:t>
            </a:r>
            <a:r>
              <a:rPr lang="en-US" sz="3200" kern="0" dirty="0">
                <a:solidFill>
                  <a:sysClr val="windowText" lastClr="00000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 GAFARGAON</a:t>
            </a:r>
            <a:endParaRPr lang="en-US" sz="36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0218" y="675249"/>
            <a:ext cx="2551794" cy="2677551"/>
          </a:xfrm>
          <a:prstGeom prst="rect">
            <a:avLst/>
          </a:prstGeom>
          <a:blipFill>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7343335" y="3627976"/>
            <a:ext cx="4642339" cy="1384995"/>
          </a:xfrm>
          <a:prstGeom prst="rect">
            <a:avLst/>
          </a:prstGeom>
          <a:noFill/>
        </p:spPr>
        <p:txBody>
          <a:bodyPr wrap="square" rtlCol="0">
            <a:spAutoFit/>
          </a:bodyPr>
          <a:lstStyle/>
          <a:p>
            <a:pPr>
              <a:buNone/>
            </a:pPr>
            <a:r>
              <a:rPr lang="en-US" sz="2800" dirty="0" smtClean="0">
                <a:latin typeface="Times New Roman" pitchFamily="18" charset="0"/>
                <a:cs typeface="Times New Roman" pitchFamily="18" charset="0"/>
              </a:rPr>
              <a:t>Class- </a:t>
            </a:r>
            <a:r>
              <a:rPr lang="en-US" sz="2800" dirty="0">
                <a:latin typeface="Times New Roman" pitchFamily="18" charset="0"/>
                <a:cs typeface="Times New Roman" pitchFamily="18" charset="0"/>
              </a:rPr>
              <a:t>Ten</a:t>
            </a:r>
          </a:p>
          <a:p>
            <a:pPr>
              <a:buNone/>
            </a:pPr>
            <a:r>
              <a:rPr lang="en-US" sz="2800" dirty="0">
                <a:latin typeface="Times New Roman" pitchFamily="18" charset="0"/>
                <a:cs typeface="Times New Roman" pitchFamily="18" charset="0"/>
              </a:rPr>
              <a:t>Section – A</a:t>
            </a:r>
          </a:p>
          <a:p>
            <a:pPr>
              <a:buNone/>
            </a:pPr>
            <a:r>
              <a:rPr lang="en-US" sz="2800" dirty="0">
                <a:latin typeface="Times New Roman" pitchFamily="18" charset="0"/>
                <a:cs typeface="Times New Roman" pitchFamily="18" charset="0"/>
              </a:rPr>
              <a:t>Time: 50 </a:t>
            </a:r>
            <a:r>
              <a:rPr lang="en-US" sz="2800" dirty="0" smtClean="0">
                <a:latin typeface="Times New Roman" pitchFamily="18" charset="0"/>
                <a:cs typeface="Times New Roman" pitchFamily="18" charset="0"/>
              </a:rPr>
              <a:t>minutes</a:t>
            </a:r>
            <a:endParaRPr lang="en-US" sz="2800" dirty="0">
              <a:latin typeface="Times New Roman" pitchFamily="18" charset="0"/>
              <a:cs typeface="Times New Roman"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756" t="2828" r="22385" b="2424"/>
          <a:stretch/>
        </p:blipFill>
        <p:spPr>
          <a:xfrm>
            <a:off x="7343335" y="675249"/>
            <a:ext cx="2433293" cy="2855743"/>
          </a:xfrm>
          <a:prstGeom prst="rect">
            <a:avLst/>
          </a:prstGeom>
        </p:spPr>
      </p:pic>
    </p:spTree>
    <p:extLst>
      <p:ext uri="{BB962C8B-B14F-4D97-AF65-F5344CB8AC3E}">
        <p14:creationId xmlns:p14="http://schemas.microsoft.com/office/powerpoint/2010/main" val="375580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4613560" y="221673"/>
            <a:ext cx="200890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Pair </a:t>
            </a:r>
            <a:r>
              <a:rPr lang="en-US" sz="2800" b="1" dirty="0" smtClean="0">
                <a:latin typeface="Times New Roman" pitchFamily="18" charset="0"/>
                <a:cs typeface="Times New Roman" pitchFamily="18" charset="0"/>
              </a:rPr>
              <a:t>Work</a:t>
            </a:r>
            <a:endParaRPr lang="en-US" sz="2800" b="1" dirty="0">
              <a:latin typeface="Times New Roman" pitchFamily="18" charset="0"/>
              <a:cs typeface="Times New Roman" pitchFamily="18" charset="0"/>
            </a:endParaRPr>
          </a:p>
        </p:txBody>
      </p:sp>
      <p:sp>
        <p:nvSpPr>
          <p:cNvPr id="4" name="TextBox 3"/>
          <p:cNvSpPr txBox="1"/>
          <p:nvPr/>
        </p:nvSpPr>
        <p:spPr>
          <a:xfrm>
            <a:off x="152400" y="1122218"/>
            <a:ext cx="10196945" cy="584775"/>
          </a:xfrm>
          <a:prstGeom prst="rect">
            <a:avLst/>
          </a:prstGeom>
          <a:noFill/>
        </p:spPr>
        <p:txBody>
          <a:bodyPr wrap="square" rtlCol="0">
            <a:spAutoFit/>
          </a:bodyPr>
          <a:lstStyle/>
          <a:p>
            <a:r>
              <a:rPr lang="en-US" sz="3200" b="1" dirty="0">
                <a:latin typeface="Times New Roman" pitchFamily="18" charset="0"/>
                <a:cs typeface="Times New Roman" pitchFamily="18" charset="0"/>
              </a:rPr>
              <a:t>Find out proper adjectives from below the </a:t>
            </a:r>
            <a:r>
              <a:rPr lang="en-US" sz="3200" b="1" dirty="0" smtClean="0">
                <a:latin typeface="Times New Roman" pitchFamily="18" charset="0"/>
                <a:cs typeface="Times New Roman" pitchFamily="18" charset="0"/>
              </a:rPr>
              <a:t>sentences</a:t>
            </a:r>
            <a:endParaRPr lang="en-US" sz="3200" b="1" dirty="0">
              <a:latin typeface="Times New Roman" pitchFamily="18" charset="0"/>
              <a:cs typeface="Times New Roman" pitchFamily="18" charset="0"/>
            </a:endParaRPr>
          </a:p>
        </p:txBody>
      </p:sp>
      <p:sp>
        <p:nvSpPr>
          <p:cNvPr id="5" name="TextBox 4"/>
          <p:cNvSpPr txBox="1"/>
          <p:nvPr/>
        </p:nvSpPr>
        <p:spPr>
          <a:xfrm>
            <a:off x="152399" y="1967345"/>
            <a:ext cx="11513127" cy="4616648"/>
          </a:xfrm>
          <a:prstGeom prst="rect">
            <a:avLst/>
          </a:prstGeom>
          <a:noFill/>
        </p:spPr>
        <p:txBody>
          <a:bodyPr wrap="square" rtlCol="0">
            <a:spAutoFit/>
          </a:bodyPr>
          <a:lstStyle/>
          <a:p>
            <a:pPr marL="342900" indent="-342900">
              <a:lnSpc>
                <a:spcPct val="150000"/>
              </a:lnSpc>
              <a:buFont typeface="+mj-lt"/>
              <a:buAutoNum type="alphaLcParenR"/>
            </a:pPr>
            <a:r>
              <a:rPr lang="en-US" sz="2800" b="1" dirty="0" smtClean="0">
                <a:latin typeface="Times New Roman" pitchFamily="18" charset="0"/>
                <a:cs typeface="Times New Roman" pitchFamily="18" charset="0"/>
              </a:rPr>
              <a:t> Honey </a:t>
            </a:r>
            <a:r>
              <a:rPr lang="en-US" sz="2800" b="1" dirty="0">
                <a:latin typeface="Times New Roman" pitchFamily="18" charset="0"/>
                <a:cs typeface="Times New Roman" pitchFamily="18" charset="0"/>
              </a:rPr>
              <a:t>is sweet.</a:t>
            </a:r>
          </a:p>
          <a:p>
            <a:pPr marL="342900" indent="-342900">
              <a:lnSpc>
                <a:spcPct val="150000"/>
              </a:lnSpc>
              <a:buFont typeface="+mj-lt"/>
              <a:buAutoNum type="alphaLcParenR"/>
            </a:pPr>
            <a:r>
              <a:rPr lang="en-US" sz="2800" b="1" dirty="0" smtClean="0">
                <a:latin typeface="Times New Roman" pitchFamily="18" charset="0"/>
                <a:cs typeface="Times New Roman" pitchFamily="18" charset="0"/>
              </a:rPr>
              <a:t> Gold  </a:t>
            </a:r>
            <a:r>
              <a:rPr lang="en-US" sz="2800" b="1" dirty="0">
                <a:latin typeface="Times New Roman" pitchFamily="18" charset="0"/>
                <a:cs typeface="Times New Roman" pitchFamily="18" charset="0"/>
              </a:rPr>
              <a:t>is more valuable than any other metal.</a:t>
            </a:r>
          </a:p>
          <a:p>
            <a:pPr marL="342900" indent="-342900">
              <a:lnSpc>
                <a:spcPct val="150000"/>
              </a:lnSpc>
              <a:buFont typeface="+mj-lt"/>
              <a:buAutoNum type="alphaLcParenR"/>
            </a:pPr>
            <a:r>
              <a:rPr lang="en-US" sz="2800" b="1" dirty="0">
                <a:latin typeface="Times New Roman" pitchFamily="18" charset="0"/>
                <a:cs typeface="Times New Roman" pitchFamily="18" charset="0"/>
              </a:rPr>
              <a:t>Which  pen do you like?</a:t>
            </a:r>
          </a:p>
          <a:p>
            <a:pPr marL="342900" indent="-342900">
              <a:lnSpc>
                <a:spcPct val="150000"/>
              </a:lnSpc>
              <a:buFont typeface="+mj-lt"/>
              <a:buAutoNum type="alphaLcParenR"/>
            </a:pPr>
            <a:r>
              <a:rPr lang="en-US" sz="2800" b="1" dirty="0" smtClean="0">
                <a:latin typeface="Times New Roman" pitchFamily="18" charset="0"/>
                <a:cs typeface="Times New Roman" pitchFamily="18" charset="0"/>
              </a:rPr>
              <a:t> Many  </a:t>
            </a:r>
            <a:r>
              <a:rPr lang="en-US" sz="2800" b="1" dirty="0">
                <a:latin typeface="Times New Roman" pitchFamily="18" charset="0"/>
                <a:cs typeface="Times New Roman" pitchFamily="18" charset="0"/>
              </a:rPr>
              <a:t>children like dinosaurs.</a:t>
            </a:r>
          </a:p>
          <a:p>
            <a:pPr marL="342900" indent="-342900">
              <a:lnSpc>
                <a:spcPct val="150000"/>
              </a:lnSpc>
              <a:buFont typeface="+mj-lt"/>
              <a:buAutoNum type="alphaLcParenR"/>
            </a:pPr>
            <a:r>
              <a:rPr lang="en-US" sz="2800" b="1" dirty="0">
                <a:latin typeface="Times New Roman" pitchFamily="18" charset="0"/>
                <a:cs typeface="Times New Roman" pitchFamily="18" charset="0"/>
              </a:rPr>
              <a:t>This  is the most interesting subject for me.</a:t>
            </a:r>
          </a:p>
          <a:p>
            <a:pPr marL="342900" lvl="0" indent="-342900">
              <a:lnSpc>
                <a:spcPct val="150000"/>
              </a:lnSpc>
              <a:buFont typeface="+mj-lt"/>
              <a:buAutoNum type="alphaLcParenR"/>
            </a:pPr>
            <a:r>
              <a:rPr lang="en-US" sz="2800" b="1" dirty="0">
                <a:latin typeface="Times New Roman" pitchFamily="18" charset="0"/>
                <a:cs typeface="Times New Roman" pitchFamily="18" charset="0"/>
              </a:rPr>
              <a:t>Is there any water in the bottle?</a:t>
            </a:r>
          </a:p>
          <a:p>
            <a:pPr marL="342900" indent="-342900">
              <a:lnSpc>
                <a:spcPct val="150000"/>
              </a:lnSpc>
              <a:buFont typeface="+mj-lt"/>
              <a:buAutoNum type="alphaLcParenR"/>
            </a:pPr>
            <a:r>
              <a:rPr lang="en-US" sz="2800" b="1" dirty="0">
                <a:latin typeface="Times New Roman" pitchFamily="18" charset="0"/>
                <a:cs typeface="Times New Roman" pitchFamily="18" charset="0"/>
              </a:rPr>
              <a:t>The classes on Monday will be presented by Dr. Mary and Prof. Kate</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6" name="TextBox 5"/>
          <p:cNvSpPr txBox="1"/>
          <p:nvPr/>
        </p:nvSpPr>
        <p:spPr>
          <a:xfrm>
            <a:off x="1925781" y="2216729"/>
            <a:ext cx="1052946" cy="369332"/>
          </a:xfrm>
          <a:prstGeom prst="rect">
            <a:avLst/>
          </a:prstGeom>
          <a:noFill/>
          <a:ln w="28575">
            <a:solidFill>
              <a:srgbClr val="FF0000"/>
            </a:solidFill>
          </a:ln>
        </p:spPr>
        <p:txBody>
          <a:bodyPr wrap="square" rtlCol="0">
            <a:spAutoFit/>
          </a:bodyPr>
          <a:lstStyle/>
          <a:p>
            <a:endParaRPr lang="en-US" dirty="0"/>
          </a:p>
        </p:txBody>
      </p:sp>
      <p:sp>
        <p:nvSpPr>
          <p:cNvPr id="7" name="TextBox 6"/>
          <p:cNvSpPr txBox="1"/>
          <p:nvPr/>
        </p:nvSpPr>
        <p:spPr>
          <a:xfrm>
            <a:off x="609600" y="2840179"/>
            <a:ext cx="942109" cy="369332"/>
          </a:xfrm>
          <a:prstGeom prst="rect">
            <a:avLst/>
          </a:prstGeom>
          <a:noFill/>
          <a:ln w="28575">
            <a:solidFill>
              <a:srgbClr val="FF0000"/>
            </a:solidFill>
          </a:ln>
        </p:spPr>
        <p:txBody>
          <a:bodyPr wrap="square" rtlCol="0">
            <a:spAutoFit/>
          </a:bodyPr>
          <a:lstStyle/>
          <a:p>
            <a:endParaRPr lang="en-US" dirty="0"/>
          </a:p>
        </p:txBody>
      </p:sp>
      <p:sp>
        <p:nvSpPr>
          <p:cNvPr id="8" name="TextBox 7"/>
          <p:cNvSpPr txBox="1"/>
          <p:nvPr/>
        </p:nvSpPr>
        <p:spPr>
          <a:xfrm>
            <a:off x="2784764" y="2840179"/>
            <a:ext cx="1357746" cy="369332"/>
          </a:xfrm>
          <a:prstGeom prst="rect">
            <a:avLst/>
          </a:prstGeom>
          <a:noFill/>
          <a:ln w="28575">
            <a:solidFill>
              <a:srgbClr val="FF0000"/>
            </a:solidFill>
          </a:ln>
        </p:spPr>
        <p:txBody>
          <a:bodyPr wrap="square" rtlCol="0">
            <a:spAutoFit/>
          </a:bodyPr>
          <a:lstStyle/>
          <a:p>
            <a:endParaRPr lang="en-US" dirty="0"/>
          </a:p>
        </p:txBody>
      </p:sp>
      <p:sp>
        <p:nvSpPr>
          <p:cNvPr id="11" name="TextBox 10"/>
          <p:cNvSpPr txBox="1"/>
          <p:nvPr/>
        </p:nvSpPr>
        <p:spPr>
          <a:xfrm>
            <a:off x="568035" y="3491343"/>
            <a:ext cx="1066800" cy="369332"/>
          </a:xfrm>
          <a:prstGeom prst="rect">
            <a:avLst/>
          </a:prstGeom>
          <a:noFill/>
          <a:ln w="28575">
            <a:solidFill>
              <a:srgbClr val="FF0000"/>
            </a:solidFill>
          </a:ln>
        </p:spPr>
        <p:txBody>
          <a:bodyPr wrap="square" rtlCol="0">
            <a:spAutoFit/>
          </a:bodyPr>
          <a:lstStyle/>
          <a:p>
            <a:endParaRPr lang="en-US"/>
          </a:p>
        </p:txBody>
      </p:sp>
      <p:sp>
        <p:nvSpPr>
          <p:cNvPr id="12" name="TextBox 11"/>
          <p:cNvSpPr txBox="1"/>
          <p:nvPr/>
        </p:nvSpPr>
        <p:spPr>
          <a:xfrm>
            <a:off x="595742" y="4128659"/>
            <a:ext cx="1066800" cy="369332"/>
          </a:xfrm>
          <a:prstGeom prst="rect">
            <a:avLst/>
          </a:prstGeom>
          <a:noFill/>
          <a:ln w="28575">
            <a:solidFill>
              <a:srgbClr val="FF0000"/>
            </a:solidFill>
          </a:ln>
        </p:spPr>
        <p:txBody>
          <a:bodyPr wrap="square" rtlCol="0">
            <a:spAutoFit/>
          </a:bodyPr>
          <a:lstStyle/>
          <a:p>
            <a:endParaRPr lang="en-US"/>
          </a:p>
        </p:txBody>
      </p:sp>
      <p:sp>
        <p:nvSpPr>
          <p:cNvPr id="13" name="TextBox 12"/>
          <p:cNvSpPr txBox="1"/>
          <p:nvPr/>
        </p:nvSpPr>
        <p:spPr>
          <a:xfrm>
            <a:off x="595747" y="4765965"/>
            <a:ext cx="789708" cy="369332"/>
          </a:xfrm>
          <a:prstGeom prst="rect">
            <a:avLst/>
          </a:prstGeom>
          <a:noFill/>
          <a:ln w="28575">
            <a:solidFill>
              <a:srgbClr val="FF0000"/>
            </a:solidFill>
          </a:ln>
        </p:spPr>
        <p:txBody>
          <a:bodyPr wrap="square" rtlCol="0">
            <a:spAutoFit/>
          </a:bodyPr>
          <a:lstStyle/>
          <a:p>
            <a:endParaRPr lang="en-US"/>
          </a:p>
        </p:txBody>
      </p:sp>
      <p:sp>
        <p:nvSpPr>
          <p:cNvPr id="14" name="TextBox 13"/>
          <p:cNvSpPr txBox="1"/>
          <p:nvPr/>
        </p:nvSpPr>
        <p:spPr>
          <a:xfrm>
            <a:off x="1773382" y="5417131"/>
            <a:ext cx="637309" cy="369332"/>
          </a:xfrm>
          <a:prstGeom prst="rect">
            <a:avLst/>
          </a:prstGeom>
          <a:noFill/>
          <a:ln w="28575">
            <a:solidFill>
              <a:srgbClr val="FF0000"/>
            </a:solidFill>
          </a:ln>
        </p:spPr>
        <p:txBody>
          <a:bodyPr wrap="square" rtlCol="0">
            <a:spAutoFit/>
          </a:bodyPr>
          <a:lstStyle/>
          <a:p>
            <a:endParaRPr lang="en-US"/>
          </a:p>
        </p:txBody>
      </p:sp>
      <p:sp>
        <p:nvSpPr>
          <p:cNvPr id="15" name="TextBox 14"/>
          <p:cNvSpPr txBox="1"/>
          <p:nvPr/>
        </p:nvSpPr>
        <p:spPr>
          <a:xfrm>
            <a:off x="9407225" y="6026736"/>
            <a:ext cx="886700" cy="369332"/>
          </a:xfrm>
          <a:prstGeom prst="rect">
            <a:avLst/>
          </a:prstGeom>
          <a:noFill/>
          <a:ln w="28575">
            <a:solidFill>
              <a:srgbClr val="FF0000"/>
            </a:solidFill>
          </a:ln>
        </p:spPr>
        <p:txBody>
          <a:bodyPr wrap="square" rtlCol="0">
            <a:spAutoFit/>
          </a:bodyPr>
          <a:lstStyle/>
          <a:p>
            <a:endParaRPr lang="en-US"/>
          </a:p>
        </p:txBody>
      </p:sp>
      <p:sp>
        <p:nvSpPr>
          <p:cNvPr id="16" name="TextBox 15"/>
          <p:cNvSpPr txBox="1"/>
          <p:nvPr/>
        </p:nvSpPr>
        <p:spPr>
          <a:xfrm>
            <a:off x="7273635" y="6040587"/>
            <a:ext cx="540330" cy="369332"/>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3598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p:cNvSpPr txBox="1"/>
          <p:nvPr/>
        </p:nvSpPr>
        <p:spPr>
          <a:xfrm>
            <a:off x="4613560" y="221673"/>
            <a:ext cx="200890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a:latin typeface="Times New Roman" pitchFamily="18" charset="0"/>
                <a:cs typeface="Times New Roman" pitchFamily="18" charset="0"/>
              </a:rPr>
              <a:t>Evaluation</a:t>
            </a:r>
            <a:endParaRPr lang="en-US" sz="2800" b="1" dirty="0">
              <a:latin typeface="Times New Roman" pitchFamily="18" charset="0"/>
              <a:cs typeface="Times New Roman" pitchFamily="18" charset="0"/>
            </a:endParaRPr>
          </a:p>
        </p:txBody>
      </p:sp>
      <p:sp>
        <p:nvSpPr>
          <p:cNvPr id="4" name="TextBox 3"/>
          <p:cNvSpPr txBox="1"/>
          <p:nvPr/>
        </p:nvSpPr>
        <p:spPr>
          <a:xfrm>
            <a:off x="152400" y="1122218"/>
            <a:ext cx="11805138" cy="584775"/>
          </a:xfrm>
          <a:prstGeom prst="rect">
            <a:avLst/>
          </a:prstGeom>
          <a:noFill/>
        </p:spPr>
        <p:txBody>
          <a:bodyPr wrap="square" rtlCol="0">
            <a:spAutoFit/>
          </a:bodyPr>
          <a:lstStyle/>
          <a:p>
            <a:r>
              <a:rPr lang="en-US" sz="3200" b="1" u="sng" dirty="0">
                <a:latin typeface="Times New Roman" pitchFamily="18" charset="0"/>
                <a:cs typeface="Times New Roman" pitchFamily="18" charset="0"/>
              </a:rPr>
              <a:t>Fill in the blanks with suitable adjective from following the lines-</a:t>
            </a:r>
            <a:r>
              <a:rPr lang="en-US"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TextBox 8"/>
          <p:cNvSpPr txBox="1"/>
          <p:nvPr/>
        </p:nvSpPr>
        <p:spPr>
          <a:xfrm>
            <a:off x="152400" y="4022701"/>
            <a:ext cx="11805138" cy="206210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Marry is the ………….. Of all the student. The detective is …………. than the thief. ……….. leaves turn color first? ………… mangoes are sour. Have you seen ……….. house? The weather will be ………… and ………. . He has ……….. Intelligence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720" y="2194560"/>
            <a:ext cx="1303620" cy="584775"/>
          </a:xfrm>
          <a:prstGeom prst="rect">
            <a:avLst/>
          </a:prstGeom>
          <a:noFill/>
        </p:spPr>
        <p:txBody>
          <a:bodyPr wrap="square" rtlCol="0">
            <a:spAutoFit/>
          </a:bodyPr>
          <a:lstStyle/>
          <a:p>
            <a:r>
              <a:rPr lang="en-US" sz="3200" dirty="0">
                <a:solidFill>
                  <a:srgbClr val="FF0000"/>
                </a:solidFill>
              </a:rPr>
              <a:t>W</a:t>
            </a:r>
            <a:r>
              <a:rPr lang="en-US" sz="3200" dirty="0" smtClean="0">
                <a:solidFill>
                  <a:srgbClr val="FF0000"/>
                </a:solidFill>
              </a:rPr>
              <a:t>hich</a:t>
            </a:r>
            <a:endParaRPr lang="en-US" sz="3200" dirty="0">
              <a:solidFill>
                <a:srgbClr val="FF0000"/>
              </a:solidFill>
            </a:endParaRPr>
          </a:p>
        </p:txBody>
      </p:sp>
      <p:sp>
        <p:nvSpPr>
          <p:cNvPr id="18" name="TextBox 17"/>
          <p:cNvSpPr txBox="1"/>
          <p:nvPr/>
        </p:nvSpPr>
        <p:spPr>
          <a:xfrm>
            <a:off x="1352839" y="2189873"/>
            <a:ext cx="1111349" cy="584775"/>
          </a:xfrm>
          <a:prstGeom prst="rect">
            <a:avLst/>
          </a:prstGeom>
          <a:noFill/>
        </p:spPr>
        <p:txBody>
          <a:bodyPr wrap="square" rtlCol="0">
            <a:spAutoFit/>
          </a:bodyPr>
          <a:lstStyle/>
          <a:p>
            <a:pPr algn="ctr"/>
            <a:r>
              <a:rPr lang="en-US" sz="3200" dirty="0" smtClean="0">
                <a:solidFill>
                  <a:srgbClr val="00B050"/>
                </a:solidFill>
              </a:rPr>
              <a:t>little</a:t>
            </a:r>
            <a:endParaRPr lang="en-US" sz="3200" dirty="0">
              <a:solidFill>
                <a:srgbClr val="00B050"/>
              </a:solidFill>
            </a:endParaRPr>
          </a:p>
        </p:txBody>
      </p:sp>
      <p:sp>
        <p:nvSpPr>
          <p:cNvPr id="19" name="TextBox 18"/>
          <p:cNvSpPr txBox="1"/>
          <p:nvPr/>
        </p:nvSpPr>
        <p:spPr>
          <a:xfrm>
            <a:off x="2602523" y="2187529"/>
            <a:ext cx="1603717" cy="584775"/>
          </a:xfrm>
          <a:prstGeom prst="rect">
            <a:avLst/>
          </a:prstGeom>
          <a:noFill/>
        </p:spPr>
        <p:txBody>
          <a:bodyPr wrap="square" rtlCol="0">
            <a:spAutoFit/>
          </a:bodyPr>
          <a:lstStyle/>
          <a:p>
            <a:r>
              <a:rPr lang="en-US" sz="3200" dirty="0" smtClean="0">
                <a:solidFill>
                  <a:schemeClr val="accent1"/>
                </a:solidFill>
              </a:rPr>
              <a:t>younger</a:t>
            </a:r>
            <a:endParaRPr lang="en-US" sz="3200" dirty="0">
              <a:solidFill>
                <a:schemeClr val="accent1"/>
              </a:solidFill>
            </a:endParaRPr>
          </a:p>
        </p:txBody>
      </p:sp>
      <p:sp>
        <p:nvSpPr>
          <p:cNvPr id="20" name="TextBox 19"/>
          <p:cNvSpPr txBox="1"/>
          <p:nvPr/>
        </p:nvSpPr>
        <p:spPr>
          <a:xfrm>
            <a:off x="4344570" y="2199248"/>
            <a:ext cx="973019" cy="584775"/>
          </a:xfrm>
          <a:prstGeom prst="rect">
            <a:avLst/>
          </a:prstGeom>
          <a:noFill/>
        </p:spPr>
        <p:txBody>
          <a:bodyPr wrap="square" rtlCol="0">
            <a:spAutoFit/>
          </a:bodyPr>
          <a:lstStyle/>
          <a:p>
            <a:pPr algn="ctr"/>
            <a:r>
              <a:rPr lang="en-US" sz="3200" dirty="0">
                <a:solidFill>
                  <a:srgbClr val="7030A0"/>
                </a:solidFill>
              </a:rPr>
              <a:t>c</a:t>
            </a:r>
            <a:r>
              <a:rPr lang="en-US" sz="3200" dirty="0" smtClean="0">
                <a:solidFill>
                  <a:srgbClr val="7030A0"/>
                </a:solidFill>
              </a:rPr>
              <a:t>ool</a:t>
            </a:r>
            <a:r>
              <a:rPr lang="en-US" sz="3200" dirty="0" smtClean="0"/>
              <a:t> </a:t>
            </a:r>
            <a:endParaRPr lang="en-US" sz="3200" dirty="0"/>
          </a:p>
        </p:txBody>
      </p:sp>
      <p:sp>
        <p:nvSpPr>
          <p:cNvPr id="21" name="TextBox 20"/>
          <p:cNvSpPr txBox="1"/>
          <p:nvPr/>
        </p:nvSpPr>
        <p:spPr>
          <a:xfrm>
            <a:off x="8907192" y="2140635"/>
            <a:ext cx="1294228" cy="584775"/>
          </a:xfrm>
          <a:prstGeom prst="rect">
            <a:avLst/>
          </a:prstGeom>
          <a:noFill/>
        </p:spPr>
        <p:txBody>
          <a:bodyPr wrap="square" rtlCol="0">
            <a:spAutoFit/>
          </a:bodyPr>
          <a:lstStyle/>
          <a:p>
            <a:pPr algn="ctr"/>
            <a:r>
              <a:rPr lang="en-US" sz="3200" dirty="0" smtClean="0">
                <a:solidFill>
                  <a:srgbClr val="00B050"/>
                </a:solidFill>
              </a:rPr>
              <a:t>tallest</a:t>
            </a:r>
            <a:endParaRPr lang="en-US" sz="3200" dirty="0">
              <a:solidFill>
                <a:srgbClr val="00B050"/>
              </a:solidFill>
            </a:endParaRPr>
          </a:p>
        </p:txBody>
      </p:sp>
      <p:sp>
        <p:nvSpPr>
          <p:cNvPr id="22" name="TextBox 21"/>
          <p:cNvSpPr txBox="1"/>
          <p:nvPr/>
        </p:nvSpPr>
        <p:spPr>
          <a:xfrm>
            <a:off x="10719584" y="2110158"/>
            <a:ext cx="771370" cy="584775"/>
          </a:xfrm>
          <a:prstGeom prst="rect">
            <a:avLst/>
          </a:prstGeom>
          <a:noFill/>
        </p:spPr>
        <p:txBody>
          <a:bodyPr wrap="square" rtlCol="0">
            <a:spAutoFit/>
          </a:bodyPr>
          <a:lstStyle/>
          <a:p>
            <a:pPr algn="ctr"/>
            <a:r>
              <a:rPr lang="en-US" sz="3200" dirty="0">
                <a:solidFill>
                  <a:srgbClr val="002060"/>
                </a:solidFill>
              </a:rPr>
              <a:t>d</a:t>
            </a:r>
            <a:r>
              <a:rPr lang="en-US" sz="3200" dirty="0" smtClean="0">
                <a:solidFill>
                  <a:srgbClr val="002060"/>
                </a:solidFill>
              </a:rPr>
              <a:t>ry </a:t>
            </a:r>
            <a:endParaRPr lang="en-US" sz="3200" dirty="0">
              <a:solidFill>
                <a:srgbClr val="002060"/>
              </a:solidFill>
            </a:endParaRPr>
          </a:p>
        </p:txBody>
      </p:sp>
      <p:sp>
        <p:nvSpPr>
          <p:cNvPr id="23" name="TextBox 22"/>
          <p:cNvSpPr txBox="1"/>
          <p:nvPr/>
        </p:nvSpPr>
        <p:spPr>
          <a:xfrm>
            <a:off x="5554400" y="2198080"/>
            <a:ext cx="975351" cy="584775"/>
          </a:xfrm>
          <a:prstGeom prst="rect">
            <a:avLst/>
          </a:prstGeom>
          <a:noFill/>
        </p:spPr>
        <p:txBody>
          <a:bodyPr wrap="square" rtlCol="0">
            <a:spAutoFit/>
          </a:bodyPr>
          <a:lstStyle/>
          <a:p>
            <a:pPr algn="ctr"/>
            <a:r>
              <a:rPr lang="en-US" sz="3200" dirty="0" smtClean="0">
                <a:solidFill>
                  <a:schemeClr val="accent2"/>
                </a:solidFill>
              </a:rPr>
              <a:t>their</a:t>
            </a:r>
            <a:endParaRPr lang="en-US" sz="3200" dirty="0">
              <a:solidFill>
                <a:schemeClr val="accent2"/>
              </a:solidFill>
            </a:endParaRPr>
          </a:p>
        </p:txBody>
      </p:sp>
      <p:sp>
        <p:nvSpPr>
          <p:cNvPr id="24" name="TextBox 23"/>
          <p:cNvSpPr txBox="1"/>
          <p:nvPr/>
        </p:nvSpPr>
        <p:spPr>
          <a:xfrm>
            <a:off x="7071363" y="2180496"/>
            <a:ext cx="1148864" cy="584775"/>
          </a:xfrm>
          <a:prstGeom prst="rect">
            <a:avLst/>
          </a:prstGeom>
          <a:noFill/>
        </p:spPr>
        <p:txBody>
          <a:bodyPr wrap="square" rtlCol="0">
            <a:spAutoFit/>
          </a:bodyPr>
          <a:lstStyle/>
          <a:p>
            <a:pPr algn="ctr"/>
            <a:r>
              <a:rPr lang="en-US" sz="3200" dirty="0" smtClean="0">
                <a:solidFill>
                  <a:srgbClr val="FF0000"/>
                </a:solidFill>
              </a:rPr>
              <a:t>these</a:t>
            </a:r>
            <a:endParaRPr lang="en-US" sz="3200" dirty="0">
              <a:solidFill>
                <a:srgbClr val="FF0000"/>
              </a:solidFill>
            </a:endParaRPr>
          </a:p>
        </p:txBody>
      </p:sp>
    </p:spTree>
    <p:extLst>
      <p:ext uri="{BB962C8B-B14F-4D97-AF65-F5344CB8AC3E}">
        <p14:creationId xmlns:p14="http://schemas.microsoft.com/office/powerpoint/2010/main" val="27216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3.7037E-7 L -0.5194 0.28333 " pathEditMode="relative" rAng="0" ptsTypes="AA">
                                      <p:cBhvr>
                                        <p:cTn id="6" dur="2000" fill="hold"/>
                                        <p:tgtEl>
                                          <p:spTgt spid="21"/>
                                        </p:tgtEl>
                                        <p:attrNameLst>
                                          <p:attrName>ppt_x</p:attrName>
                                          <p:attrName>ppt_y</p:attrName>
                                        </p:attrNameLst>
                                      </p:cBhvr>
                                      <p:rCtr x="-25977" y="141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4.07407E-6 L 0.61731 0.26412 " pathEditMode="relative" rAng="0" ptsTypes="AA">
                                      <p:cBhvr>
                                        <p:cTn id="10" dur="2000" fill="hold"/>
                                        <p:tgtEl>
                                          <p:spTgt spid="19"/>
                                        </p:tgtEl>
                                        <p:attrNameLst>
                                          <p:attrName>ppt_x</p:attrName>
                                          <p:attrName>ppt_y</p:attrName>
                                        </p:attrNameLst>
                                      </p:cBhvr>
                                      <p:rCtr x="30859" y="131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91667E-6 5.55112E-17 L 0.21784 0.34514 " pathEditMode="relative" rAng="0" ptsTypes="AA">
                                      <p:cBhvr>
                                        <p:cTn id="14" dur="2000" fill="hold"/>
                                        <p:tgtEl>
                                          <p:spTgt spid="10"/>
                                        </p:tgtEl>
                                        <p:attrNameLst>
                                          <p:attrName>ppt_x</p:attrName>
                                          <p:attrName>ppt_y</p:attrName>
                                        </p:attrNameLst>
                                      </p:cBhvr>
                                      <p:rCtr x="10885" y="1724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4.44444E-6 L 0.23503 0.33426 " pathEditMode="relative" rAng="0" ptsTypes="AA">
                                      <p:cBhvr>
                                        <p:cTn id="18" dur="2000" fill="hold"/>
                                        <p:tgtEl>
                                          <p:spTgt spid="23"/>
                                        </p:tgtEl>
                                        <p:attrNameLst>
                                          <p:attrName>ppt_x</p:attrName>
                                          <p:attrName>ppt_y</p:attrName>
                                        </p:attrNameLst>
                                      </p:cBhvr>
                                      <p:rCtr x="11745" y="1671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1.85185E-6 L -0.26263 0.40856 " pathEditMode="relative" rAng="0" ptsTypes="AA">
                                      <p:cBhvr>
                                        <p:cTn id="22" dur="2000" fill="hold"/>
                                        <p:tgtEl>
                                          <p:spTgt spid="24"/>
                                        </p:tgtEl>
                                        <p:attrNameLst>
                                          <p:attrName>ppt_x</p:attrName>
                                          <p:attrName>ppt_y</p:attrName>
                                        </p:attrNameLst>
                                      </p:cBhvr>
                                      <p:rCtr x="-13138" y="2041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95833E-6 -4.44444E-6 L 0.49571 0.40602 " pathEditMode="relative" rAng="0" ptsTypes="AA">
                                      <p:cBhvr>
                                        <p:cTn id="26" dur="2000" fill="hold"/>
                                        <p:tgtEl>
                                          <p:spTgt spid="20"/>
                                        </p:tgtEl>
                                        <p:attrNameLst>
                                          <p:attrName>ppt_x</p:attrName>
                                          <p:attrName>ppt_y</p:attrName>
                                        </p:attrNameLst>
                                      </p:cBhvr>
                                      <p:rCtr x="24779" y="203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0833E-6 -1.48148E-6 L -0.77344 0.49908 " pathEditMode="relative" rAng="0" ptsTypes="AA">
                                      <p:cBhvr>
                                        <p:cTn id="30" dur="2000" fill="hold"/>
                                        <p:tgtEl>
                                          <p:spTgt spid="22"/>
                                        </p:tgtEl>
                                        <p:attrNameLst>
                                          <p:attrName>ppt_x</p:attrName>
                                          <p:attrName>ppt_y</p:attrName>
                                        </p:attrNameLst>
                                      </p:cBhvr>
                                      <p:rCtr x="-38672"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4.16667E-7 4.44444E-6 L 0.21159 0.47916 " pathEditMode="relative" rAng="0" ptsTypes="AA">
                                      <p:cBhvr>
                                        <p:cTn id="34" dur="2000" fill="hold"/>
                                        <p:tgtEl>
                                          <p:spTgt spid="18"/>
                                        </p:tgtEl>
                                        <p:attrNameLst>
                                          <p:attrName>ppt_x</p:attrName>
                                          <p:attrName>ppt_y</p:attrName>
                                        </p:attrNameLst>
                                      </p:cBhvr>
                                      <p:rCtr x="10573" y="2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228601"/>
            <a:ext cx="2286000" cy="584775"/>
          </a:xfrm>
          <a:prstGeom prst="rect">
            <a:avLst/>
          </a:prstGeom>
          <a:solidFill>
            <a:schemeClr val="accent6">
              <a:lumMod val="40000"/>
              <a:lumOff val="60000"/>
            </a:schemeClr>
          </a:solidFill>
          <a:ln w="57150">
            <a:solidFill>
              <a:srgbClr val="FF0000"/>
            </a:solidFill>
          </a:ln>
        </p:spPr>
        <p:txBody>
          <a:bodyPr wrap="square" rtlCol="0">
            <a:spAutoFit/>
          </a:bodyPr>
          <a:lstStyle/>
          <a:p>
            <a:r>
              <a:rPr lang="en-US" sz="3200" b="1" dirty="0">
                <a:latin typeface="Times New Roman" pitchFamily="18" charset="0"/>
                <a:cs typeface="Times New Roman" pitchFamily="18" charset="0"/>
              </a:rPr>
              <a:t>Evaluation</a:t>
            </a:r>
            <a:endParaRPr lang="en-US" b="1" dirty="0">
              <a:latin typeface="Times New Roman" pitchFamily="18" charset="0"/>
              <a:cs typeface="Times New Roman" pitchFamily="18" charset="0"/>
            </a:endParaRPr>
          </a:p>
        </p:txBody>
      </p:sp>
      <p:sp>
        <p:nvSpPr>
          <p:cNvPr id="3" name="TextBox 2"/>
          <p:cNvSpPr txBox="1"/>
          <p:nvPr/>
        </p:nvSpPr>
        <p:spPr>
          <a:xfrm>
            <a:off x="1981200" y="1905000"/>
            <a:ext cx="838200" cy="381000"/>
          </a:xfrm>
          <a:prstGeom prst="rect">
            <a:avLst/>
          </a:prstGeom>
          <a:noFill/>
        </p:spPr>
        <p:txBody>
          <a:bodyPr wrap="square" rtlCol="0">
            <a:spAutoFit/>
          </a:bodyPr>
          <a:lstStyle/>
          <a:p>
            <a:r>
              <a:rPr lang="en-US" b="1" dirty="0">
                <a:solidFill>
                  <a:srgbClr val="C00000"/>
                </a:solidFill>
              </a:rPr>
              <a:t>which</a:t>
            </a:r>
            <a:endParaRPr lang="en-US" b="1" dirty="0">
              <a:solidFill>
                <a:srgbClr val="C00000"/>
              </a:solidFill>
            </a:endParaRPr>
          </a:p>
        </p:txBody>
      </p:sp>
      <p:sp>
        <p:nvSpPr>
          <p:cNvPr id="4" name="TextBox 3"/>
          <p:cNvSpPr txBox="1"/>
          <p:nvPr/>
        </p:nvSpPr>
        <p:spPr>
          <a:xfrm>
            <a:off x="3200400" y="1905000"/>
            <a:ext cx="914400" cy="369332"/>
          </a:xfrm>
          <a:prstGeom prst="rect">
            <a:avLst/>
          </a:prstGeom>
          <a:noFill/>
        </p:spPr>
        <p:txBody>
          <a:bodyPr wrap="square" rtlCol="0">
            <a:spAutoFit/>
          </a:bodyPr>
          <a:lstStyle/>
          <a:p>
            <a:r>
              <a:rPr lang="en-US" b="1" dirty="0">
                <a:solidFill>
                  <a:srgbClr val="FF0000"/>
                </a:solidFill>
              </a:rPr>
              <a:t>their</a:t>
            </a:r>
            <a:endParaRPr lang="en-US" b="1" dirty="0">
              <a:solidFill>
                <a:srgbClr val="FF0000"/>
              </a:solidFill>
            </a:endParaRPr>
          </a:p>
        </p:txBody>
      </p:sp>
      <p:sp>
        <p:nvSpPr>
          <p:cNvPr id="5" name="TextBox 4"/>
          <p:cNvSpPr txBox="1"/>
          <p:nvPr/>
        </p:nvSpPr>
        <p:spPr>
          <a:xfrm>
            <a:off x="4343400" y="1905000"/>
            <a:ext cx="990600" cy="381000"/>
          </a:xfrm>
          <a:prstGeom prst="rect">
            <a:avLst/>
          </a:prstGeom>
          <a:noFill/>
        </p:spPr>
        <p:txBody>
          <a:bodyPr wrap="square" rtlCol="0">
            <a:spAutoFit/>
          </a:bodyPr>
          <a:lstStyle/>
          <a:p>
            <a:r>
              <a:rPr lang="en-US" b="1" dirty="0">
                <a:solidFill>
                  <a:srgbClr val="FFC000"/>
                </a:solidFill>
              </a:rPr>
              <a:t>younger</a:t>
            </a:r>
            <a:endParaRPr lang="en-US" b="1" dirty="0">
              <a:solidFill>
                <a:srgbClr val="FFC000"/>
              </a:solidFill>
            </a:endParaRPr>
          </a:p>
        </p:txBody>
      </p:sp>
      <p:sp>
        <p:nvSpPr>
          <p:cNvPr id="6" name="TextBox 5"/>
          <p:cNvSpPr txBox="1"/>
          <p:nvPr/>
        </p:nvSpPr>
        <p:spPr>
          <a:xfrm>
            <a:off x="5715000" y="1905000"/>
            <a:ext cx="838200" cy="369332"/>
          </a:xfrm>
          <a:prstGeom prst="rect">
            <a:avLst/>
          </a:prstGeom>
          <a:noFill/>
        </p:spPr>
        <p:txBody>
          <a:bodyPr wrap="square" rtlCol="0">
            <a:spAutoFit/>
          </a:bodyPr>
          <a:lstStyle/>
          <a:p>
            <a:r>
              <a:rPr lang="en-US" b="1" dirty="0">
                <a:solidFill>
                  <a:srgbClr val="92D050"/>
                </a:solidFill>
              </a:rPr>
              <a:t>Cool</a:t>
            </a:r>
            <a:r>
              <a:rPr lang="en-US" dirty="0"/>
              <a:t> </a:t>
            </a:r>
            <a:endParaRPr lang="en-US" dirty="0"/>
          </a:p>
        </p:txBody>
      </p:sp>
      <p:sp>
        <p:nvSpPr>
          <p:cNvPr id="8" name="TextBox 7"/>
          <p:cNvSpPr txBox="1"/>
          <p:nvPr/>
        </p:nvSpPr>
        <p:spPr>
          <a:xfrm>
            <a:off x="6705601" y="1905000"/>
            <a:ext cx="626005" cy="369332"/>
          </a:xfrm>
          <a:prstGeom prst="rect">
            <a:avLst/>
          </a:prstGeom>
          <a:noFill/>
        </p:spPr>
        <p:txBody>
          <a:bodyPr wrap="none" rtlCol="0">
            <a:spAutoFit/>
          </a:bodyPr>
          <a:lstStyle/>
          <a:p>
            <a:r>
              <a:rPr lang="en-US" b="1" dirty="0">
                <a:solidFill>
                  <a:srgbClr val="00B050"/>
                </a:solidFill>
              </a:rPr>
              <a:t>little</a:t>
            </a:r>
            <a:endParaRPr lang="en-US" b="1" dirty="0">
              <a:solidFill>
                <a:srgbClr val="00B050"/>
              </a:solidFill>
            </a:endParaRPr>
          </a:p>
        </p:txBody>
      </p:sp>
      <p:sp>
        <p:nvSpPr>
          <p:cNvPr id="9" name="TextBox 8"/>
          <p:cNvSpPr txBox="1"/>
          <p:nvPr/>
        </p:nvSpPr>
        <p:spPr>
          <a:xfrm>
            <a:off x="7620000" y="1905000"/>
            <a:ext cx="1143000" cy="369332"/>
          </a:xfrm>
          <a:prstGeom prst="rect">
            <a:avLst/>
          </a:prstGeom>
          <a:noFill/>
        </p:spPr>
        <p:txBody>
          <a:bodyPr wrap="square" rtlCol="0">
            <a:spAutoFit/>
          </a:bodyPr>
          <a:lstStyle/>
          <a:p>
            <a:r>
              <a:rPr lang="en-US" b="1" dirty="0">
                <a:solidFill>
                  <a:srgbClr val="00B0F0"/>
                </a:solidFill>
              </a:rPr>
              <a:t>these</a:t>
            </a:r>
            <a:endParaRPr lang="en-US" b="1" dirty="0">
              <a:solidFill>
                <a:srgbClr val="00B0F0"/>
              </a:solidFill>
            </a:endParaRPr>
          </a:p>
        </p:txBody>
      </p:sp>
      <p:sp>
        <p:nvSpPr>
          <p:cNvPr id="10" name="TextBox 9"/>
          <p:cNvSpPr txBox="1"/>
          <p:nvPr/>
        </p:nvSpPr>
        <p:spPr>
          <a:xfrm>
            <a:off x="8305800" y="1905000"/>
            <a:ext cx="838200" cy="369332"/>
          </a:xfrm>
          <a:prstGeom prst="rect">
            <a:avLst/>
          </a:prstGeom>
          <a:noFill/>
        </p:spPr>
        <p:txBody>
          <a:bodyPr wrap="square" rtlCol="0">
            <a:spAutoFit/>
          </a:bodyPr>
          <a:lstStyle/>
          <a:p>
            <a:r>
              <a:rPr lang="en-US" b="1" dirty="0">
                <a:solidFill>
                  <a:srgbClr val="FF0000"/>
                </a:solidFill>
              </a:rPr>
              <a:t>tallest</a:t>
            </a:r>
            <a:endParaRPr lang="en-US" b="1" dirty="0">
              <a:solidFill>
                <a:srgbClr val="FF0000"/>
              </a:solidFill>
            </a:endParaRPr>
          </a:p>
        </p:txBody>
      </p:sp>
      <p:sp>
        <p:nvSpPr>
          <p:cNvPr id="11" name="TextBox 10"/>
          <p:cNvSpPr txBox="1"/>
          <p:nvPr/>
        </p:nvSpPr>
        <p:spPr>
          <a:xfrm>
            <a:off x="2819400" y="914401"/>
            <a:ext cx="6705600" cy="954107"/>
          </a:xfrm>
          <a:prstGeom prst="rect">
            <a:avLst/>
          </a:prstGeom>
          <a:noFill/>
        </p:spPr>
        <p:txBody>
          <a:bodyPr wrap="square" rtlCol="0">
            <a:spAutoFit/>
          </a:bodyPr>
          <a:lstStyle/>
          <a:p>
            <a:r>
              <a:rPr lang="en-US" sz="2800" b="1" u="sng" dirty="0">
                <a:latin typeface="Times New Roman" pitchFamily="18" charset="0"/>
                <a:cs typeface="Times New Roman" pitchFamily="18" charset="0"/>
              </a:rPr>
              <a:t>Fill in the blanks with suitable adjective from following the lines-</a:t>
            </a:r>
            <a:r>
              <a:rPr lang="en-US"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2" name="TextBox 11"/>
          <p:cNvSpPr txBox="1"/>
          <p:nvPr/>
        </p:nvSpPr>
        <p:spPr>
          <a:xfrm>
            <a:off x="703386" y="4120278"/>
            <a:ext cx="11085340" cy="2308324"/>
          </a:xfrm>
          <a:prstGeom prst="rect">
            <a:avLst/>
          </a:prstGeom>
          <a:noFill/>
        </p:spPr>
        <p:txBody>
          <a:bodyPr wrap="square" rtlCol="0">
            <a:spAutoFit/>
          </a:bodyPr>
          <a:lstStyle/>
          <a:p>
            <a:pPr algn="just">
              <a:lnSpc>
                <a:spcPct val="200000"/>
              </a:lnSpc>
            </a:pPr>
            <a:r>
              <a:rPr lang="en-US" sz="2400" dirty="0">
                <a:latin typeface="Times New Roman" panose="02020603050405020304" pitchFamily="18" charset="0"/>
                <a:cs typeface="Times New Roman" panose="02020603050405020304" pitchFamily="18" charset="0"/>
              </a:rPr>
              <a:t>Marry is the ………….. Of all the student. The detective is …………. than the thief. ……….. leaves turn color first? ………… mangoes are sour. Have you seen ……….. house? The weather will be ………… and ………. . He has ……….. </a:t>
            </a:r>
            <a:r>
              <a:rPr lang="en-US" sz="2400" dirty="0">
                <a:latin typeface="Times New Roman" panose="02020603050405020304" pitchFamily="18" charset="0"/>
                <a:cs typeface="Times New Roman" panose="02020603050405020304" pitchFamily="18" charset="0"/>
              </a:rPr>
              <a:t>Intelligence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144000" y="1905000"/>
            <a:ext cx="609600" cy="369332"/>
          </a:xfrm>
          <a:prstGeom prst="rect">
            <a:avLst/>
          </a:prstGeom>
          <a:noFill/>
        </p:spPr>
        <p:txBody>
          <a:bodyPr wrap="square" rtlCol="0">
            <a:spAutoFit/>
          </a:bodyPr>
          <a:lstStyle/>
          <a:p>
            <a:r>
              <a:rPr lang="en-US" b="1" dirty="0">
                <a:solidFill>
                  <a:schemeClr val="accent6">
                    <a:lumMod val="75000"/>
                  </a:schemeClr>
                </a:solidFill>
              </a:rPr>
              <a:t>dry</a:t>
            </a:r>
            <a:endParaRPr lang="en-US" b="1" dirty="0">
              <a:solidFill>
                <a:schemeClr val="accent6">
                  <a:lumMod val="75000"/>
                </a:schemeClr>
              </a:solidFill>
            </a:endParaRPr>
          </a:p>
        </p:txBody>
      </p:sp>
    </p:spTree>
    <p:extLst>
      <p:ext uri="{BB962C8B-B14F-4D97-AF65-F5344CB8AC3E}">
        <p14:creationId xmlns:p14="http://schemas.microsoft.com/office/powerpoint/2010/main" val="40933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3.7037E-7 L -0.47083 0.35093 " pathEditMode="relative" rAng="0" ptsTypes="AA">
                                      <p:cBhvr>
                                        <p:cTn id="6" dur="2000" fill="hold"/>
                                        <p:tgtEl>
                                          <p:spTgt spid="10"/>
                                        </p:tgtEl>
                                        <p:attrNameLst>
                                          <p:attrName>ppt_x</p:attrName>
                                          <p:attrName>ppt_y</p:attrName>
                                        </p:attrNameLst>
                                      </p:cBhvr>
                                      <p:rCtr x="-23500" y="17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6.66667E-6 L 0.39166 0.33333 " pathEditMode="relative" ptsTypes="AA">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33333E-6 4.44444E-6 L 0.1875 0.42777 " pathEditMode="relative" rAng="0" ptsTypes="AA">
                                      <p:cBhvr>
                                        <p:cTn id="14" dur="2000" fill="hold"/>
                                        <p:tgtEl>
                                          <p:spTgt spid="3"/>
                                        </p:tgtEl>
                                        <p:attrNameLst>
                                          <p:attrName>ppt_x</p:attrName>
                                          <p:attrName>ppt_y</p:attrName>
                                        </p:attrNameLst>
                                      </p:cBhvr>
                                      <p:rCtr x="9400" y="214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33333E-6 -1.11111E-6 L -0.10833 0.42222 " pathEditMode="relative" rAng="0" ptsTypes="AA">
                                      <p:cBhvr>
                                        <p:cTn id="18" dur="2000" fill="hold"/>
                                        <p:tgtEl>
                                          <p:spTgt spid="9"/>
                                        </p:tgtEl>
                                        <p:attrNameLst>
                                          <p:attrName>ppt_x</p:attrName>
                                          <p:attrName>ppt_y</p:attrName>
                                        </p:attrNameLst>
                                      </p:cBhvr>
                                      <p:rCtr x="-5400" y="211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33333E-6 -0.00463 L 0.10834 0.50648 " pathEditMode="relative" rAng="0" ptsTypes="AA">
                                      <p:cBhvr>
                                        <p:cTn id="22" dur="2000" fill="hold"/>
                                        <p:tgtEl>
                                          <p:spTgt spid="4"/>
                                        </p:tgtEl>
                                        <p:attrNameLst>
                                          <p:attrName>ppt_x</p:attrName>
                                          <p:attrName>ppt_y</p:attrName>
                                        </p:attrNameLst>
                                      </p:cBhvr>
                                      <p:rCtr x="5400" y="256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33333E-6 -2.59259E-6 L 0.2 0.5 " pathEditMode="relative" ptsTypes="AA">
                                      <p:cBhvr>
                                        <p:cTn id="26" dur="2000" fill="hold"/>
                                        <p:tgtEl>
                                          <p:spTgt spid="6"/>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3.33333E-6 3.7037E-7 L -0.05834 0.50648 " pathEditMode="relative" rAng="0" ptsTypes="AA">
                                      <p:cBhvr>
                                        <p:cTn id="30" dur="2000" fill="hold"/>
                                        <p:tgtEl>
                                          <p:spTgt spid="13"/>
                                        </p:tgtEl>
                                        <p:attrNameLst>
                                          <p:attrName>ppt_x</p:attrName>
                                          <p:attrName>ppt_y</p:attrName>
                                        </p:attrNameLst>
                                      </p:cBhvr>
                                      <p:rCtr x="-2900" y="253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94444E-6 -1.48148E-6 L -0.35 0.58889 " pathEditMode="relative" ptsTypes="AA">
                                      <p:cBhvr>
                                        <p:cTn id="34"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269" y="287915"/>
            <a:ext cx="2095500" cy="2181225"/>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943600" y="526473"/>
            <a:ext cx="3006437" cy="584775"/>
          </a:xfrm>
          <a:prstGeom prst="rect">
            <a:avLst/>
          </a:prstGeom>
          <a:noFill/>
        </p:spPr>
        <p:txBody>
          <a:bodyPr wrap="square" rtlCol="0">
            <a:sp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Home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work</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93961" y="3366660"/>
            <a:ext cx="9684327" cy="646331"/>
          </a:xfrm>
          <a:prstGeom prst="rect">
            <a:avLst/>
          </a:prstGeom>
          <a:noFill/>
        </p:spPr>
        <p:txBody>
          <a:bodyPr wrap="square" rtlCol="0">
            <a:spAutoFit/>
          </a:bodyPr>
          <a:lstStyle/>
          <a:p>
            <a:r>
              <a:rPr lang="en-US" sz="3600" b="1" dirty="0">
                <a:latin typeface="Times New Roman" pitchFamily="18" charset="0"/>
                <a:cs typeface="Times New Roman" pitchFamily="18" charset="0"/>
              </a:rPr>
              <a:t>Make 20 sentences to use proper </a:t>
            </a:r>
            <a:r>
              <a:rPr lang="en-US" sz="3600" b="1" dirty="0" smtClean="0">
                <a:latin typeface="Times New Roman" pitchFamily="18" charset="0"/>
                <a:cs typeface="Times New Roman" pitchFamily="18" charset="0"/>
              </a:rPr>
              <a:t>adjectives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448508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9" y="961159"/>
            <a:ext cx="6667500" cy="43815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2891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955977"/>
            <a:ext cx="3560618" cy="21058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3528" y="1016737"/>
            <a:ext cx="3574472" cy="21058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37" y="3849281"/>
            <a:ext cx="3560618" cy="227560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528" y="3763867"/>
            <a:ext cx="3574472" cy="2307889"/>
          </a:xfrm>
          <a:prstGeom prst="rect">
            <a:avLst/>
          </a:prstGeom>
        </p:spPr>
      </p:pic>
      <p:sp>
        <p:nvSpPr>
          <p:cNvPr id="7" name="TextBox 6"/>
          <p:cNvSpPr txBox="1"/>
          <p:nvPr/>
        </p:nvSpPr>
        <p:spPr>
          <a:xfrm>
            <a:off x="637310" y="3228121"/>
            <a:ext cx="3380509"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HAPPY </a:t>
            </a:r>
            <a:r>
              <a:rPr lang="en-US" sz="2800" b="1" dirty="0" smtClean="0">
                <a:latin typeface="Times New Roman" pitchFamily="18" charset="0"/>
                <a:cs typeface="Times New Roman" pitchFamily="18" charset="0"/>
              </a:rPr>
              <a:t>MOMENT</a:t>
            </a:r>
            <a:endParaRPr lang="en-US" sz="2800" b="1" dirty="0">
              <a:latin typeface="Times New Roman" pitchFamily="18" charset="0"/>
              <a:cs typeface="Times New Roman" pitchFamily="18" charset="0"/>
            </a:endParaRPr>
          </a:p>
        </p:txBody>
      </p:sp>
      <p:sp>
        <p:nvSpPr>
          <p:cNvPr id="8" name="TextBox 7"/>
          <p:cNvSpPr txBox="1"/>
          <p:nvPr/>
        </p:nvSpPr>
        <p:spPr>
          <a:xfrm>
            <a:off x="720437" y="6220690"/>
            <a:ext cx="256309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YOUNG</a:t>
            </a:r>
            <a:endParaRPr lang="en-US" sz="2800" b="1" dirty="0">
              <a:latin typeface="Times New Roman" pitchFamily="18" charset="0"/>
              <a:cs typeface="Times New Roman" pitchFamily="18" charset="0"/>
            </a:endParaRPr>
          </a:p>
        </p:txBody>
      </p:sp>
      <p:sp>
        <p:nvSpPr>
          <p:cNvPr id="11" name="TextBox 10"/>
          <p:cNvSpPr txBox="1"/>
          <p:nvPr/>
        </p:nvSpPr>
        <p:spPr>
          <a:xfrm>
            <a:off x="7744691" y="6203629"/>
            <a:ext cx="256309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OLD </a:t>
            </a:r>
            <a:endParaRPr lang="en-US" sz="2800" b="1" dirty="0">
              <a:latin typeface="Times New Roman" pitchFamily="18" charset="0"/>
              <a:cs typeface="Times New Roman" pitchFamily="18" charset="0"/>
            </a:endParaRPr>
          </a:p>
        </p:txBody>
      </p:sp>
      <p:sp>
        <p:nvSpPr>
          <p:cNvPr id="12" name="TextBox 11"/>
          <p:cNvSpPr txBox="1"/>
          <p:nvPr/>
        </p:nvSpPr>
        <p:spPr>
          <a:xfrm>
            <a:off x="7599219" y="3167783"/>
            <a:ext cx="256309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SAD</a:t>
            </a:r>
            <a:endParaRPr lang="en-US" sz="2800" b="1" dirty="0">
              <a:latin typeface="Times New Roman" pitchFamily="18" charset="0"/>
              <a:cs typeface="Times New Roman" pitchFamily="18" charset="0"/>
            </a:endParaRPr>
          </a:p>
        </p:txBody>
      </p:sp>
      <p:sp>
        <p:nvSpPr>
          <p:cNvPr id="13" name="TextBox 12"/>
          <p:cNvSpPr txBox="1"/>
          <p:nvPr/>
        </p:nvSpPr>
        <p:spPr>
          <a:xfrm>
            <a:off x="3283526" y="193964"/>
            <a:ext cx="5860473" cy="646331"/>
          </a:xfrm>
          <a:prstGeom prst="rect">
            <a:avLst/>
          </a:prstGeom>
          <a:noFill/>
        </p:spPr>
        <p:txBody>
          <a:bodyPr wrap="square" rtlCol="0">
            <a:spAutoFit/>
          </a:bodyPr>
          <a:lstStyle/>
          <a:p>
            <a:pPr algn="ctr"/>
            <a:r>
              <a:rPr lang="en-US" sz="3600" b="1" dirty="0" smtClean="0"/>
              <a:t>Let’s look at the pictures</a:t>
            </a:r>
            <a:endParaRPr lang="en-US" sz="3600" b="1" dirty="0"/>
          </a:p>
        </p:txBody>
      </p:sp>
    </p:spTree>
    <p:extLst>
      <p:ext uri="{BB962C8B-B14F-4D97-AF65-F5344CB8AC3E}">
        <p14:creationId xmlns:p14="http://schemas.microsoft.com/office/powerpoint/2010/main" val="18078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3796145" y="2840182"/>
            <a:ext cx="5029200" cy="1600438"/>
          </a:xfrm>
          <a:prstGeom prst="rect">
            <a:avLst/>
          </a:prstGeom>
          <a:noFill/>
        </p:spPr>
        <p:txBody>
          <a:bodyPr wrap="square" rtlCol="0">
            <a:spAutoFit/>
          </a:bodyPr>
          <a:lstStyle/>
          <a:p>
            <a:pPr algn="ctr"/>
            <a:r>
              <a:rPr lang="en-US" sz="4000" b="1" dirty="0">
                <a:latin typeface="Times New Roman" pitchFamily="18" charset="0"/>
                <a:cs typeface="Times New Roman" pitchFamily="18" charset="0"/>
              </a:rPr>
              <a:t>TODAY’S </a:t>
            </a:r>
            <a:r>
              <a:rPr lang="en-US" sz="4000" b="1" dirty="0" smtClean="0">
                <a:latin typeface="Times New Roman" pitchFamily="18" charset="0"/>
                <a:cs typeface="Times New Roman" pitchFamily="18" charset="0"/>
              </a:rPr>
              <a:t>TOPIC</a:t>
            </a:r>
          </a:p>
          <a:p>
            <a:pPr algn="ctr"/>
            <a:r>
              <a:rPr lang="en-US" sz="4000" b="1" dirty="0" smtClean="0">
                <a:latin typeface="Times New Roman" pitchFamily="18" charset="0"/>
                <a:cs typeface="Times New Roman" pitchFamily="18" charset="0"/>
              </a:rPr>
              <a:t>ADJECTIVE    </a:t>
            </a:r>
            <a:endParaRPr lang="en-US" sz="4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5256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6982"/>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3699164" y="429491"/>
            <a:ext cx="3934691" cy="646331"/>
          </a:xfrm>
          <a:prstGeom prst="rect">
            <a:avLst/>
          </a:prstGeom>
          <a:noFill/>
        </p:spPr>
        <p:txBody>
          <a:bodyPr wrap="square" rtlCol="0">
            <a:spAutoFit/>
          </a:bodyPr>
          <a:lstStyle/>
          <a:p>
            <a:r>
              <a:rPr lang="en-US" sz="3600" b="1" dirty="0">
                <a:latin typeface="Times New Roman" panose="02020603050405020304" pitchFamily="18" charset="0"/>
                <a:cs typeface="Times New Roman" pitchFamily="18" charset="0"/>
              </a:rPr>
              <a:t>Learning </a:t>
            </a:r>
            <a:r>
              <a:rPr lang="en-US" sz="3600" b="1" dirty="0" smtClean="0">
                <a:latin typeface="Times New Roman" pitchFamily="18" charset="0"/>
                <a:cs typeface="Times New Roman" pitchFamily="18" charset="0"/>
              </a:rPr>
              <a:t>Outcome</a:t>
            </a:r>
            <a:endParaRPr lang="en-US" sz="3600" b="1" dirty="0">
              <a:latin typeface="Times New Roman" pitchFamily="18" charset="0"/>
              <a:cs typeface="Times New Roman" pitchFamily="18" charset="0"/>
            </a:endParaRPr>
          </a:p>
        </p:txBody>
      </p:sp>
      <p:sp>
        <p:nvSpPr>
          <p:cNvPr id="4" name="TextBox 3"/>
          <p:cNvSpPr txBox="1"/>
          <p:nvPr/>
        </p:nvSpPr>
        <p:spPr>
          <a:xfrm>
            <a:off x="180108" y="1593273"/>
            <a:ext cx="10363201" cy="584775"/>
          </a:xfrm>
          <a:prstGeom prst="rect">
            <a:avLst/>
          </a:prstGeom>
          <a:noFill/>
        </p:spPr>
        <p:txBody>
          <a:bodyPr wrap="square" rtlCol="0">
            <a:spAutoFit/>
          </a:bodyPr>
          <a:lstStyle/>
          <a:p>
            <a:r>
              <a:rPr lang="en-US" sz="3200" b="1" dirty="0">
                <a:latin typeface="Arial Black" panose="020B0A04020102020204" pitchFamily="34" charset="0"/>
              </a:rPr>
              <a:t>After this lesson the students will be able….</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80108" y="2369127"/>
            <a:ext cx="9504219" cy="2246769"/>
          </a:xfrm>
          <a:prstGeom prst="rect">
            <a:avLst/>
          </a:prstGeom>
          <a:noFill/>
        </p:spPr>
        <p:txBody>
          <a:bodyPr wrap="square" rtlCol="0">
            <a:spAutoFit/>
          </a:bodyPr>
          <a:lstStyle/>
          <a:p>
            <a:pPr marL="514350" indent="-514350">
              <a:buFont typeface="Wingdings" pitchFamily="2" charset="2"/>
              <a:buChar char="v"/>
            </a:pPr>
            <a:r>
              <a:rPr lang="en-US" sz="2800" b="1" dirty="0">
                <a:latin typeface="Times New Roman" pitchFamily="18" charset="0"/>
                <a:cs typeface="Times New Roman" pitchFamily="18" charset="0"/>
              </a:rPr>
              <a:t>To define adjective.</a:t>
            </a:r>
          </a:p>
          <a:p>
            <a:pPr>
              <a:buFont typeface="Wingdings" pitchFamily="2" charset="2"/>
              <a:buChar char="v"/>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To </a:t>
            </a:r>
            <a:r>
              <a:rPr lang="en-US" sz="2800" b="1" dirty="0">
                <a:latin typeface="Times New Roman" pitchFamily="18" charset="0"/>
                <a:cs typeface="Times New Roman" pitchFamily="18" charset="0"/>
              </a:rPr>
              <a:t>say the features and kinds of adjectives.</a:t>
            </a:r>
          </a:p>
          <a:p>
            <a:pPr>
              <a:buFont typeface="Wingdings" pitchFamily="2" charset="2"/>
              <a:buChar char="v"/>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To </a:t>
            </a:r>
            <a:r>
              <a:rPr lang="en-US" sz="2800" b="1" dirty="0">
                <a:latin typeface="Times New Roman" pitchFamily="18" charset="0"/>
                <a:cs typeface="Times New Roman" pitchFamily="18" charset="0"/>
              </a:rPr>
              <a:t>write the different kind of adjectives properly.</a:t>
            </a:r>
          </a:p>
          <a:p>
            <a:pPr>
              <a:buFont typeface="Wingdings" pitchFamily="2" charset="2"/>
              <a:buChar char="v"/>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To </a:t>
            </a:r>
            <a:r>
              <a:rPr lang="en-US" sz="2800" b="1" dirty="0">
                <a:latin typeface="Times New Roman" pitchFamily="18" charset="0"/>
                <a:cs typeface="Times New Roman" pitchFamily="18" charset="0"/>
              </a:rPr>
              <a:t>make sentence using adjectives</a:t>
            </a:r>
            <a:r>
              <a:rPr lang="en-US" sz="2800" b="1" dirty="0" smtClean="0">
                <a:latin typeface="Times New Roman" pitchFamily="18" charset="0"/>
                <a:cs typeface="Times New Roman" pitchFamily="18" charset="0"/>
              </a:rPr>
              <a:t>.</a:t>
            </a:r>
          </a:p>
          <a:p>
            <a:pPr>
              <a:buFont typeface="Wingdings" pitchFamily="2" charset="2"/>
              <a:buChar char="v"/>
            </a:pPr>
            <a:r>
              <a:rPr lang="en-US" sz="2800" b="1" dirty="0" smtClean="0">
                <a:latin typeface="NikoshBAN" pitchFamily="2" charset="0"/>
                <a:cs typeface="NikoshBAN" pitchFamily="2" charset="0"/>
              </a:rPr>
              <a:t>  </a:t>
            </a:r>
            <a:r>
              <a:rPr lang="en-US" sz="2800" b="1" dirty="0" smtClean="0">
                <a:latin typeface="Times New Roman" pitchFamily="18" charset="0"/>
                <a:cs typeface="Times New Roman" pitchFamily="18" charset="0"/>
              </a:rPr>
              <a:t>To </a:t>
            </a:r>
            <a:r>
              <a:rPr lang="en-US" sz="2800" b="1" dirty="0">
                <a:latin typeface="Times New Roman" pitchFamily="18" charset="0"/>
                <a:cs typeface="Times New Roman" pitchFamily="18" charset="0"/>
              </a:rPr>
              <a:t>Find out adjectives from the sentences </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5908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812284609"/>
              </p:ext>
            </p:extLst>
          </p:nvPr>
        </p:nvGraphicFramePr>
        <p:xfrm>
          <a:off x="3073400" y="3181350"/>
          <a:ext cx="6046788" cy="490538"/>
        </p:xfrm>
        <a:graphic>
          <a:graphicData uri="http://schemas.openxmlformats.org/presentationml/2006/ole">
            <mc:AlternateContent xmlns:mc="http://schemas.openxmlformats.org/markup-compatibility/2006">
              <mc:Choice xmlns:v="urn:schemas-microsoft-com:vml" Requires="v">
                <p:oleObj spid="_x0000_s1048" name="Packager Shell Object" showAsIcon="1" r:id="rId3" imgW="6046200" imgH="491040" progId="Package">
                  <p:embed/>
                </p:oleObj>
              </mc:Choice>
              <mc:Fallback>
                <p:oleObj name="Packager Shell Object" showAsIcon="1" r:id="rId3" imgW="6046200" imgH="491040" progId="Package">
                  <p:embed/>
                  <p:pic>
                    <p:nvPicPr>
                      <p:cNvPr id="0" name=""/>
                      <p:cNvPicPr/>
                      <p:nvPr/>
                    </p:nvPicPr>
                    <p:blipFill>
                      <a:blip r:embed="rId4"/>
                      <a:stretch>
                        <a:fillRect/>
                      </a:stretch>
                    </p:blipFill>
                    <p:spPr>
                      <a:xfrm>
                        <a:off x="3073400" y="3181350"/>
                        <a:ext cx="6046788" cy="490538"/>
                      </a:xfrm>
                      <a:prstGeom prst="rect">
                        <a:avLst/>
                      </a:prstGeom>
                    </p:spPr>
                  </p:pic>
                </p:oleObj>
              </mc:Fallback>
            </mc:AlternateContent>
          </a:graphicData>
        </a:graphic>
      </p:graphicFrame>
    </p:spTree>
    <p:extLst>
      <p:ext uri="{BB962C8B-B14F-4D97-AF65-F5344CB8AC3E}">
        <p14:creationId xmlns:p14="http://schemas.microsoft.com/office/powerpoint/2010/main" val="348737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vvvvvzv.jpg"/>
          <p:cNvPicPr>
            <a:picLocks noChangeAspect="1"/>
          </p:cNvPicPr>
          <p:nvPr/>
        </p:nvPicPr>
        <p:blipFill>
          <a:blip r:embed="rId2"/>
          <a:stretch>
            <a:fillRect/>
          </a:stretch>
        </p:blipFill>
        <p:spPr>
          <a:xfrm>
            <a:off x="1253836" y="228600"/>
            <a:ext cx="3657600" cy="2743200"/>
          </a:xfrm>
          <a:prstGeom prst="rect">
            <a:avLst/>
          </a:prstGeom>
        </p:spPr>
      </p:pic>
      <p:pic>
        <p:nvPicPr>
          <p:cNvPr id="5" name="Content Placeholder 3" descr="xvvvvvzv.jpg"/>
          <p:cNvPicPr>
            <a:picLocks noChangeAspect="1"/>
          </p:cNvPicPr>
          <p:nvPr/>
        </p:nvPicPr>
        <p:blipFill>
          <a:blip r:embed="rId2"/>
          <a:stretch>
            <a:fillRect/>
          </a:stretch>
        </p:blipFill>
        <p:spPr>
          <a:xfrm>
            <a:off x="2514594" y="5029200"/>
            <a:ext cx="1219200" cy="914400"/>
          </a:xfrm>
          <a:prstGeom prst="rect">
            <a:avLst/>
          </a:prstGeom>
        </p:spPr>
      </p:pic>
      <p:sp>
        <p:nvSpPr>
          <p:cNvPr id="6" name="TextBox 5"/>
          <p:cNvSpPr txBox="1"/>
          <p:nvPr/>
        </p:nvSpPr>
        <p:spPr>
          <a:xfrm>
            <a:off x="2971800" y="3048001"/>
            <a:ext cx="1066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BALL</a:t>
            </a:r>
          </a:p>
        </p:txBody>
      </p:sp>
      <p:sp>
        <p:nvSpPr>
          <p:cNvPr id="7" name="TextBox 6"/>
          <p:cNvSpPr txBox="1"/>
          <p:nvPr/>
        </p:nvSpPr>
        <p:spPr>
          <a:xfrm>
            <a:off x="2971800" y="6172202"/>
            <a:ext cx="1066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BALL</a:t>
            </a:r>
          </a:p>
        </p:txBody>
      </p:sp>
      <p:cxnSp>
        <p:nvCxnSpPr>
          <p:cNvPr id="9" name="Straight Arrow Connector 8"/>
          <p:cNvCxnSpPr/>
          <p:nvPr/>
        </p:nvCxnSpPr>
        <p:spPr>
          <a:xfrm>
            <a:off x="4419600" y="2438400"/>
            <a:ext cx="1981200" cy="1219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810000" y="3657600"/>
            <a:ext cx="2590800" cy="1752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24600" y="2814936"/>
            <a:ext cx="1600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NOUN</a:t>
            </a:r>
          </a:p>
        </p:txBody>
      </p:sp>
      <p:cxnSp>
        <p:nvCxnSpPr>
          <p:cNvPr id="18" name="Straight Arrow Connector 17"/>
          <p:cNvCxnSpPr/>
          <p:nvPr/>
        </p:nvCxnSpPr>
        <p:spPr>
          <a:xfrm>
            <a:off x="4495800" y="1219200"/>
            <a:ext cx="39624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10000" y="5715000"/>
            <a:ext cx="46482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839200" y="914401"/>
            <a:ext cx="9906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BIG</a:t>
            </a:r>
            <a:r>
              <a:rPr lang="en-US" dirty="0"/>
              <a:t> </a:t>
            </a:r>
          </a:p>
        </p:txBody>
      </p:sp>
      <p:sp>
        <p:nvSpPr>
          <p:cNvPr id="27" name="TextBox 26"/>
          <p:cNvSpPr txBox="1"/>
          <p:nvPr/>
        </p:nvSpPr>
        <p:spPr>
          <a:xfrm>
            <a:off x="8686800" y="5410200"/>
            <a:ext cx="14478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SMALL</a:t>
            </a:r>
          </a:p>
        </p:txBody>
      </p:sp>
      <p:sp>
        <p:nvSpPr>
          <p:cNvPr id="28" name="Down Arrow 27"/>
          <p:cNvSpPr/>
          <p:nvPr/>
        </p:nvSpPr>
        <p:spPr>
          <a:xfrm>
            <a:off x="9144000" y="1524000"/>
            <a:ext cx="304800" cy="8382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a:off x="9220200" y="4495800"/>
            <a:ext cx="304800" cy="9906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05800" y="3352800"/>
            <a:ext cx="2286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ADJECTIVE</a:t>
            </a:r>
          </a:p>
        </p:txBody>
      </p:sp>
      <p:sp>
        <p:nvSpPr>
          <p:cNvPr id="19" name="Oval 18"/>
          <p:cNvSpPr/>
          <p:nvPr/>
        </p:nvSpPr>
        <p:spPr>
          <a:xfrm>
            <a:off x="6324600" y="2514600"/>
            <a:ext cx="1524000" cy="1752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477000" y="3200401"/>
            <a:ext cx="1447800" cy="830997"/>
          </a:xfrm>
          <a:prstGeom prst="rect">
            <a:avLst/>
          </a:prstGeom>
          <a:noFill/>
        </p:spPr>
        <p:txBody>
          <a:bodyPr wrap="square" rtlCol="0">
            <a:spAutoFit/>
          </a:bodyPr>
          <a:lstStyle/>
          <a:p>
            <a:r>
              <a:rPr lang="en-US" sz="2400" b="1" dirty="0">
                <a:latin typeface="Times New Roman" pitchFamily="18" charset="0"/>
                <a:cs typeface="Times New Roman" pitchFamily="18" charset="0"/>
              </a:rPr>
              <a:t>Or Pronoun</a:t>
            </a:r>
          </a:p>
        </p:txBody>
      </p:sp>
    </p:spTree>
    <p:extLst>
      <p:ext uri="{BB962C8B-B14F-4D97-AF65-F5344CB8AC3E}">
        <p14:creationId xmlns:p14="http://schemas.microsoft.com/office/powerpoint/2010/main" val="13463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16" grpId="0"/>
      <p:bldP spid="26" grpId="0"/>
      <p:bldP spid="27" grpId="0"/>
      <p:bldP spid="28" grpId="0" animBg="1"/>
      <p:bldP spid="29" grpId="0" animBg="1"/>
      <p:bldP spid="30" grpId="0"/>
      <p:bldP spid="19"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 y="2133600"/>
            <a:ext cx="12067308" cy="2031325"/>
          </a:xfrm>
          <a:prstGeom prst="rect">
            <a:avLst/>
          </a:prstGeom>
          <a:noFill/>
        </p:spPr>
        <p:txBody>
          <a:bodyPr wrap="square" rtlCol="0">
            <a:spAutoFit/>
          </a:bodyPr>
          <a:lstStyle/>
          <a:p>
            <a:pPr algn="ctr"/>
            <a:r>
              <a:rPr lang="en-US" sz="4000" b="1" u="sng" dirty="0" smtClean="0">
                <a:solidFill>
                  <a:srgbClr val="0070C0"/>
                </a:solidFill>
                <a:latin typeface="Times New Roman" panose="02020603050405020304" pitchFamily="18" charset="0"/>
                <a:cs typeface="Times New Roman" panose="02020603050405020304" pitchFamily="18" charset="0"/>
              </a:rPr>
              <a:t>Definition</a:t>
            </a:r>
          </a:p>
          <a:p>
            <a:pPr algn="ctr"/>
            <a:endParaRPr lang="en-US" sz="4000" b="1" u="sng" dirty="0">
              <a:solidFill>
                <a:srgbClr val="0070C0"/>
              </a:solidFill>
              <a:latin typeface="Times New Roman" panose="02020603050405020304" pitchFamily="18" charset="0"/>
              <a:cs typeface="Times New Roman" panose="02020603050405020304" pitchFamily="18" charset="0"/>
            </a:endParaRPr>
          </a:p>
          <a:p>
            <a:pPr algn="ctr"/>
            <a:r>
              <a:rPr lang="en-US" sz="2800" b="1" dirty="0">
                <a:latin typeface="Times New Roman" pitchFamily="18" charset="0"/>
                <a:cs typeface="Times New Roman" pitchFamily="18" charset="0"/>
              </a:rPr>
              <a:t>A word qualifies or describes a noun or a pronoun is called </a:t>
            </a:r>
            <a:r>
              <a:rPr lang="en-US" sz="2800" b="1" dirty="0" smtClean="0">
                <a:solidFill>
                  <a:srgbClr val="C00000"/>
                </a:solidFill>
                <a:latin typeface="Times New Roman" pitchFamily="18" charset="0"/>
                <a:cs typeface="Times New Roman" pitchFamily="18" charset="0"/>
              </a:rPr>
              <a:t>adjective.</a:t>
            </a:r>
            <a:endParaRPr lang="en-US" sz="2800" b="1" dirty="0">
              <a:solidFill>
                <a:srgbClr val="C0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963260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4191000" y="2286000"/>
            <a:ext cx="3657600" cy="4572000"/>
          </a:xfrm>
          <a:prstGeom prst="flowChartMagneticDisk">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59806" y="4400490"/>
            <a:ext cx="2388795" cy="400110"/>
          </a:xfrm>
          <a:prstGeom prst="rect">
            <a:avLst/>
          </a:prstGeom>
          <a:noFill/>
        </p:spPr>
        <p:txBody>
          <a:bodyPr wrap="none">
            <a:spAutoFit/>
          </a:bodyPr>
          <a:lstStyle/>
          <a:p>
            <a:pPr lvl="0"/>
            <a:r>
              <a:rPr lang="en-US" sz="2000" b="1" dirty="0">
                <a:latin typeface="Times New Roman" pitchFamily="18" charset="0"/>
                <a:cs typeface="Times New Roman" pitchFamily="18" charset="0"/>
              </a:rPr>
              <a:t>Adjective of Quality</a:t>
            </a:r>
          </a:p>
        </p:txBody>
      </p:sp>
      <p:sp>
        <p:nvSpPr>
          <p:cNvPr id="7" name="Rectangle 6"/>
          <p:cNvSpPr/>
          <p:nvPr/>
        </p:nvSpPr>
        <p:spPr>
          <a:xfrm>
            <a:off x="4267200" y="4629090"/>
            <a:ext cx="2545890" cy="400110"/>
          </a:xfrm>
          <a:prstGeom prst="rect">
            <a:avLst/>
          </a:prstGeom>
          <a:noFill/>
        </p:spPr>
        <p:txBody>
          <a:bodyPr wrap="none">
            <a:spAutoFit/>
          </a:bodyPr>
          <a:lstStyle/>
          <a:p>
            <a:pPr lvl="0"/>
            <a:r>
              <a:rPr lang="en-US" sz="2000" b="1" dirty="0">
                <a:latin typeface="Times New Roman" pitchFamily="18" charset="0"/>
                <a:cs typeface="Times New Roman" pitchFamily="18" charset="0"/>
              </a:rPr>
              <a:t>Adjective of Quantity</a:t>
            </a:r>
          </a:p>
        </p:txBody>
      </p:sp>
      <p:sp>
        <p:nvSpPr>
          <p:cNvPr id="9" name="Rectangle 8"/>
          <p:cNvSpPr/>
          <p:nvPr/>
        </p:nvSpPr>
        <p:spPr>
          <a:xfrm>
            <a:off x="5432248" y="4857690"/>
            <a:ext cx="2263953" cy="400110"/>
          </a:xfrm>
          <a:prstGeom prst="rect">
            <a:avLst/>
          </a:prstGeom>
          <a:noFill/>
        </p:spPr>
        <p:txBody>
          <a:bodyPr wrap="none">
            <a:spAutoFit/>
          </a:bodyPr>
          <a:lstStyle/>
          <a:p>
            <a:pPr lvl="0"/>
            <a:r>
              <a:rPr lang="en-US" sz="2000" b="1" dirty="0">
                <a:latin typeface="Times New Roman" pitchFamily="18" charset="0"/>
                <a:cs typeface="Times New Roman" pitchFamily="18" charset="0"/>
              </a:rPr>
              <a:t>Predicate adjective</a:t>
            </a:r>
          </a:p>
        </p:txBody>
      </p:sp>
      <p:sp>
        <p:nvSpPr>
          <p:cNvPr id="11" name="Rectangle 10"/>
          <p:cNvSpPr/>
          <p:nvPr/>
        </p:nvSpPr>
        <p:spPr>
          <a:xfrm>
            <a:off x="4419600" y="5086290"/>
            <a:ext cx="2227148" cy="400110"/>
          </a:xfrm>
          <a:prstGeom prst="rect">
            <a:avLst/>
          </a:prstGeom>
          <a:noFill/>
        </p:spPr>
        <p:txBody>
          <a:bodyPr wrap="none">
            <a:spAutoFit/>
          </a:bodyPr>
          <a:lstStyle/>
          <a:p>
            <a:pPr lvl="0"/>
            <a:r>
              <a:rPr lang="en-US" sz="2000" b="1" dirty="0">
                <a:latin typeface="Times New Roman" pitchFamily="18" charset="0"/>
                <a:cs typeface="Times New Roman" pitchFamily="18" charset="0"/>
              </a:rPr>
              <a:t>Personal Adjective</a:t>
            </a:r>
          </a:p>
        </p:txBody>
      </p:sp>
      <p:sp>
        <p:nvSpPr>
          <p:cNvPr id="13" name="Rectangle 12"/>
          <p:cNvSpPr/>
          <p:nvPr/>
        </p:nvSpPr>
        <p:spPr>
          <a:xfrm>
            <a:off x="5433298" y="5238690"/>
            <a:ext cx="2339102" cy="400110"/>
          </a:xfrm>
          <a:prstGeom prst="rect">
            <a:avLst/>
          </a:prstGeom>
          <a:noFill/>
        </p:spPr>
        <p:txBody>
          <a:bodyPr wrap="none">
            <a:spAutoFit/>
          </a:bodyPr>
          <a:lstStyle/>
          <a:p>
            <a:pPr lvl="0"/>
            <a:r>
              <a:rPr lang="en-US" sz="2000" b="1" dirty="0">
                <a:latin typeface="Times New Roman" pitchFamily="18" charset="0"/>
                <a:cs typeface="Times New Roman" pitchFamily="18" charset="0"/>
              </a:rPr>
              <a:t>Possessive adjective</a:t>
            </a:r>
          </a:p>
        </p:txBody>
      </p:sp>
      <p:sp>
        <p:nvSpPr>
          <p:cNvPr id="15" name="Rectangle 14"/>
          <p:cNvSpPr/>
          <p:nvPr/>
        </p:nvSpPr>
        <p:spPr>
          <a:xfrm>
            <a:off x="4191001" y="5467290"/>
            <a:ext cx="3114955" cy="400110"/>
          </a:xfrm>
          <a:prstGeom prst="rect">
            <a:avLst/>
          </a:prstGeom>
          <a:noFill/>
        </p:spPr>
        <p:txBody>
          <a:bodyPr wrap="none">
            <a:spAutoFit/>
          </a:bodyPr>
          <a:lstStyle/>
          <a:p>
            <a:pPr lvl="0"/>
            <a:r>
              <a:rPr lang="en-US" sz="2000" b="1" dirty="0">
                <a:latin typeface="Times New Roman" pitchFamily="18" charset="0"/>
                <a:cs typeface="Times New Roman" pitchFamily="18" charset="0"/>
              </a:rPr>
              <a:t>Demonstrative of adjective</a:t>
            </a:r>
          </a:p>
        </p:txBody>
      </p:sp>
      <p:sp>
        <p:nvSpPr>
          <p:cNvPr id="17" name="Rectangle 16"/>
          <p:cNvSpPr/>
          <p:nvPr/>
        </p:nvSpPr>
        <p:spPr>
          <a:xfrm>
            <a:off x="5552780" y="5695890"/>
            <a:ext cx="2295821" cy="400110"/>
          </a:xfrm>
          <a:prstGeom prst="rect">
            <a:avLst/>
          </a:prstGeom>
          <a:noFill/>
        </p:spPr>
        <p:txBody>
          <a:bodyPr wrap="none">
            <a:spAutoFit/>
          </a:bodyPr>
          <a:lstStyle/>
          <a:p>
            <a:pPr lvl="0"/>
            <a:r>
              <a:rPr lang="en-US" sz="2000" b="1" dirty="0">
                <a:latin typeface="Times New Roman" pitchFamily="18" charset="0"/>
                <a:cs typeface="Times New Roman" pitchFamily="18" charset="0"/>
              </a:rPr>
              <a:t>Indefinite adjective</a:t>
            </a:r>
          </a:p>
        </p:txBody>
      </p:sp>
      <p:sp>
        <p:nvSpPr>
          <p:cNvPr id="19" name="Rectangle 18"/>
          <p:cNvSpPr/>
          <p:nvPr/>
        </p:nvSpPr>
        <p:spPr>
          <a:xfrm>
            <a:off x="4343401" y="5924490"/>
            <a:ext cx="2675925" cy="400110"/>
          </a:xfrm>
          <a:prstGeom prst="rect">
            <a:avLst/>
          </a:prstGeom>
          <a:noFill/>
        </p:spPr>
        <p:txBody>
          <a:bodyPr wrap="none">
            <a:spAutoFit/>
          </a:bodyPr>
          <a:lstStyle/>
          <a:p>
            <a:pPr lvl="0"/>
            <a:r>
              <a:rPr lang="en-US" sz="2000" b="1" dirty="0">
                <a:latin typeface="Times New Roman" pitchFamily="18" charset="0"/>
                <a:cs typeface="Times New Roman" pitchFamily="18" charset="0"/>
              </a:rPr>
              <a:t>Interrogative adjective</a:t>
            </a:r>
          </a:p>
        </p:txBody>
      </p:sp>
      <p:sp>
        <p:nvSpPr>
          <p:cNvPr id="20" name="Rectangle 19"/>
          <p:cNvSpPr/>
          <p:nvPr/>
        </p:nvSpPr>
        <p:spPr>
          <a:xfrm>
            <a:off x="5105400" y="6153090"/>
            <a:ext cx="2743200" cy="400110"/>
          </a:xfrm>
          <a:prstGeom prst="rect">
            <a:avLst/>
          </a:prstGeom>
          <a:noFill/>
        </p:spPr>
        <p:txBody>
          <a:bodyPr wrap="square">
            <a:spAutoFit/>
          </a:bodyPr>
          <a:lstStyle/>
          <a:p>
            <a:pPr lvl="0"/>
            <a:r>
              <a:rPr lang="en-US" sz="2000" b="1" dirty="0">
                <a:latin typeface="Times New Roman" pitchFamily="18" charset="0"/>
                <a:cs typeface="Times New Roman" pitchFamily="18" charset="0"/>
              </a:rPr>
              <a:t>Comparative adjective</a:t>
            </a:r>
          </a:p>
        </p:txBody>
      </p:sp>
      <p:sp>
        <p:nvSpPr>
          <p:cNvPr id="21" name="Rectangle 20"/>
          <p:cNvSpPr/>
          <p:nvPr/>
        </p:nvSpPr>
        <p:spPr>
          <a:xfrm>
            <a:off x="4572000" y="6381690"/>
            <a:ext cx="2481770" cy="400110"/>
          </a:xfrm>
          <a:prstGeom prst="rect">
            <a:avLst/>
          </a:prstGeom>
          <a:noFill/>
        </p:spPr>
        <p:txBody>
          <a:bodyPr wrap="none">
            <a:spAutoFit/>
          </a:bodyPr>
          <a:lstStyle/>
          <a:p>
            <a:pPr algn="ctr"/>
            <a:r>
              <a:rPr lang="en-US" sz="2000" b="1" dirty="0">
                <a:latin typeface="Times New Roman" pitchFamily="18" charset="0"/>
                <a:cs typeface="Times New Roman" pitchFamily="18" charset="0"/>
              </a:rPr>
              <a:t>Superlative adjective</a:t>
            </a:r>
          </a:p>
        </p:txBody>
      </p:sp>
      <p:sp>
        <p:nvSpPr>
          <p:cNvPr id="22" name="Block Arc 21"/>
          <p:cNvSpPr/>
          <p:nvPr/>
        </p:nvSpPr>
        <p:spPr>
          <a:xfrm rot="5400000">
            <a:off x="6608788" y="3636988"/>
            <a:ext cx="2479624" cy="2286000"/>
          </a:xfrm>
          <a:prstGeom prst="blockArc">
            <a:avLst>
              <a:gd name="adj1" fmla="val 10798925"/>
              <a:gd name="adj2" fmla="val 21506137"/>
              <a:gd name="adj3" fmla="val 23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p:cNvSpPr/>
          <p:nvPr/>
        </p:nvSpPr>
        <p:spPr>
          <a:xfrm rot="16415558">
            <a:off x="2852820" y="3636988"/>
            <a:ext cx="2479624" cy="2286000"/>
          </a:xfrm>
          <a:prstGeom prst="blockArc">
            <a:avLst>
              <a:gd name="adj1" fmla="val 10393643"/>
              <a:gd name="adj2" fmla="val 19341"/>
              <a:gd name="adj3" fmla="val 19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08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5 -0.02222 L -0.41094 -0.47083 " pathEditMode="relative" rAng="0" ptsTypes="AA">
                                      <p:cBhvr>
                                        <p:cTn id="6" dur="2000" fill="hold"/>
                                        <p:tgtEl>
                                          <p:spTgt spid="5"/>
                                        </p:tgtEl>
                                        <p:attrNameLst>
                                          <p:attrName>ppt_x</p:attrName>
                                          <p:attrName>ppt_y</p:attrName>
                                        </p:attrNameLst>
                                      </p:cBhvr>
                                      <p:rCtr x="-21800" y="-224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5 -0.04445 L -0.10591 -0.61528 " pathEditMode="relative" rAng="0" ptsTypes="AA">
                                      <p:cBhvr>
                                        <p:cTn id="10" dur="2000" fill="hold"/>
                                        <p:tgtEl>
                                          <p:spTgt spid="7"/>
                                        </p:tgtEl>
                                        <p:attrNameLst>
                                          <p:attrName>ppt_x</p:attrName>
                                          <p:attrName>ppt_y</p:attrName>
                                        </p:attrNameLst>
                                      </p:cBhvr>
                                      <p:rCtr x="-4000" y="-285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72222E-6 0 L -0.12622 -0.55972 " pathEditMode="relative" rAng="0" ptsTypes="AA">
                                      <p:cBhvr>
                                        <p:cTn id="14" dur="2000" fill="hold"/>
                                        <p:tgtEl>
                                          <p:spTgt spid="9"/>
                                        </p:tgtEl>
                                        <p:attrNameLst>
                                          <p:attrName>ppt_x</p:attrName>
                                          <p:attrName>ppt_y</p:attrName>
                                        </p:attrNameLst>
                                      </p:cBhvr>
                                      <p:rCtr x="-6300" y="-280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3837 -0.02222 L 0.16493 -0.6375 " pathEditMode="relative" rAng="0" ptsTypes="AA">
                                      <p:cBhvr>
                                        <p:cTn id="18" dur="2000" fill="hold"/>
                                        <p:tgtEl>
                                          <p:spTgt spid="11"/>
                                        </p:tgtEl>
                                        <p:attrNameLst>
                                          <p:attrName>ppt_x</p:attrName>
                                          <p:attrName>ppt_y</p:attrName>
                                        </p:attrNameLst>
                                      </p:cBhvr>
                                      <p:rCtr x="10200" y="-308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3871 -0.02639 L -0.05538 -0.74862 " pathEditMode="relative" rAng="0" ptsTypes="AA">
                                      <p:cBhvr>
                                        <p:cTn id="22" dur="2000" fill="hold"/>
                                        <p:tgtEl>
                                          <p:spTgt spid="13"/>
                                        </p:tgtEl>
                                        <p:attrNameLst>
                                          <p:attrName>ppt_x</p:attrName>
                                          <p:attrName>ppt_y</p:attrName>
                                        </p:attrNameLst>
                                      </p:cBhvr>
                                      <p:rCtr x="-800" y="-361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5365 0.01805 L 0.19635 -0.58195 " pathEditMode="relative" rAng="0" ptsTypes="AA">
                                      <p:cBhvr>
                                        <p:cTn id="26" dur="2000" fill="hold"/>
                                        <p:tgtEl>
                                          <p:spTgt spid="15"/>
                                        </p:tgtEl>
                                        <p:attrNameLst>
                                          <p:attrName>ppt_x</p:attrName>
                                          <p:attrName>ppt_y</p:attrName>
                                        </p:attrNameLst>
                                      </p:cBhvr>
                                      <p:rCtr x="12500" y="-300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5E-6 -3.33333E-6 L -0.1 -0.63333 " pathEditMode="relative" ptsTypes="AA">
                                      <p:cBhvr>
                                        <p:cTn id="30" dur="2000" fill="hold"/>
                                        <p:tgtEl>
                                          <p:spTgt spid="19"/>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16667E-6 -2.22222E-6 L -0.29115 -0.62639 " pathEditMode="relative" rAng="0" ptsTypes="AA">
                                      <p:cBhvr>
                                        <p:cTn id="34" dur="2000" fill="hold"/>
                                        <p:tgtEl>
                                          <p:spTgt spid="17"/>
                                        </p:tgtEl>
                                        <p:attrNameLst>
                                          <p:attrName>ppt_x</p:attrName>
                                          <p:attrName>ppt_y</p:attrName>
                                        </p:attrNameLst>
                                      </p:cBhvr>
                                      <p:rCtr x="-14600" y="-3130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33333E-6 1.11111E-6 L 0.08333 -0.71528 " pathEditMode="relative" rAng="0" ptsTypes="AA">
                                      <p:cBhvr>
                                        <p:cTn id="38" dur="2000" fill="hold"/>
                                        <p:tgtEl>
                                          <p:spTgt spid="20"/>
                                        </p:tgtEl>
                                        <p:attrNameLst>
                                          <p:attrName>ppt_x</p:attrName>
                                          <p:attrName>ppt_y</p:attrName>
                                        </p:attrNameLst>
                                      </p:cBhvr>
                                      <p:rCtr x="4200" y="-35800"/>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6441 0.00695 L 0.25608 -0.88194 " pathEditMode="relative" rAng="0" ptsTypes="AA">
                                      <p:cBhvr>
                                        <p:cTn id="42" dur="2000" fill="hold"/>
                                        <p:tgtEl>
                                          <p:spTgt spid="21"/>
                                        </p:tgtEl>
                                        <p:attrNameLst>
                                          <p:attrName>ppt_x</p:attrName>
                                          <p:attrName>ppt_y</p:attrName>
                                        </p:attrNameLst>
                                      </p:cBhvr>
                                      <p:rCtr x="9600" y="-4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713</Words>
  <Application>Microsoft Office PowerPoint</Application>
  <PresentationFormat>Widescreen</PresentationFormat>
  <Paragraphs>136</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Arial Black</vt:lpstr>
      <vt:lpstr>Calibri</vt:lpstr>
      <vt:lpstr>Calibri Light</vt:lpstr>
      <vt:lpstr>NikoshBAN</vt:lpstr>
      <vt:lpstr>Times New Roman</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c:creator>
  <cp:lastModifiedBy>s</cp:lastModifiedBy>
  <cp:revision>39</cp:revision>
  <dcterms:created xsi:type="dcterms:W3CDTF">2021-08-21T02:25:07Z</dcterms:created>
  <dcterms:modified xsi:type="dcterms:W3CDTF">2021-08-22T03:12:47Z</dcterms:modified>
</cp:coreProperties>
</file>