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76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7F6733-5E34-40AF-A641-B2FDDDB8577D}" type="doc">
      <dgm:prSet loTypeId="urn:microsoft.com/office/officeart/2005/8/layout/pyramid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28C5BA-F21C-4B78-B5C7-14FEC627979C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কলমাকান্দা</a:t>
          </a:r>
          <a:r>
            <a:rPr lang="en-US" dirty="0" smtClean="0"/>
            <a:t>, </a:t>
          </a:r>
          <a:r>
            <a:rPr lang="en-US" dirty="0" err="1" smtClean="0"/>
            <a:t>নেত্রকোনা</a:t>
          </a:r>
          <a:r>
            <a:rPr lang="en-US" dirty="0" smtClean="0"/>
            <a:t> MOBILE- 01864383998</a:t>
          </a:r>
          <a:endParaRPr lang="en-US" dirty="0"/>
        </a:p>
      </dgm:t>
    </dgm:pt>
    <dgm:pt modelId="{F90AB57C-ACE0-493C-A61E-3AB9B1E6C3DC}" type="parTrans" cxnId="{D5C4C39E-2AC5-49D5-99CE-942C965C53FE}">
      <dgm:prSet/>
      <dgm:spPr/>
      <dgm:t>
        <a:bodyPr/>
        <a:lstStyle/>
        <a:p>
          <a:endParaRPr lang="en-US"/>
        </a:p>
      </dgm:t>
    </dgm:pt>
    <dgm:pt modelId="{2D0FC80F-613E-4C1D-BD5D-347A74775585}" type="sibTrans" cxnId="{D5C4C39E-2AC5-49D5-99CE-942C965C53FE}">
      <dgm:prSet/>
      <dgm:spPr/>
      <dgm:t>
        <a:bodyPr/>
        <a:lstStyle/>
        <a:p>
          <a:endParaRPr lang="en-US"/>
        </a:p>
      </dgm:t>
    </dgm:pt>
    <dgm:pt modelId="{408669F2-B225-44FC-A2EF-6695A8BD827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>
              <a:solidFill>
                <a:srgbClr val="002060"/>
              </a:solidFill>
            </a:rPr>
            <a:t>মোঃ</a:t>
          </a:r>
          <a:r>
            <a:rPr lang="en-US" dirty="0" smtClean="0">
              <a:solidFill>
                <a:srgbClr val="002060"/>
              </a:solidFill>
            </a:rPr>
            <a:t> </a:t>
          </a:r>
          <a:r>
            <a:rPr lang="en-US" dirty="0" err="1" smtClean="0">
              <a:solidFill>
                <a:srgbClr val="002060"/>
              </a:solidFill>
            </a:rPr>
            <a:t>তৌহিদ</a:t>
          </a:r>
          <a:r>
            <a:rPr lang="en-US" dirty="0" smtClean="0">
              <a:solidFill>
                <a:srgbClr val="002060"/>
              </a:solidFill>
            </a:rPr>
            <a:t> </a:t>
          </a:r>
          <a:r>
            <a:rPr lang="en-US" dirty="0" err="1" smtClean="0">
              <a:solidFill>
                <a:srgbClr val="002060"/>
              </a:solidFill>
            </a:rPr>
            <a:t>মিয়া</a:t>
          </a:r>
          <a:r>
            <a:rPr lang="en-US" dirty="0" smtClean="0">
              <a:solidFill>
                <a:srgbClr val="002060"/>
              </a:solidFill>
            </a:rPr>
            <a:t>, </a:t>
          </a:r>
          <a:r>
            <a:rPr lang="en-US" dirty="0" err="1" smtClean="0">
              <a:solidFill>
                <a:srgbClr val="002060"/>
              </a:solidFill>
            </a:rPr>
            <a:t>সহকারী</a:t>
          </a:r>
          <a:r>
            <a:rPr lang="en-US" dirty="0" smtClean="0">
              <a:solidFill>
                <a:srgbClr val="002060"/>
              </a:solidFill>
            </a:rPr>
            <a:t> </a:t>
          </a:r>
          <a:r>
            <a:rPr lang="en-US" dirty="0" err="1" smtClean="0">
              <a:solidFill>
                <a:srgbClr val="002060"/>
              </a:solidFill>
            </a:rPr>
            <a:t>শিক্ষক</a:t>
          </a:r>
          <a:r>
            <a:rPr lang="en-US" dirty="0" smtClean="0">
              <a:solidFill>
                <a:srgbClr val="002060"/>
              </a:solidFill>
            </a:rPr>
            <a:t> </a:t>
          </a:r>
          <a:r>
            <a:rPr lang="en-US" dirty="0" err="1" smtClean="0">
              <a:solidFill>
                <a:srgbClr val="002060"/>
              </a:solidFill>
            </a:rPr>
            <a:t>পি</a:t>
          </a:r>
          <a:r>
            <a:rPr lang="en-US" dirty="0" smtClean="0">
              <a:solidFill>
                <a:srgbClr val="002060"/>
              </a:solidFill>
            </a:rPr>
            <a:t>. </a:t>
          </a:r>
          <a:r>
            <a:rPr lang="en-US" dirty="0" err="1" smtClean="0">
              <a:solidFill>
                <a:srgbClr val="002060"/>
              </a:solidFill>
            </a:rPr>
            <a:t>জি</a:t>
          </a:r>
          <a:r>
            <a:rPr lang="en-US" dirty="0" smtClean="0">
              <a:solidFill>
                <a:srgbClr val="002060"/>
              </a:solidFill>
            </a:rPr>
            <a:t>. </a:t>
          </a:r>
          <a:r>
            <a:rPr lang="en-US" dirty="0" err="1" smtClean="0">
              <a:solidFill>
                <a:srgbClr val="002060"/>
              </a:solidFill>
            </a:rPr>
            <a:t>দারুচ্ছালাম</a:t>
          </a:r>
          <a:r>
            <a:rPr lang="en-US" dirty="0" smtClean="0">
              <a:solidFill>
                <a:srgbClr val="002060"/>
              </a:solidFill>
            </a:rPr>
            <a:t> </a:t>
          </a:r>
          <a:r>
            <a:rPr lang="en-US" dirty="0" err="1" smtClean="0">
              <a:solidFill>
                <a:srgbClr val="002060"/>
              </a:solidFill>
            </a:rPr>
            <a:t>দাখিল</a:t>
          </a:r>
          <a:r>
            <a:rPr lang="en-US" dirty="0" smtClean="0">
              <a:solidFill>
                <a:srgbClr val="002060"/>
              </a:solidFill>
            </a:rPr>
            <a:t> </a:t>
          </a:r>
          <a:r>
            <a:rPr lang="en-US" dirty="0" err="1" smtClean="0">
              <a:solidFill>
                <a:srgbClr val="002060"/>
              </a:solidFill>
            </a:rPr>
            <a:t>মাদরাসা</a:t>
          </a:r>
          <a:r>
            <a:rPr lang="en-US" dirty="0" smtClean="0">
              <a:solidFill>
                <a:srgbClr val="002060"/>
              </a:solidFill>
            </a:rPr>
            <a:t> ।।</a:t>
          </a:r>
          <a:endParaRPr lang="en-US" dirty="0">
            <a:solidFill>
              <a:srgbClr val="002060"/>
            </a:solidFill>
          </a:endParaRPr>
        </a:p>
      </dgm:t>
    </dgm:pt>
    <dgm:pt modelId="{318E8915-8723-435D-96DC-C5B922BABCF6}" type="sibTrans" cxnId="{9063AC49-786C-4614-ABC4-1AAA2F40D067}">
      <dgm:prSet/>
      <dgm:spPr/>
      <dgm:t>
        <a:bodyPr/>
        <a:lstStyle/>
        <a:p>
          <a:endParaRPr lang="en-US"/>
        </a:p>
      </dgm:t>
    </dgm:pt>
    <dgm:pt modelId="{148C5903-9A73-490C-80F1-AB2460D53058}" type="parTrans" cxnId="{9063AC49-786C-4614-ABC4-1AAA2F40D067}">
      <dgm:prSet/>
      <dgm:spPr/>
      <dgm:t>
        <a:bodyPr/>
        <a:lstStyle/>
        <a:p>
          <a:endParaRPr lang="en-US"/>
        </a:p>
      </dgm:t>
    </dgm:pt>
    <dgm:pt modelId="{4DD954E1-1984-4142-BB06-2EB18FB81454}" type="pres">
      <dgm:prSet presAssocID="{2C7F6733-5E34-40AF-A641-B2FDDDB8577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F5A64A4-FBD8-4930-B4CB-7982868C913E}" type="pres">
      <dgm:prSet presAssocID="{2C7F6733-5E34-40AF-A641-B2FDDDB8577D}" presName="pyramid" presStyleLbl="node1" presStyleIdx="0" presStyleCnt="1"/>
      <dgm:spPr/>
    </dgm:pt>
    <dgm:pt modelId="{AE5ABB68-762E-4BF9-83C3-64CB43C1D136}" type="pres">
      <dgm:prSet presAssocID="{2C7F6733-5E34-40AF-A641-B2FDDDB8577D}" presName="theList" presStyleCnt="0"/>
      <dgm:spPr/>
    </dgm:pt>
    <dgm:pt modelId="{6DB33E9B-733A-4000-B66F-C3FD0F2AE4E6}" type="pres">
      <dgm:prSet presAssocID="{408669F2-B225-44FC-A2EF-6695A8BD827C}" presName="aNode" presStyleLbl="fgAcc1" presStyleIdx="0" presStyleCnt="2" custLinFactY="-16770" custLinFactNeighborX="576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AC265-262D-4240-8C14-4840DB293318}" type="pres">
      <dgm:prSet presAssocID="{408669F2-B225-44FC-A2EF-6695A8BD827C}" presName="aSpace" presStyleCnt="0"/>
      <dgm:spPr/>
    </dgm:pt>
    <dgm:pt modelId="{AECE7C86-0D2D-4437-BCBA-BAA1589F25AD}" type="pres">
      <dgm:prSet presAssocID="{E628C5BA-F21C-4B78-B5C7-14FEC627979C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55B56-966A-4714-A8C8-B90EC66BCFF9}" type="pres">
      <dgm:prSet presAssocID="{E628C5BA-F21C-4B78-B5C7-14FEC627979C}" presName="aSpace" presStyleCnt="0"/>
      <dgm:spPr/>
    </dgm:pt>
  </dgm:ptLst>
  <dgm:cxnLst>
    <dgm:cxn modelId="{7BDCAABA-1D46-4F11-A20A-A8DF184479C7}" type="presOf" srcId="{E628C5BA-F21C-4B78-B5C7-14FEC627979C}" destId="{AECE7C86-0D2D-4437-BCBA-BAA1589F25AD}" srcOrd="0" destOrd="0" presId="urn:microsoft.com/office/officeart/2005/8/layout/pyramid2"/>
    <dgm:cxn modelId="{7B06AFCB-BCB0-4308-9A65-522663574581}" type="presOf" srcId="{2C7F6733-5E34-40AF-A641-B2FDDDB8577D}" destId="{4DD954E1-1984-4142-BB06-2EB18FB81454}" srcOrd="0" destOrd="0" presId="urn:microsoft.com/office/officeart/2005/8/layout/pyramid2"/>
    <dgm:cxn modelId="{D5C4C39E-2AC5-49D5-99CE-942C965C53FE}" srcId="{2C7F6733-5E34-40AF-A641-B2FDDDB8577D}" destId="{E628C5BA-F21C-4B78-B5C7-14FEC627979C}" srcOrd="1" destOrd="0" parTransId="{F90AB57C-ACE0-493C-A61E-3AB9B1E6C3DC}" sibTransId="{2D0FC80F-613E-4C1D-BD5D-347A74775585}"/>
    <dgm:cxn modelId="{9063AC49-786C-4614-ABC4-1AAA2F40D067}" srcId="{2C7F6733-5E34-40AF-A641-B2FDDDB8577D}" destId="{408669F2-B225-44FC-A2EF-6695A8BD827C}" srcOrd="0" destOrd="0" parTransId="{148C5903-9A73-490C-80F1-AB2460D53058}" sibTransId="{318E8915-8723-435D-96DC-C5B922BABCF6}"/>
    <dgm:cxn modelId="{453C1662-E676-4180-B355-9D3132C3EB5B}" type="presOf" srcId="{408669F2-B225-44FC-A2EF-6695A8BD827C}" destId="{6DB33E9B-733A-4000-B66F-C3FD0F2AE4E6}" srcOrd="0" destOrd="0" presId="urn:microsoft.com/office/officeart/2005/8/layout/pyramid2"/>
    <dgm:cxn modelId="{E701C4E8-E82A-4DE9-8015-B1F483474A61}" type="presParOf" srcId="{4DD954E1-1984-4142-BB06-2EB18FB81454}" destId="{9F5A64A4-FBD8-4930-B4CB-7982868C913E}" srcOrd="0" destOrd="0" presId="urn:microsoft.com/office/officeart/2005/8/layout/pyramid2"/>
    <dgm:cxn modelId="{A5DEEB52-EF89-4366-8879-4F48AEED991F}" type="presParOf" srcId="{4DD954E1-1984-4142-BB06-2EB18FB81454}" destId="{AE5ABB68-762E-4BF9-83C3-64CB43C1D136}" srcOrd="1" destOrd="0" presId="urn:microsoft.com/office/officeart/2005/8/layout/pyramid2"/>
    <dgm:cxn modelId="{FB831015-089A-43F6-81B3-575FA95AF80D}" type="presParOf" srcId="{AE5ABB68-762E-4BF9-83C3-64CB43C1D136}" destId="{6DB33E9B-733A-4000-B66F-C3FD0F2AE4E6}" srcOrd="0" destOrd="0" presId="urn:microsoft.com/office/officeart/2005/8/layout/pyramid2"/>
    <dgm:cxn modelId="{2FE9216F-E79A-424B-BB60-D32D540B6F59}" type="presParOf" srcId="{AE5ABB68-762E-4BF9-83C3-64CB43C1D136}" destId="{0CAAC265-262D-4240-8C14-4840DB293318}" srcOrd="1" destOrd="0" presId="urn:microsoft.com/office/officeart/2005/8/layout/pyramid2"/>
    <dgm:cxn modelId="{FE245AED-49C8-4165-859D-FAD50F9C7466}" type="presParOf" srcId="{AE5ABB68-762E-4BF9-83C3-64CB43C1D136}" destId="{AECE7C86-0D2D-4437-BCBA-BAA1589F25AD}" srcOrd="2" destOrd="0" presId="urn:microsoft.com/office/officeart/2005/8/layout/pyramid2"/>
    <dgm:cxn modelId="{1470EC23-CB1A-4F19-A289-1763B63AD1F6}" type="presParOf" srcId="{AE5ABB68-762E-4BF9-83C3-64CB43C1D136}" destId="{A3F55B56-966A-4714-A8C8-B90EC66BCFF9}" srcOrd="3" destOrd="0" presId="urn:microsoft.com/office/officeart/2005/8/layout/pyramid2"/>
  </dgm:cxnLst>
  <dgm:bg>
    <a:solidFill>
      <a:srgbClr val="FF0000"/>
    </a:solidFill>
  </dgm:bg>
  <dgm:whole>
    <a:ln>
      <a:solidFill>
        <a:schemeClr val="accent6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A64A4-FBD8-4930-B4CB-7982868C913E}">
      <dsp:nvSpPr>
        <dsp:cNvPr id="0" name=""/>
        <dsp:cNvSpPr/>
      </dsp:nvSpPr>
      <dsp:spPr>
        <a:xfrm>
          <a:off x="139699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33E9B-733A-4000-B66F-C3FD0F2AE4E6}">
      <dsp:nvSpPr>
        <dsp:cNvPr id="0" name=""/>
        <dsp:cNvSpPr/>
      </dsp:nvSpPr>
      <dsp:spPr>
        <a:xfrm>
          <a:off x="2311399" y="0"/>
          <a:ext cx="2641600" cy="1444624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z="57150" extrusionH="635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002060"/>
              </a:solidFill>
            </a:rPr>
            <a:t>মোঃ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তৌহিদ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মিয়া</a:t>
          </a:r>
          <a:r>
            <a:rPr lang="en-US" sz="1800" kern="1200" dirty="0" smtClean="0">
              <a:solidFill>
                <a:srgbClr val="002060"/>
              </a:solidFill>
            </a:rPr>
            <a:t>, </a:t>
          </a:r>
          <a:r>
            <a:rPr lang="en-US" sz="1800" kern="1200" dirty="0" err="1" smtClean="0">
              <a:solidFill>
                <a:srgbClr val="002060"/>
              </a:solidFill>
            </a:rPr>
            <a:t>সহকারী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শিক্ষক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পি</a:t>
          </a:r>
          <a:r>
            <a:rPr lang="en-US" sz="1800" kern="1200" dirty="0" smtClean="0">
              <a:solidFill>
                <a:srgbClr val="002060"/>
              </a:solidFill>
            </a:rPr>
            <a:t>. </a:t>
          </a:r>
          <a:r>
            <a:rPr lang="en-US" sz="1800" kern="1200" dirty="0" err="1" smtClean="0">
              <a:solidFill>
                <a:srgbClr val="002060"/>
              </a:solidFill>
            </a:rPr>
            <a:t>জি</a:t>
          </a:r>
          <a:r>
            <a:rPr lang="en-US" sz="1800" kern="1200" dirty="0" smtClean="0">
              <a:solidFill>
                <a:srgbClr val="002060"/>
              </a:solidFill>
            </a:rPr>
            <a:t>. </a:t>
          </a:r>
          <a:r>
            <a:rPr lang="en-US" sz="1800" kern="1200" dirty="0" err="1" smtClean="0">
              <a:solidFill>
                <a:srgbClr val="002060"/>
              </a:solidFill>
            </a:rPr>
            <a:t>দারুচ্ছালাম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দাখিল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মাদরাসা</a:t>
          </a:r>
          <a:r>
            <a:rPr lang="en-US" sz="1800" kern="1200" dirty="0" smtClean="0">
              <a:solidFill>
                <a:srgbClr val="002060"/>
              </a:solidFill>
            </a:rPr>
            <a:t> ।।</a:t>
          </a:r>
          <a:endParaRPr lang="en-US" sz="1800" kern="1200" dirty="0">
            <a:solidFill>
              <a:srgbClr val="002060"/>
            </a:solidFill>
          </a:endParaRPr>
        </a:p>
      </dsp:txBody>
      <dsp:txXfrm>
        <a:off x="2381920" y="70521"/>
        <a:ext cx="2500558" cy="1303582"/>
      </dsp:txXfrm>
    </dsp:sp>
    <dsp:sp modelId="{AECE7C86-0D2D-4437-BCBA-BAA1589F25AD}">
      <dsp:nvSpPr>
        <dsp:cNvPr id="0" name=""/>
        <dsp:cNvSpPr/>
      </dsp:nvSpPr>
      <dsp:spPr>
        <a:xfrm>
          <a:off x="2171699" y="2032000"/>
          <a:ext cx="2641600" cy="1444624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z="57150" extrusionH="63500"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কলমাকান্দা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নেত্রকোনা</a:t>
          </a:r>
          <a:r>
            <a:rPr lang="en-US" sz="1800" kern="1200" dirty="0" smtClean="0"/>
            <a:t> MOBILE- 01864383998</a:t>
          </a:r>
          <a:endParaRPr lang="en-US" sz="1800" kern="1200" dirty="0"/>
        </a:p>
      </dsp:txBody>
      <dsp:txXfrm>
        <a:off x="2242220" y="2102521"/>
        <a:ext cx="2500558" cy="1303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1233-5477-4338-BA9E-A89FCD1BA2F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EC88-B407-46D0-B4A7-09453F88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5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1233-5477-4338-BA9E-A89FCD1BA2F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EC88-B407-46D0-B4A7-09453F88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6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1233-5477-4338-BA9E-A89FCD1BA2F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EC88-B407-46D0-B4A7-09453F88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5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1233-5477-4338-BA9E-A89FCD1BA2F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EC88-B407-46D0-B4A7-09453F88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1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1233-5477-4338-BA9E-A89FCD1BA2F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EC88-B407-46D0-B4A7-09453F88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3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1233-5477-4338-BA9E-A89FCD1BA2F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EC88-B407-46D0-B4A7-09453F88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9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1233-5477-4338-BA9E-A89FCD1BA2F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EC88-B407-46D0-B4A7-09453F88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1233-5477-4338-BA9E-A89FCD1BA2F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EC88-B407-46D0-B4A7-09453F88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2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1233-5477-4338-BA9E-A89FCD1BA2F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EC88-B407-46D0-B4A7-09453F88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7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1233-5477-4338-BA9E-A89FCD1BA2F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EC88-B407-46D0-B4A7-09453F88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1233-5477-4338-BA9E-A89FCD1BA2F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EC88-B407-46D0-B4A7-09453F88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1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1233-5477-4338-BA9E-A89FCD1BA2F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EC88-B407-46D0-B4A7-09453F88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4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7772400" cy="1371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ar-SA" sz="6000" dirty="0" smtClean="0">
                <a:solidFill>
                  <a:srgbClr val="FFFF00"/>
                </a:solidFill>
              </a:rPr>
              <a:t>بسم الله الرحمن  الرحيم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05000" y="2133600"/>
            <a:ext cx="63246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dirty="0" smtClean="0"/>
              <a:t>اهلأ سهلا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828" y="4114800"/>
            <a:ext cx="6626772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94418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52400"/>
            <a:ext cx="7207422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জবাব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দেওয়া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ওয়াজিব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57600"/>
            <a:ext cx="4572000" cy="240846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2052" name="Picture 4" descr="সালাম: হৃদয় থেকে হৃদয়ে ছড়িয়ে দেয় প্রশান্তির পয়গাম - নতুন নকিব এর  বাংলা ব্লগ । bangla blog | সামহোয়্যার ইন ব্লগ - বাঁধ ভাঙ্গার আওয়া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088670"/>
            <a:ext cx="2847975" cy="1609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sp>
        <p:nvSpPr>
          <p:cNvPr id="3" name="Down Arrow 2"/>
          <p:cNvSpPr/>
          <p:nvPr/>
        </p:nvSpPr>
        <p:spPr>
          <a:xfrm>
            <a:off x="4114800" y="2698396"/>
            <a:ext cx="484632" cy="97840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57200"/>
            <a:ext cx="635302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নামাজ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রত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অবস্থায়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36385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ultiply 4"/>
          <p:cNvSpPr/>
          <p:nvPr/>
        </p:nvSpPr>
        <p:spPr>
          <a:xfrm>
            <a:off x="6400800" y="2494831"/>
            <a:ext cx="2286000" cy="1752600"/>
          </a:xfrm>
          <a:prstGeom prst="mathMultiply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4572000" y="3276600"/>
            <a:ext cx="1905000" cy="48463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মাকরূহ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533400" y="609600"/>
            <a:ext cx="8001000" cy="17543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কুরআন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তেলাওয়াত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অবস্থায়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399"/>
            <a:ext cx="3581400" cy="261937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/>
        </p:spPr>
      </p:pic>
      <p:sp>
        <p:nvSpPr>
          <p:cNvPr id="3" name="Multiply 2"/>
          <p:cNvSpPr/>
          <p:nvPr/>
        </p:nvSpPr>
        <p:spPr>
          <a:xfrm>
            <a:off x="7239000" y="3200400"/>
            <a:ext cx="1676400" cy="1524000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riped Right Arrow 4"/>
          <p:cNvSpPr/>
          <p:nvPr/>
        </p:nvSpPr>
        <p:spPr>
          <a:xfrm>
            <a:off x="5334000" y="3942180"/>
            <a:ext cx="1600200" cy="48463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মাকরূহ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537641" cy="923330"/>
          </a:xfrm>
          <a:prstGeom prst="rect">
            <a:avLst/>
          </a:prstGeom>
          <a:ln w="76200"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মল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</a:t>
            </a:r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মূত্র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ত্যাগ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অবস্থায়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2286001"/>
            <a:ext cx="3810000" cy="274320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triped Right Arrow 2"/>
          <p:cNvSpPr/>
          <p:nvPr/>
        </p:nvSpPr>
        <p:spPr>
          <a:xfrm>
            <a:off x="5105400" y="3858883"/>
            <a:ext cx="1600199" cy="484632"/>
          </a:xfrm>
          <a:prstGeom prst="stripedRightArrow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মাকরূহ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Multiply 3"/>
          <p:cNvSpPr/>
          <p:nvPr/>
        </p:nvSpPr>
        <p:spPr>
          <a:xfrm>
            <a:off x="7391400" y="3581400"/>
            <a:ext cx="1295400" cy="990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4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1066800"/>
            <a:ext cx="4572000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endParaRPr lang="as-I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as-IN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এক মুসলমান আরেক মুসলমানের সাথে সাক্ষাত হলে যে শব্দ উচ্চারণ করে তাকে সালাম বলে। আজ আমরা সালামের গুরুত্ব ও ফজিলত নিয়ে কোরআন ও হাদিস থেকে কিছু আলোচনা করব। ইনশা-আল্লাহ।</a:t>
            </a:r>
          </a:p>
          <a:p>
            <a:endParaRPr lang="as-I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as-IN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সালাম একটি আরবি শব্দ যার উচ্চারণ আরবীতে  </a:t>
            </a:r>
            <a:r>
              <a:rPr lang="ar-SA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ٱلسَّلَامُ عَلَيْكُمْ وَرَحْمَةُ ٱللَّٰهِ وَبَرَكَاتُهُ </a:t>
            </a:r>
            <a:r>
              <a:rPr lang="as-IN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এবং বাংলায় আসসালামু আলাইকুম ওয়া রাহমাতুল্লাহি ওয়াবারকাতুহু। এর অর্থ হচ্ছে শান্তি, প্রশান্তি, কল্যাণ, দোয়া, আরাম, আনন্দ, তৃপ্তি।</a:t>
            </a:r>
          </a:p>
          <a:p>
            <a:endParaRPr lang="as-I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as-IN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সালাম একটি সম্মানজনক, অভ্যর্থনামূলক, অভিনন্দনজ্ঞাপক, শান্তিময় উচ্চমর্যাদা সম্পন্ন পরিপূর্ণ ইসলামী অভিবাদন।</a:t>
            </a:r>
          </a:p>
          <a:p>
            <a:endParaRPr lang="as-I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4992" y="381000"/>
            <a:ext cx="2826415" cy="36933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dirty="0"/>
              <a:t>সালামের গুরুত্ব ও ফজিলত</a:t>
            </a:r>
          </a:p>
        </p:txBody>
      </p:sp>
    </p:spTree>
    <p:extLst>
      <p:ext uri="{BB962C8B-B14F-4D97-AF65-F5344CB8AC3E}">
        <p14:creationId xmlns:p14="http://schemas.microsoft.com/office/powerpoint/2010/main" val="2005133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s-IN" dirty="0"/>
              <a:t>অন্য কিছু দেশে নবীন প্রজন্মের মুসলমানদের অনেককে আল্লাহপাকের শেখানো অভিবাদনবাক্য উচ্চারণ না করে ‘হাই, হ্যালো’ বলতে শোনা যায়।</a:t>
            </a:r>
          </a:p>
          <a:p>
            <a:endParaRPr lang="as-IN" dirty="0"/>
          </a:p>
          <a:p>
            <a:r>
              <a:rPr lang="as-IN" dirty="0"/>
              <a:t>এটা শিক্ষার অভাব ও হীনমন্যতার পরিচায়ক। পারস্পারিক শান্তি কামনার সঙ্গে হাই, হ্যালোর কোনো তুলনাই হতে পারে না।</a:t>
            </a:r>
          </a:p>
          <a:p>
            <a:endParaRPr lang="as-IN" dirty="0"/>
          </a:p>
          <a:p>
            <a:r>
              <a:rPr lang="as-IN" dirty="0"/>
              <a:t>দুনিয়াতেই শুধু নয়, পরকালের জীবনেও শান্তি কামনার এই অভিবাদনরীতি অনুসৃত হবে। আল্লাহপাকের অনুগ্রহভাজন ও সাফল্য লাভকারীদের অভিবাদন জানানো হবে,</a:t>
            </a:r>
          </a:p>
          <a:p>
            <a:endParaRPr lang="as-IN" dirty="0"/>
          </a:p>
          <a:p>
            <a:r>
              <a:rPr lang="as-IN" dirty="0"/>
              <a:t>সাথে সাথে আস্‌-সালাম (</a:t>
            </a:r>
            <a:r>
              <a:rPr lang="ar-SA" dirty="0"/>
              <a:t>ٱلسَّلَامُ)  </a:t>
            </a:r>
            <a:r>
              <a:rPr lang="as-IN" dirty="0"/>
              <a:t>আল্লাহর সুন্দর নামসমূহের মধ্যে একটি এবং জান্নাতের নাম সমূহের মধ্যে একটি জান্নাতের নাম।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89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dirty="0"/>
              <a:t>يَا أَيُّهَا الَّذِينَ آمَنُوا لَا تَدْخُلُوا بُيُوتًا غَيْرَ بُيُوتِكُمْ حَتَّى تَسْتَأْنِسُوا</a:t>
            </a:r>
          </a:p>
          <a:p>
            <a:endParaRPr lang="ar-SA" dirty="0"/>
          </a:p>
          <a:p>
            <a:r>
              <a:rPr lang="ar-SA" dirty="0"/>
              <a:t>وَتُسَلِّمُوا عَلَى أَهْلِهَا ذَلِكُمْ خَيْرٌ لَّكُمْ لَعَلَّكُمْ تَذَكَّرُونَ</a:t>
            </a:r>
          </a:p>
          <a:p>
            <a:endParaRPr lang="ar-SA" dirty="0"/>
          </a:p>
          <a:p>
            <a:r>
              <a:rPr lang="as-IN" dirty="0"/>
              <a:t>হে মুমিনগণ, তোমরা নিজেদের গৃহ ব্যতীত অন্য গৃহে প্রবেশ করো না, যে পর্যন্ত আলাপ-পরিচয় না কর এবং গৃহবাসীদেরকে সালাম না কর।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3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1905000"/>
            <a:ext cx="2717412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ধন্যবাদ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7983">
            <a:off x="3115214" y="282833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43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228600"/>
            <a:ext cx="5258171" cy="92333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শিক্ষক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পরিচিত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45796409"/>
              </p:ext>
            </p:extLst>
          </p:nvPr>
        </p:nvGraphicFramePr>
        <p:xfrm>
          <a:off x="3886200" y="2362200"/>
          <a:ext cx="4953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2228850" cy="2971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7341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81000"/>
            <a:ext cx="6477000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ছবি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গুলো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মনযোগ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দিয়ে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দেখ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সাক্ষাতে সালাম : মুসলিম সংস্কৃত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3505200" cy="2590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777" y="3124200"/>
            <a:ext cx="3581400" cy="2590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36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590800"/>
            <a:ext cx="7086600" cy="923330"/>
          </a:xfrm>
          <a:prstGeom prst="rect">
            <a:avLst/>
          </a:prstGeom>
          <a:solidFill>
            <a:srgbClr val="002060"/>
          </a:solidFill>
          <a:ln>
            <a:solidFill>
              <a:srgbClr val="00B0F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কি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দেখতে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পেয়েছ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888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5788" y="605135"/>
            <a:ext cx="4753224" cy="92333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আজকের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পাঠ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133600"/>
            <a:ext cx="6781800" cy="3200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dirty="0" smtClean="0"/>
              <a:t>السلام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0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685800"/>
            <a:ext cx="3562194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শিখন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ফল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5251" y="1905000"/>
            <a:ext cx="3276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 smtClean="0"/>
              <a:t>……………।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09800" y="3657600"/>
            <a:ext cx="51816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en-US" dirty="0" err="1" smtClean="0"/>
              <a:t>সালামের</a:t>
            </a:r>
            <a:r>
              <a:rPr lang="en-US" dirty="0" smtClean="0"/>
              <a:t> </a:t>
            </a:r>
            <a:r>
              <a:rPr lang="en-US" dirty="0" err="1" smtClean="0"/>
              <a:t>সংজ্ঞা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err="1" smtClean="0"/>
              <a:t>সালামের</a:t>
            </a:r>
            <a:r>
              <a:rPr lang="en-US" dirty="0" smtClean="0"/>
              <a:t> </a:t>
            </a:r>
            <a:r>
              <a:rPr lang="en-US" dirty="0" err="1" smtClean="0"/>
              <a:t>বিধান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err="1" smtClean="0"/>
              <a:t>সালামের</a:t>
            </a:r>
            <a:r>
              <a:rPr lang="en-US" dirty="0" smtClean="0"/>
              <a:t> </a:t>
            </a:r>
            <a:r>
              <a:rPr lang="en-US" dirty="0" err="1" smtClean="0"/>
              <a:t>গুরূত্ব</a:t>
            </a:r>
            <a:r>
              <a:rPr lang="en-US" dirty="0" smtClean="0"/>
              <a:t> </a:t>
            </a:r>
            <a:r>
              <a:rPr lang="en-US" dirty="0" err="1" smtClean="0"/>
              <a:t>ঊল্লেখ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3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as-IN" dirty="0"/>
              <a:t>এর অর্থ শান্তি, প্রশান্তি, কল্যাণ, দোয়া, আরাম, আনন্দ ইত্যাদি। সালাম একটি সম্মানজনক অভ্যর্থনামূলক ইসলামী অভিবাদন। ... আসসালামু আলাইকুম মানে আপনার ওপর শান্তি বর্ষিত হোক। সালামের মাধ্যমে পরস্পরের জন্য শান্তি ও কল্যাণ কামনা করা হয়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304800"/>
            <a:ext cx="3657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সালাম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405884" y="135290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1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676400"/>
            <a:ext cx="6781800" cy="2819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সালামের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বিধান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485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0049" y="609600"/>
            <a:ext cx="6452407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সালাম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দেওয়া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সুন্নাত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052" y="3429000"/>
            <a:ext cx="3962400" cy="265415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8109">
            <a:off x="3331516" y="1638904"/>
            <a:ext cx="2295960" cy="129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139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223</TotalTime>
  <Words>343</Words>
  <Application>Microsoft Office PowerPoint</Application>
  <PresentationFormat>On-screen Show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</dc:creator>
  <cp:lastModifiedBy>Reza</cp:lastModifiedBy>
  <cp:revision>23</cp:revision>
  <dcterms:created xsi:type="dcterms:W3CDTF">2021-08-18T17:11:15Z</dcterms:created>
  <dcterms:modified xsi:type="dcterms:W3CDTF">2021-08-22T13:42:03Z</dcterms:modified>
</cp:coreProperties>
</file>