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2" r:id="rId18"/>
    <p:sldId id="276" r:id="rId19"/>
    <p:sldId id="271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75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10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E5D89-99F9-44DF-88CC-7011A1F11234}" type="datetimeFigureOut">
              <a:rPr lang="en-US" smtClean="0"/>
              <a:t>23-Aug-21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D539B-B511-4300-871A-8D0A12BD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02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F5D8F-94ED-411F-AC48-58D4E1B1987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2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8BCB-7EB2-4729-8AD7-EE225B730386}" type="datetimeFigureOut">
              <a:rPr lang="en-US" smtClean="0"/>
              <a:t>23-Aug-21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7AD6-8868-4F57-B8B8-D40DDCFD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5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8BCB-7EB2-4729-8AD7-EE225B730386}" type="datetimeFigureOut">
              <a:rPr lang="en-US" smtClean="0"/>
              <a:t>23-Aug-21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7AD6-8868-4F57-B8B8-D40DDCFD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5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8BCB-7EB2-4729-8AD7-EE225B730386}" type="datetimeFigureOut">
              <a:rPr lang="en-US" smtClean="0"/>
              <a:t>23-Aug-21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7AD6-8868-4F57-B8B8-D40DDCFD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2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8BCB-7EB2-4729-8AD7-EE225B730386}" type="datetimeFigureOut">
              <a:rPr lang="en-US" smtClean="0"/>
              <a:t>23-Aug-21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7AD6-8868-4F57-B8B8-D40DDCFD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6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8BCB-7EB2-4729-8AD7-EE225B730386}" type="datetimeFigureOut">
              <a:rPr lang="en-US" smtClean="0"/>
              <a:t>23-Aug-21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7AD6-8868-4F57-B8B8-D40DDCFD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2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8BCB-7EB2-4729-8AD7-EE225B730386}" type="datetimeFigureOut">
              <a:rPr lang="en-US" smtClean="0"/>
              <a:t>23-Aug-21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7AD6-8868-4F57-B8B8-D40DDCFD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6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8BCB-7EB2-4729-8AD7-EE225B730386}" type="datetimeFigureOut">
              <a:rPr lang="en-US" smtClean="0"/>
              <a:t>23-Aug-21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7AD6-8868-4F57-B8B8-D40DDCFD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8BCB-7EB2-4729-8AD7-EE225B730386}" type="datetimeFigureOut">
              <a:rPr lang="en-US" smtClean="0"/>
              <a:t>23-Aug-21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7AD6-8868-4F57-B8B8-D40DDCFD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5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8BCB-7EB2-4729-8AD7-EE225B730386}" type="datetimeFigureOut">
              <a:rPr lang="en-US" smtClean="0"/>
              <a:t>23-Aug-21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7AD6-8868-4F57-B8B8-D40DDCFD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2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8BCB-7EB2-4729-8AD7-EE225B730386}" type="datetimeFigureOut">
              <a:rPr lang="en-US" smtClean="0"/>
              <a:t>23-Aug-21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7AD6-8868-4F57-B8B8-D40DDCFD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8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8BCB-7EB2-4729-8AD7-EE225B730386}" type="datetimeFigureOut">
              <a:rPr lang="en-US" smtClean="0"/>
              <a:t>23-Aug-21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7AD6-8868-4F57-B8B8-D40DDCFD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3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75000">
              <a:schemeClr val="accent3">
                <a:lumMod val="40000"/>
                <a:lumOff val="6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4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38BCB-7EB2-4729-8AD7-EE225B730386}" type="datetimeFigureOut">
              <a:rPr lang="en-US" smtClean="0"/>
              <a:t>23-Aug-21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97AD6-8868-4F57-B8B8-D40DDCFD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akhrulbilkis@gmail.co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77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9642" y="604911"/>
            <a:ext cx="3137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33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254" y="1565564"/>
            <a:ext cx="11430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মিস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স্টোবিং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“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পদকে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সময়কে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।”। </a:t>
            </a:r>
          </a:p>
          <a:p>
            <a:pPr algn="just"/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যোসেফ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,“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পদকে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অন্তর্গত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বিষয়কে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ব্যাপ্যতা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ব্যাপ্যতা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ক)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খ)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অপূর্ণ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32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219" y="595745"/>
            <a:ext cx="1143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u="sng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6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6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6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পদঃ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পরিমানকে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বুঝিয়েছে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প্রযোজ্য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219" y="3602181"/>
            <a:ext cx="1143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u="sng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অপূর্ণ</a:t>
            </a:r>
            <a:r>
              <a:rPr lang="en-US" sz="36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6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6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পদঃ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আংশিক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অপূর্ণ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ধনী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পদটির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আংশিক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পরিমানকে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বুঝিয়েছে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অপূর্ণ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47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44" y="124691"/>
            <a:ext cx="119287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b="1" i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 algn="ctr">
              <a:buFont typeface="Wingdings" panose="05000000000000000000" pitchFamily="2" charset="2"/>
              <a:buChar char="v"/>
            </a:pP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ব্যাপ্তির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A; E; I;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O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ব্যাখ্যাঃ</a:t>
            </a:r>
            <a:endParaRPr lang="en-US" sz="44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926" y="2078181"/>
            <a:ext cx="1143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যুক্তিবিদরা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আবিষ্কার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করেছেন,এ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নিয়মগুলোকে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ব্যাপ্যতার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ব্যাপ্যতার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সুইনবার্ন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সুত্রের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আকারে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হচ্ছেঃ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As,Eb,In,Op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নিয়মগুলো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algn="just"/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নিয়মঃ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নিয়মঃ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65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654" y="1588509"/>
            <a:ext cx="1143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পরিমানের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দুইপ্রকার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পরিমানের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যৌথভাবে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প্রকারঃ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654" y="3748946"/>
            <a:ext cx="1143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  A 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 E 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endParaRPr lang="en-US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   I 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endPara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 O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69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654" y="331209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A </a:t>
            </a:r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2942" y="1449525"/>
            <a:ext cx="1143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A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দ্বিপদী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8654" y="3359287"/>
            <a:ext cx="1143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সামগ্রিক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দ্বিপদী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আংশিক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ছাড়াও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দ্বিপদী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76947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079" y="955778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A </a:t>
            </a:r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2942" y="2280982"/>
            <a:ext cx="1143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A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দ্বিপদী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776" y="4201563"/>
            <a:ext cx="1143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সামগ্রিক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দ্বিপদী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আংশিক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ছাড়াও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পৃথিবীতে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দ্বিপদী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01004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722" y="871271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E </a:t>
            </a:r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2297" y="2057929"/>
            <a:ext cx="1143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E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অমর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4612" y="3855400"/>
            <a:ext cx="11430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সামগ্রিক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ব্যক্ত্যর্থসহ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অমর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সার্বিকভাবে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37589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1485" y="739017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Iযুক্তিবাক্য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1485" y="1648584"/>
            <a:ext cx="1143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I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1485" y="3543036"/>
            <a:ext cx="11430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পদটির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আংশিক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আংশিক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130642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1485" y="739017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b="1" i="1" u="sng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O </a:t>
            </a:r>
            <a:r>
              <a:rPr lang="en-US" sz="36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1485" y="1648584"/>
            <a:ext cx="1143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1485" y="3543036"/>
            <a:ext cx="11430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পদটির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আংশিক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বিশেষকে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করায়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631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709176"/>
              </p:ext>
            </p:extLst>
          </p:nvPr>
        </p:nvGraphicFramePr>
        <p:xfrm>
          <a:off x="277093" y="1966576"/>
          <a:ext cx="11513127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709">
                  <a:extLst>
                    <a:ext uri="{9D8B030D-6E8A-4147-A177-3AD203B41FA5}">
                      <a16:colId xmlns:a16="http://schemas.microsoft.com/office/drawing/2014/main" val="1937773405"/>
                    </a:ext>
                  </a:extLst>
                </a:gridCol>
                <a:gridCol w="3837709">
                  <a:extLst>
                    <a:ext uri="{9D8B030D-6E8A-4147-A177-3AD203B41FA5}">
                      <a16:colId xmlns:a16="http://schemas.microsoft.com/office/drawing/2014/main" val="3791063169"/>
                    </a:ext>
                  </a:extLst>
                </a:gridCol>
                <a:gridCol w="3837709">
                  <a:extLst>
                    <a:ext uri="{9D8B030D-6E8A-4147-A177-3AD203B41FA5}">
                      <a16:colId xmlns:a16="http://schemas.microsoft.com/office/drawing/2014/main" val="2711073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যুক্তিবাক্য</a:t>
                      </a:r>
                      <a:endParaRPr lang="en-US" sz="3200" i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উদ্দেশ্য</a:t>
                      </a:r>
                      <a:endParaRPr lang="en-US" sz="3200" i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বিধেয়</a:t>
                      </a:r>
                      <a:endParaRPr lang="en-US" sz="3200" i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28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</a:t>
                      </a:r>
                      <a:endParaRPr lang="en-US" sz="3200" b="1" i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ব্যাপ্য</a:t>
                      </a:r>
                      <a:endParaRPr lang="en-US" sz="3200" b="1" i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অব্যাপ্য</a:t>
                      </a:r>
                      <a:endParaRPr lang="en-US" sz="3200" b="1" i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592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E</a:t>
                      </a:r>
                      <a:endParaRPr lang="en-US" sz="3200" b="1" i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ব্যাপ্য</a:t>
                      </a:r>
                      <a:endParaRPr lang="en-US" sz="3200" b="1" i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ব্যাপ্য</a:t>
                      </a:r>
                      <a:endParaRPr lang="en-US" sz="3200" b="1" i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258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I</a:t>
                      </a:r>
                      <a:endParaRPr lang="en-US" sz="3200" b="1" i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অব্যাপ্য</a:t>
                      </a:r>
                      <a:endParaRPr lang="en-US" sz="3200" b="1" i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i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অব্যাপ্য</a:t>
                      </a:r>
                      <a:endParaRPr lang="en-US" sz="3200" b="1" i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316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O</a:t>
                      </a:r>
                      <a:endParaRPr lang="en-US" sz="3200" b="1" i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অব্যাপ্য</a:t>
                      </a:r>
                      <a:endParaRPr lang="en-US" sz="3200" b="1" i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ব্যাপ্য</a:t>
                      </a:r>
                      <a:endParaRPr lang="en-US" sz="3200" b="1" i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55555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6256" y="942109"/>
            <a:ext cx="1173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নীচে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ছকের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যুক্তিবাক্যগুলোর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দেখানো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59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489" y="267286"/>
            <a:ext cx="11577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96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b="1" i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766" y="1420432"/>
            <a:ext cx="3664805" cy="37635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57269" y="5183943"/>
            <a:ext cx="6035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Gmail: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fakhrulbilkis@gmail.com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Contact: </a:t>
            </a:r>
            <a:r>
              <a:rPr lang="en-US" sz="2800" dirty="0" smtClean="0">
                <a:latin typeface="Algerian" panose="04020705040A02060702" pitchFamily="82" charset="0"/>
                <a:cs typeface="NikoshBAN" panose="02000000000000000000" pitchFamily="2" charset="0"/>
              </a:rPr>
              <a:t>01715293395</a:t>
            </a:r>
            <a:endParaRPr lang="en-US" sz="2800" dirty="0">
              <a:latin typeface="Algerian" panose="04020705040A02060702" pitchFamily="8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3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4015" y="2201533"/>
            <a:ext cx="12192000" cy="102523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endParaRPr lang="en-US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78431" y="3411109"/>
            <a:ext cx="3311236" cy="6511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48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93017" y="5395527"/>
            <a:ext cx="3311237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endParaRPr lang="en-US" sz="28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2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2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2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28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17674" y="5429058"/>
            <a:ext cx="3588327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endParaRPr lang="en-US" sz="28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2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গুণের</a:t>
            </a:r>
            <a:r>
              <a:rPr lang="en-US" sz="2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2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28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57154" y="4558000"/>
            <a:ext cx="4353791" cy="1786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3370116" y="4730076"/>
            <a:ext cx="789710" cy="64654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7308273" y="4730076"/>
            <a:ext cx="789710" cy="681373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142" y="4071726"/>
            <a:ext cx="570843" cy="4862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8544" y="124691"/>
            <a:ext cx="11928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b="1" i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 algn="ctr">
              <a:buFont typeface="Wingdings" panose="05000000000000000000" pitchFamily="2" charset="2"/>
              <a:buChar char="v"/>
            </a:pP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উদাহরণসহ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endParaRPr lang="en-US" sz="44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34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8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951"/>
            <a:ext cx="12192000" cy="102523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Denotation)</a:t>
            </a:r>
            <a:endParaRPr lang="en-US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1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বস্তুসমূহের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প্রযোজ্য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বস্তুসমষ্টির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পরিমানেই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ওই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418" y="3961757"/>
            <a:ext cx="12081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বিস্তৃতির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078039"/>
            <a:ext cx="12081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L S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Stebbing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বস্তুসমূহের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যথার্থভাবে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56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951"/>
            <a:ext cx="12192000" cy="102523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Denotation)</a:t>
            </a:r>
            <a:endParaRPr lang="en-US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037" y="1406124"/>
            <a:ext cx="8409709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’।</a:t>
            </a:r>
          </a:p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4586820"/>
            <a:ext cx="7703127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এককথায়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অতীত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ভবিষ্য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সেইসব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98940"/>
            <a:ext cx="3906982" cy="23147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746" y="1156078"/>
            <a:ext cx="3408218" cy="178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27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523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(Connotation)</a:t>
            </a:r>
            <a:endParaRPr lang="en-US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1"/>
            <a:ext cx="121920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সাধারণভাবে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বস্তুসমষ্টির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অন্তর্গত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আবশ্যিক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গুণসমূহের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আবশ্যিক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গুণসমূহকেই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418" y="3961757"/>
            <a:ext cx="12081164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গুণের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029861"/>
            <a:ext cx="12081164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L S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Stebbing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গুণসমষ্টি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বিষয়টিকে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যথার্থভাবে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9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523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72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(Connotation)</a:t>
            </a:r>
            <a:endParaRPr lang="en-US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63" y="1385455"/>
            <a:ext cx="12192000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গুণাবলী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সাধারণভাবে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বৈজ্ঞানিকভাবে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আবশ্যক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6982" y="3629248"/>
            <a:ext cx="12081164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36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09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523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6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6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endParaRPr lang="en-US" sz="6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218" y="1385455"/>
            <a:ext cx="11430000" cy="28623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বিষয়কে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আবশ্যিক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উভয়েই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যুক্তিবিদ্যায়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নিয়মকে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,”  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Laws of inverse of Denotation &amp; Connotation of a terms” । </a:t>
            </a:r>
            <a:endParaRPr lang="en-US" sz="36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218" y="4751467"/>
            <a:ext cx="114300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পারস্পারিক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সম্পর্কের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পরিপ্রেক্ষিতে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বিপরীতক্রমে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কমলে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  </a:t>
            </a:r>
            <a:endParaRPr lang="en-US" sz="36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5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37" y="180109"/>
            <a:ext cx="11430000" cy="157877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উদাহরনের</a:t>
            </a: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40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বিপরীতক্রমে</a:t>
            </a: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হ্রাসবৃদ্ধির</a:t>
            </a: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endParaRPr lang="en-US" sz="40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237" y="2188376"/>
            <a:ext cx="11430000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ব্যক্ত্যর্থের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algn="just"/>
            <a:r>
              <a:rPr lang="en-US" sz="36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১)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বাড়লে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২)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কমলে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238" y="4087091"/>
            <a:ext cx="11430000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b="1" i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বাড়লে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২) 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কমলে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i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70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ব্যক্ত্যর্থের</a:t>
            </a:r>
            <a:r>
              <a:rPr lang="en-US" sz="72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72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endParaRPr lang="en-US" sz="72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992579" y="1661363"/>
            <a:ext cx="4488873" cy="417021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43739" y="2264790"/>
            <a:ext cx="3186545" cy="288867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36469" y="2887076"/>
            <a:ext cx="1801090" cy="171796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26966" y="1778832"/>
            <a:ext cx="1420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endParaRPr lang="en-US" sz="24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3220" y="2394551"/>
            <a:ext cx="108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0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49086" y="3238226"/>
            <a:ext cx="7758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</a:p>
          <a:p>
            <a:r>
              <a:rPr lang="en-US" sz="2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0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404259" y="2009664"/>
            <a:ext cx="272588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265713" y="2594606"/>
            <a:ext cx="28644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137559" y="3732943"/>
            <a:ext cx="28921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310255" y="1898073"/>
            <a:ext cx="2410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endParaRPr lang="en-US" sz="2800" b="1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10255" y="2520359"/>
            <a:ext cx="2410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4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4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endParaRPr lang="en-US" sz="2400" b="1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29698" y="3525767"/>
            <a:ext cx="3065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4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4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24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4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সততা</a:t>
            </a:r>
            <a:endParaRPr lang="en-US" sz="2400" b="1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6040582"/>
            <a:ext cx="11333018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বাড়লে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কমলে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3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0" grpId="0"/>
      <p:bldP spid="11" grpId="0"/>
      <p:bldP spid="15" grpId="0"/>
      <p:bldP spid="17" grpId="0"/>
      <p:bldP spid="18" grpId="0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03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বাড়লে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endParaRPr lang="en-US" sz="40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44953"/>
            <a:ext cx="12192000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নিন্মে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সারিতে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নীচ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অথা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2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কমতে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১টি (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(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জীববৃত্তি+বুদ্ধিবৃত্তি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সৎ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 (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জীববৃত্তি+বুদ্ধিবৃত্তি+সততা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)।</a:t>
            </a:r>
            <a:endParaRPr lang="en-US" sz="3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8694231" y="3204860"/>
            <a:ext cx="2236763" cy="85813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222321" y="3107356"/>
            <a:ext cx="2419643" cy="970670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3302" y="4116934"/>
            <a:ext cx="2250831" cy="647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4231" y="4081912"/>
            <a:ext cx="2261812" cy="6584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8" name="Rectangle 7"/>
          <p:cNvSpPr/>
          <p:nvPr/>
        </p:nvSpPr>
        <p:spPr>
          <a:xfrm>
            <a:off x="332934" y="5035260"/>
            <a:ext cx="2250831" cy="6471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2934" y="5998128"/>
            <a:ext cx="2250831" cy="6471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078801" y="5817599"/>
            <a:ext cx="3545059" cy="6471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657463" y="4932083"/>
            <a:ext cx="2630262" cy="6471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77828" y="5822890"/>
            <a:ext cx="1672917" cy="6471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84156" y="4909121"/>
            <a:ext cx="1672916" cy="64711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02541" y="4013680"/>
            <a:ext cx="1672916" cy="6471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54159" y="5158180"/>
            <a:ext cx="1555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46835" y="3363325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3840" y="3555293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6490" y="4107539"/>
            <a:ext cx="1603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60727" y="5918617"/>
            <a:ext cx="354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বুদ্ধিবৃত্তি+সততা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09483" y="4987175"/>
            <a:ext cx="2366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জীববৃত্তি+বুদ্ধিবৃত্তি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3231" y="4115643"/>
            <a:ext cx="115464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96065" y="4113971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60697" y="5040873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74194" y="5831221"/>
            <a:ext cx="1279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7385" y="6029706"/>
            <a:ext cx="2090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9654569" y="5617042"/>
            <a:ext cx="393524" cy="2075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9523791" y="4696631"/>
            <a:ext cx="393524" cy="2075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5196065" y="5567758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>
            <a:off x="5212663" y="4693673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>
            <a:off x="1011037" y="5713804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 Arrow 39"/>
          <p:cNvSpPr/>
          <p:nvPr/>
        </p:nvSpPr>
        <p:spPr>
          <a:xfrm>
            <a:off x="1011037" y="4800905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Arrow 40"/>
          <p:cNvSpPr/>
          <p:nvPr/>
        </p:nvSpPr>
        <p:spPr>
          <a:xfrm>
            <a:off x="2624133" y="4274679"/>
            <a:ext cx="2009596" cy="357376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Arrow 41"/>
          <p:cNvSpPr/>
          <p:nvPr/>
        </p:nvSpPr>
        <p:spPr>
          <a:xfrm>
            <a:off x="2583765" y="5196889"/>
            <a:ext cx="2009596" cy="357376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Arrow 42"/>
          <p:cNvSpPr/>
          <p:nvPr/>
        </p:nvSpPr>
        <p:spPr>
          <a:xfrm>
            <a:off x="2583765" y="6112628"/>
            <a:ext cx="2009596" cy="357376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6457072" y="4245477"/>
            <a:ext cx="2200948" cy="26020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6305775" y="6009553"/>
            <a:ext cx="1709361" cy="26685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6462605" y="5184198"/>
            <a:ext cx="2200948" cy="26020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7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7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9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9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0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3" grpId="0"/>
      <p:bldP spid="24" grpId="0"/>
      <p:bldP spid="25" grpId="0"/>
      <p:bldP spid="26" grpId="0"/>
      <p:bldP spid="33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03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কমলে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endParaRPr lang="en-US" sz="40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0705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8694231" y="3204860"/>
            <a:ext cx="2236763" cy="85813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222321" y="3107356"/>
            <a:ext cx="2419643" cy="970670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3302" y="4116934"/>
            <a:ext cx="2250831" cy="647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4231" y="4081912"/>
            <a:ext cx="2261812" cy="6584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8" name="Rectangle 7"/>
          <p:cNvSpPr/>
          <p:nvPr/>
        </p:nvSpPr>
        <p:spPr>
          <a:xfrm>
            <a:off x="332934" y="5035260"/>
            <a:ext cx="2250831" cy="6471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2934" y="5998128"/>
            <a:ext cx="2250831" cy="6471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078801" y="5817599"/>
            <a:ext cx="3545059" cy="6471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657463" y="4932083"/>
            <a:ext cx="2630262" cy="6471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77828" y="5822890"/>
            <a:ext cx="1672917" cy="6471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84156" y="4909121"/>
            <a:ext cx="1672916" cy="64711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02541" y="4013680"/>
            <a:ext cx="1672916" cy="6471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54159" y="5158180"/>
            <a:ext cx="1555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46835" y="3363325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3840" y="3555293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6490" y="4107539"/>
            <a:ext cx="1603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60727" y="5918617"/>
            <a:ext cx="354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বুদ্ধিবৃত্তি+সততা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09483" y="4987175"/>
            <a:ext cx="2366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জীববৃত্তি+বুদ্ধিবৃত্তি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3231" y="4115643"/>
            <a:ext cx="115464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96065" y="4113971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60697" y="5040873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74194" y="5831221"/>
            <a:ext cx="1279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7385" y="6029706"/>
            <a:ext cx="2090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9654569" y="5617042"/>
            <a:ext cx="393524" cy="2075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9523791" y="4696631"/>
            <a:ext cx="393524" cy="2075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5196065" y="5567758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>
            <a:off x="5212663" y="4693673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>
            <a:off x="1011037" y="5713804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 Arrow 39"/>
          <p:cNvSpPr/>
          <p:nvPr/>
        </p:nvSpPr>
        <p:spPr>
          <a:xfrm>
            <a:off x="1011037" y="4800905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Arrow 40"/>
          <p:cNvSpPr/>
          <p:nvPr/>
        </p:nvSpPr>
        <p:spPr>
          <a:xfrm>
            <a:off x="2624133" y="4274679"/>
            <a:ext cx="2009596" cy="357376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Arrow 41"/>
          <p:cNvSpPr/>
          <p:nvPr/>
        </p:nvSpPr>
        <p:spPr>
          <a:xfrm>
            <a:off x="2583765" y="5196889"/>
            <a:ext cx="2009596" cy="357376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Arrow 42"/>
          <p:cNvSpPr/>
          <p:nvPr/>
        </p:nvSpPr>
        <p:spPr>
          <a:xfrm>
            <a:off x="2583765" y="6112628"/>
            <a:ext cx="2009596" cy="357376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6457072" y="4245477"/>
            <a:ext cx="2200948" cy="26020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6305775" y="6009553"/>
            <a:ext cx="1709361" cy="26685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6462605" y="5184198"/>
            <a:ext cx="2200948" cy="26020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0" y="507054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অগ্রসর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45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3" grpId="0"/>
      <p:bldP spid="24" grpId="0"/>
      <p:bldP spid="25" grpId="0"/>
      <p:bldP spid="26" grpId="0"/>
      <p:bldP spid="33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489" y="267286"/>
            <a:ext cx="11577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96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b="1" i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690" y="1599320"/>
            <a:ext cx="6091310" cy="262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1702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515"/>
            <a:ext cx="12192000" cy="13255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72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72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endParaRPr lang="en-US" sz="72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992579" y="1661363"/>
            <a:ext cx="4488873" cy="41702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43739" y="2264790"/>
            <a:ext cx="3186545" cy="288867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36469" y="2887076"/>
            <a:ext cx="1801090" cy="171796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21522" y="3448401"/>
            <a:ext cx="1420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endParaRPr lang="en-US" sz="24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04210" y="2359254"/>
            <a:ext cx="108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0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04210" y="1918731"/>
            <a:ext cx="1877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0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2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0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404259" y="2009664"/>
            <a:ext cx="272588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265713" y="2594606"/>
            <a:ext cx="28644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137559" y="3732943"/>
            <a:ext cx="28921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83169" y="3330619"/>
            <a:ext cx="2410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endParaRPr lang="en-US" sz="2800" b="1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594" y="2409540"/>
            <a:ext cx="2410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endParaRPr lang="en-US" b="1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43739" y="1862221"/>
            <a:ext cx="3065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0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0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20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0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সততা</a:t>
            </a:r>
            <a:endParaRPr lang="en-US" sz="2000" b="1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6040582"/>
            <a:ext cx="11333018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বাড়লে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কমলে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97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/>
      <p:bldP spid="10" grpId="0"/>
      <p:bldP spid="11" grpId="0"/>
      <p:bldP spid="11" grpId="1"/>
      <p:bldP spid="15" grpId="0"/>
      <p:bldP spid="17" grpId="0"/>
      <p:bldP spid="18" grpId="0"/>
      <p:bldP spid="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03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en-US" sz="4000" b="1" i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বাড়লে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0705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9955237" y="3107356"/>
            <a:ext cx="2236763" cy="85813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977917" y="3026052"/>
            <a:ext cx="2419643" cy="970670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812575" y="5862477"/>
            <a:ext cx="2250831" cy="647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862705" y="4944914"/>
            <a:ext cx="2250831" cy="6471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812575" y="3970661"/>
            <a:ext cx="2250831" cy="6471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8554" y="4059238"/>
            <a:ext cx="3545059" cy="6471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4858" y="5029354"/>
            <a:ext cx="2630262" cy="6471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09622" y="3984941"/>
            <a:ext cx="1672917" cy="6471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30601" y="4903595"/>
            <a:ext cx="1672916" cy="64711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0601" y="5797998"/>
            <a:ext cx="1672916" cy="6471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636032" y="4993172"/>
            <a:ext cx="1555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0696" y="3171904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29375" y="3101923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1449" y="5883662"/>
            <a:ext cx="1603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902" y="4133086"/>
            <a:ext cx="354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বুদ্ধিবৃত্তি+সততা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5073" y="5091301"/>
            <a:ext cx="2366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জীববৃত্তি+বুদ্ধিবৃত্তি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16807" y="5883662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18373" y="5049105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45864" y="4133086"/>
            <a:ext cx="1279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184369" y="3953420"/>
            <a:ext cx="2090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11007677" y="5628682"/>
            <a:ext cx="393524" cy="2075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0930957" y="4751110"/>
            <a:ext cx="393524" cy="2075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6560947" y="5592424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>
            <a:off x="6523219" y="4593315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>
            <a:off x="1764263" y="5720833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 Arrow 39"/>
          <p:cNvSpPr/>
          <p:nvPr/>
        </p:nvSpPr>
        <p:spPr>
          <a:xfrm>
            <a:off x="1764263" y="4788238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Arrow 40"/>
          <p:cNvSpPr/>
          <p:nvPr/>
        </p:nvSpPr>
        <p:spPr>
          <a:xfrm>
            <a:off x="3804350" y="4203428"/>
            <a:ext cx="2009596" cy="357376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Arrow 41"/>
          <p:cNvSpPr/>
          <p:nvPr/>
        </p:nvSpPr>
        <p:spPr>
          <a:xfrm>
            <a:off x="3804350" y="5067312"/>
            <a:ext cx="2009596" cy="357376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Arrow 42"/>
          <p:cNvSpPr/>
          <p:nvPr/>
        </p:nvSpPr>
        <p:spPr>
          <a:xfrm>
            <a:off x="3841828" y="5965889"/>
            <a:ext cx="2009596" cy="357376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7611627" y="4187204"/>
            <a:ext cx="2200948" cy="26020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8124067" y="6011843"/>
            <a:ext cx="1709361" cy="26685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7686256" y="5114273"/>
            <a:ext cx="2200948" cy="26020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89132" y="5990939"/>
            <a:ext cx="2202002" cy="6646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439606" y="6117804"/>
            <a:ext cx="1297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জীববৃত্তি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0" y="630862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নিন্মে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অগ্রসর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18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6" grpId="0"/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03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ঘ) </a:t>
            </a:r>
            <a:r>
              <a:rPr lang="en-US" sz="4000" b="1" i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b="1" i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কমলে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0705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9955237" y="3107356"/>
            <a:ext cx="2236763" cy="85813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977917" y="3026052"/>
            <a:ext cx="2419643" cy="970670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812575" y="5862477"/>
            <a:ext cx="2250831" cy="647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862705" y="4944914"/>
            <a:ext cx="2250831" cy="6471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812575" y="3970661"/>
            <a:ext cx="2250831" cy="6471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8554" y="4059238"/>
            <a:ext cx="3545059" cy="6471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4858" y="5029354"/>
            <a:ext cx="2630262" cy="6471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09622" y="3984941"/>
            <a:ext cx="1672917" cy="6471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30601" y="4903595"/>
            <a:ext cx="1672916" cy="64711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0601" y="5797998"/>
            <a:ext cx="1672916" cy="6471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636032" y="4993172"/>
            <a:ext cx="1555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0696" y="3171904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29375" y="3101923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1449" y="5883662"/>
            <a:ext cx="1603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902" y="4133086"/>
            <a:ext cx="354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বুদ্ধিবৃত্তি+সততা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16807" y="5883662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18373" y="5049105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45864" y="4133086"/>
            <a:ext cx="1279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184369" y="3953420"/>
            <a:ext cx="2090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11007677" y="5628682"/>
            <a:ext cx="393524" cy="2075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0930957" y="4751110"/>
            <a:ext cx="393524" cy="2075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6560947" y="5592424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>
            <a:off x="6523219" y="4593315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>
            <a:off x="1764263" y="5720833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Arrow 40"/>
          <p:cNvSpPr/>
          <p:nvPr/>
        </p:nvSpPr>
        <p:spPr>
          <a:xfrm>
            <a:off x="3804350" y="4203428"/>
            <a:ext cx="2009596" cy="357376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Arrow 41"/>
          <p:cNvSpPr/>
          <p:nvPr/>
        </p:nvSpPr>
        <p:spPr>
          <a:xfrm>
            <a:off x="3804350" y="5067312"/>
            <a:ext cx="2009596" cy="357376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Arrow 42"/>
          <p:cNvSpPr/>
          <p:nvPr/>
        </p:nvSpPr>
        <p:spPr>
          <a:xfrm>
            <a:off x="3841828" y="5965889"/>
            <a:ext cx="2009596" cy="357376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7611627" y="4187204"/>
            <a:ext cx="2200948" cy="26020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8124067" y="6011843"/>
            <a:ext cx="1709361" cy="26685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7686256" y="5114273"/>
            <a:ext cx="2200948" cy="26020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89132" y="5990939"/>
            <a:ext cx="2202002" cy="6646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439606" y="6117804"/>
            <a:ext cx="1297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জীববৃত্তি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9971" y="637332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নিন্মে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সৎ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অগ্রসর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সৎ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23286" y="5105462"/>
            <a:ext cx="2366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জীববৃত্তি+বুদ্ধিবৃত্তি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Up Arrow 49"/>
          <p:cNvSpPr/>
          <p:nvPr/>
        </p:nvSpPr>
        <p:spPr>
          <a:xfrm>
            <a:off x="1626869" y="4799582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8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3" grpId="0"/>
      <p:bldP spid="24" grpId="0"/>
      <p:bldP spid="25" grpId="0"/>
      <p:bldP spid="26" grpId="0"/>
      <p:bldP spid="33" grpId="0" animBg="1"/>
      <p:bldP spid="34" grpId="0" animBg="1"/>
      <p:bldP spid="37" grpId="0" animBg="1"/>
      <p:bldP spid="38" grpId="0" animBg="1"/>
      <p:bldP spid="39" grpId="0" animBg="1"/>
      <p:bldP spid="29" grpId="0" animBg="1"/>
      <p:bldP spid="30" grpId="0"/>
      <p:bldP spid="48" grpId="0"/>
      <p:bldP spid="49" grpId="0"/>
      <p:bldP spid="5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8581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যৌথ</a:t>
            </a:r>
            <a:r>
              <a:rPr lang="en-US" sz="80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80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8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</a:t>
            </a:r>
            <a:endParaRPr lang="en-US" sz="8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308" y="2792042"/>
            <a:ext cx="11388437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1মঃ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endParaRPr lang="en-US" sz="3200" b="1" i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২য়ঃ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endParaRPr lang="en-US" sz="3200" b="1" i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৩য়ঃ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endParaRPr lang="en-US" sz="32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781" y="4931282"/>
            <a:ext cx="11388437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বাক্যকে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“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১ম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কোনদিক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ইংগিত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উল্লেখপূর্বক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উল্লিখিত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পদটির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ব্যাপ্যতার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বিষয়টি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তুলনামুলকভাবে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309" y="1403740"/>
            <a:ext cx="11388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উদ্দীপকটি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প্রশ্নগুলোর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749637" y="1943012"/>
            <a:ext cx="4946072" cy="369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74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826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22218" y="1607127"/>
            <a:ext cx="92825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53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489" y="267286"/>
            <a:ext cx="11577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b="1" i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184" y="2011680"/>
            <a:ext cx="11641017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6600" b="1" i="1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i="1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6600" b="1" i="1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i="1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184" y="3416105"/>
            <a:ext cx="1164101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যুক্তির</a:t>
            </a:r>
            <a:r>
              <a:rPr lang="en-US" sz="9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9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78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12192000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9847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২০২১ </a:t>
            </a:r>
            <a:r>
              <a:rPr lang="en-US" dirty="0" err="1" smtClean="0"/>
              <a:t>সালের</a:t>
            </a:r>
            <a:r>
              <a:rPr lang="en-US" dirty="0" smtClean="0"/>
              <a:t> </a:t>
            </a:r>
            <a:r>
              <a:rPr lang="en-US" dirty="0" err="1" smtClean="0"/>
              <a:t>এইচ</a:t>
            </a:r>
            <a:r>
              <a:rPr lang="en-US" dirty="0" smtClean="0"/>
              <a:t> </a:t>
            </a:r>
            <a:r>
              <a:rPr lang="en-US" dirty="0" err="1" smtClean="0"/>
              <a:t>এস</a:t>
            </a:r>
            <a:r>
              <a:rPr lang="en-US" dirty="0" smtClean="0"/>
              <a:t> </a:t>
            </a:r>
            <a:r>
              <a:rPr lang="en-US" dirty="0" err="1" smtClean="0"/>
              <a:t>সি</a:t>
            </a:r>
            <a:r>
              <a:rPr lang="en-US" dirty="0" smtClean="0"/>
              <a:t> </a:t>
            </a:r>
            <a:r>
              <a:rPr lang="en-US" dirty="0" err="1" smtClean="0"/>
              <a:t>পরীক্ষার্থীদের</a:t>
            </a:r>
            <a:r>
              <a:rPr lang="en-US" dirty="0" smtClean="0"/>
              <a:t> ৪র্থ </a:t>
            </a:r>
            <a:r>
              <a:rPr lang="en-US" dirty="0" err="1" smtClean="0"/>
              <a:t>সপ্তাহের</a:t>
            </a:r>
            <a:r>
              <a:rPr lang="en-US" dirty="0" smtClean="0"/>
              <a:t>  ৩য় </a:t>
            </a:r>
            <a:r>
              <a:rPr lang="en-US" dirty="0" err="1" smtClean="0"/>
              <a:t>অ্যাসাইনমেন্ট</a:t>
            </a:r>
            <a:endParaRPr lang="en-US" dirty="0" smtClean="0"/>
          </a:p>
          <a:p>
            <a:pPr algn="ctr"/>
            <a:r>
              <a:rPr lang="en-US" dirty="0" err="1" smtClean="0"/>
              <a:t>যুক্তিবিদ্যা</a:t>
            </a:r>
            <a:r>
              <a:rPr lang="en-US" dirty="0" smtClean="0"/>
              <a:t> – ২য় </a:t>
            </a:r>
            <a:r>
              <a:rPr lang="en-US" dirty="0" err="1" smtClean="0"/>
              <a:t>পত্র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8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0718" y="141412"/>
            <a:ext cx="11713780" cy="9253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২০২১ </a:t>
            </a:r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এইচ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পরীক্ষার্থীদের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অ্যাসাইনমেন্ট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718" y="1094509"/>
            <a:ext cx="11713780" cy="14824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4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১ম </a:t>
            </a:r>
            <a:r>
              <a:rPr lang="en-US" sz="4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8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কোডঃ</a:t>
            </a:r>
            <a:r>
              <a:rPr 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১২১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718" y="2576945"/>
            <a:ext cx="11713780" cy="11776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অ্যাসাইনমেন্ট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718" y="3837708"/>
            <a:ext cx="11713780" cy="27986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অ্যাসাইনমেন্ট</a:t>
            </a:r>
            <a:r>
              <a:rPr lang="en-US" sz="4400" b="1" i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4400" b="1" i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36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ব্যাপ্তির</a:t>
            </a:r>
            <a:r>
              <a:rPr lang="en-US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উল্লেখপূর্বক</a:t>
            </a:r>
            <a:r>
              <a:rPr lang="en-US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উদাহরণের</a:t>
            </a:r>
            <a:r>
              <a:rPr lang="en-US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হ্রাসবৃদ্ধির</a:t>
            </a:r>
            <a:r>
              <a:rPr lang="en-US" sz="3600" b="1" i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নিয়মের</a:t>
            </a:r>
            <a:r>
              <a:rPr lang="en-US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যথার্থতা</a:t>
            </a:r>
            <a:r>
              <a:rPr lang="en-US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4619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7300" y="0"/>
            <a:ext cx="4305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54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8036" y="2147455"/>
            <a:ext cx="113191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036" y="2493911"/>
            <a:ext cx="116239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b="1" i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2800" b="1" i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i="1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2800" b="1" i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2800" b="1" i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i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i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ব্যাপ্তির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ব্যাপ্তির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 E I 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O 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ব্যাপ্তি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7527" y="1385455"/>
            <a:ext cx="10889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…………………..</a:t>
            </a:r>
            <a:endParaRPr lang="en-US" sz="36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8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5709" y="180109"/>
            <a:ext cx="4932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6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endParaRPr lang="en-US" sz="60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074" y="1731818"/>
            <a:ext cx="1143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আশ্রয়বাক্য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ততোধিক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শব্দসমষ্টি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ব্যাপ্যতা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নিম্মে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76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45" y="193964"/>
            <a:ext cx="119287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b="1" i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 algn="ctr">
              <a:buFont typeface="Wingdings" panose="05000000000000000000" pitchFamily="2" charset="2"/>
              <a:buChar char="v"/>
            </a:pP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Concept of Distribution of Terms (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ব্যাপ্তির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   </a:t>
            </a:r>
            <a:endParaRPr lang="en-US" sz="44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910" y="2770908"/>
            <a:ext cx="1143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ব্যাপ্যতা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ব্যাপ্যতা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জড়িত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প্রসারতা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ব্যাপকতা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বস্তুত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ব্যাপ্যতা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সাধারণভাবে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ব্যাপ্যতা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১.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২.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“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প্রমান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বিস্তৃতি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ব্যাপ্তি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ব্যাপ্যতা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62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1940</Words>
  <Application>Microsoft Office PowerPoint</Application>
  <PresentationFormat>Widescreen</PresentationFormat>
  <Paragraphs>195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Algerian</vt:lpstr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পদের দিক</vt:lpstr>
      <vt:lpstr>ব্যক্ত্যর্থ ( Denotation)</vt:lpstr>
      <vt:lpstr>ব্যক্ত্যর্থ ( Denotation)</vt:lpstr>
      <vt:lpstr>জাত্যর্থ (Connotation)</vt:lpstr>
      <vt:lpstr>জাত্যর্থ (Connotation)</vt:lpstr>
      <vt:lpstr>ব্যক্ত্যর্থ ও জাত্যর্থের সম্পর্ক</vt:lpstr>
      <vt:lpstr>বাস্তব উদাহরনের সাহায্যে ব্যক্ত্যর্থ ও জাত্যর্থের বিপরীতক্রমে হ্রাসবৃদ্ধির নিয়ম বিশ্লেষণ</vt:lpstr>
      <vt:lpstr>ব্যক্ত্যর্থের দিক থেকে</vt:lpstr>
      <vt:lpstr>PowerPoint Presentation</vt:lpstr>
      <vt:lpstr>PowerPoint Presentation</vt:lpstr>
      <vt:lpstr>জাত্যর্থের দিক থেকে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76</cp:revision>
  <dcterms:created xsi:type="dcterms:W3CDTF">2021-08-18T16:44:40Z</dcterms:created>
  <dcterms:modified xsi:type="dcterms:W3CDTF">2021-08-23T03:17:48Z</dcterms:modified>
</cp:coreProperties>
</file>