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61" r:id="rId3"/>
    <p:sldId id="267" r:id="rId4"/>
    <p:sldId id="266" r:id="rId5"/>
    <p:sldId id="270" r:id="rId6"/>
    <p:sldId id="271" r:id="rId7"/>
    <p:sldId id="272" r:id="rId8"/>
    <p:sldId id="273" r:id="rId9"/>
    <p:sldId id="274" r:id="rId10"/>
    <p:sldId id="286" r:id="rId11"/>
    <p:sldId id="275" r:id="rId12"/>
    <p:sldId id="276" r:id="rId13"/>
    <p:sldId id="277" r:id="rId14"/>
    <p:sldId id="278" r:id="rId15"/>
    <p:sldId id="279" r:id="rId16"/>
    <p:sldId id="280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>
      <p:cViewPr>
        <p:scale>
          <a:sx n="75" d="100"/>
          <a:sy n="75" d="100"/>
        </p:scale>
        <p:origin x="558" y="-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presProps" Target="presProps.xml" /><Relationship Id="rId3" Type="http://schemas.openxmlformats.org/officeDocument/2006/relationships/slide" Target="slides/slide2.xml" /><Relationship Id="rId21" Type="http://schemas.openxmlformats.org/officeDocument/2006/relationships/tableStyles" Target="tableStyles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theme" Target="theme/them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7" y="1447802"/>
            <a:ext cx="8825659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7" y="4777380"/>
            <a:ext cx="882565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76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7" y="685800"/>
            <a:ext cx="8825659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2" indent="0">
              <a:buNone/>
              <a:defRPr sz="1600"/>
            </a:lvl2pPr>
            <a:lvl3pPr marL="914423" indent="0">
              <a:buNone/>
              <a:defRPr sz="16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0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1211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7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7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210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2" y="1447801"/>
            <a:ext cx="7999316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3" y="3771175"/>
            <a:ext cx="7279650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1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7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3" cy="1969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1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89" y="2613787"/>
            <a:ext cx="801913" cy="19698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1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04721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7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52378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4" y="2667001"/>
            <a:ext cx="2927349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7" y="2667001"/>
            <a:ext cx="294679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1"/>
            <a:ext cx="293211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1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8" y="2133601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0937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4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4" y="2209801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2" indent="0">
              <a:buNone/>
              <a:defRPr sz="1600"/>
            </a:lvl2pPr>
            <a:lvl3pPr marL="914423" indent="0">
              <a:buNone/>
              <a:defRPr sz="16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0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4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6" y="4250949"/>
            <a:ext cx="29305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1"/>
            <a:ext cx="293052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2" indent="0">
              <a:buNone/>
              <a:defRPr sz="1600"/>
            </a:lvl2pPr>
            <a:lvl3pPr marL="914423" indent="0">
              <a:buNone/>
              <a:defRPr sz="16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0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6" y="4827210"/>
            <a:ext cx="29344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1"/>
            <a:ext cx="293211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2" indent="0">
              <a:buNone/>
              <a:defRPr sz="1600"/>
            </a:lvl2pPr>
            <a:lvl3pPr marL="914423" indent="0">
              <a:buNone/>
              <a:defRPr sz="16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0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6" y="4827210"/>
            <a:ext cx="293599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1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8" y="2133601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5194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3497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3" y="430215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5" y="887414"/>
            <a:ext cx="7423148" cy="536892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609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460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5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7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1801">
                <a:solidFill>
                  <a:schemeClr val="tx1">
                    <a:tint val="75000"/>
                  </a:schemeClr>
                </a:solidFill>
              </a:defRPr>
            </a:lvl2pPr>
            <a:lvl3pPr marL="91442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34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4pPr>
            <a:lvl5pPr marL="1828846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5pPr>
            <a:lvl6pPr marL="2286057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6pPr>
            <a:lvl7pPr marL="2743268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7pPr>
            <a:lvl8pPr marL="3200480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8pPr>
            <a:lvl9pPr marL="3657692" indent="0">
              <a:buNone/>
              <a:defRPr sz="14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3790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4" y="2060575"/>
            <a:ext cx="4396340" cy="4195763"/>
          </a:xfrm>
        </p:spPr>
        <p:txBody>
          <a:bodyPr>
            <a:normAutofit/>
          </a:bodyPr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4" y="2056093"/>
            <a:ext cx="4396341" cy="4200245"/>
          </a:xfrm>
        </p:spPr>
        <p:txBody>
          <a:bodyPr>
            <a:normAutofit/>
          </a:bodyPr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53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4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4" y="2514600"/>
            <a:ext cx="4396340" cy="3741738"/>
          </a:xfrm>
        </p:spPr>
        <p:txBody>
          <a:bodyPr>
            <a:normAutofit/>
          </a:bodyPr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8" y="1905000"/>
            <a:ext cx="43963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12" indent="0">
              <a:buNone/>
              <a:defRPr sz="2000" b="1"/>
            </a:lvl2pPr>
            <a:lvl3pPr marL="914423" indent="0">
              <a:buNone/>
              <a:defRPr sz="1801" b="1"/>
            </a:lvl3pPr>
            <a:lvl4pPr marL="1371634" indent="0">
              <a:buNone/>
              <a:defRPr sz="1600" b="1"/>
            </a:lvl4pPr>
            <a:lvl5pPr marL="1828846" indent="0">
              <a:buNone/>
              <a:defRPr sz="1600" b="1"/>
            </a:lvl5pPr>
            <a:lvl6pPr marL="2286057" indent="0">
              <a:buNone/>
              <a:defRPr sz="1600" b="1"/>
            </a:lvl6pPr>
            <a:lvl7pPr marL="2743268" indent="0">
              <a:buNone/>
              <a:defRPr sz="1600" b="1"/>
            </a:lvl7pPr>
            <a:lvl8pPr marL="3200480" indent="0">
              <a:buNone/>
              <a:defRPr sz="1600" b="1"/>
            </a:lvl8pPr>
            <a:lvl9pPr marL="3657692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8" y="2514600"/>
            <a:ext cx="4396340" cy="3741738"/>
          </a:xfrm>
        </p:spPr>
        <p:txBody>
          <a:bodyPr>
            <a:normAutofit/>
          </a:bodyPr>
          <a:lstStyle>
            <a:lvl1pPr>
              <a:defRPr sz="1801"/>
            </a:lvl1pPr>
            <a:lvl2pPr>
              <a:defRPr sz="1600"/>
            </a:lvl2pPr>
            <a:lvl3pPr>
              <a:defRPr sz="1401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804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4199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612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1447801"/>
            <a:ext cx="3401065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7" y="1447800"/>
            <a:ext cx="5195996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1"/>
            </a:lvl2pPr>
            <a:lvl3pPr>
              <a:defRPr sz="1600"/>
            </a:lvl3pPr>
            <a:lvl4pPr>
              <a:defRPr sz="1401"/>
            </a:lvl4pPr>
            <a:lvl5pPr>
              <a:defRPr sz="1401"/>
            </a:lvl5pPr>
            <a:lvl6pPr>
              <a:defRPr sz="1401"/>
            </a:lvl6pPr>
            <a:lvl7pPr>
              <a:defRPr sz="1401"/>
            </a:lvl7pPr>
            <a:lvl8pPr>
              <a:defRPr sz="1401"/>
            </a:lvl8pPr>
            <a:lvl9pPr>
              <a:defRPr sz="1401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699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7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9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12" indent="0">
              <a:buNone/>
              <a:defRPr sz="1600"/>
            </a:lvl2pPr>
            <a:lvl3pPr marL="914423" indent="0">
              <a:buNone/>
              <a:defRPr sz="1600"/>
            </a:lvl3pPr>
            <a:lvl4pPr marL="1371634" indent="0">
              <a:buNone/>
              <a:defRPr sz="1600"/>
            </a:lvl4pPr>
            <a:lvl5pPr marL="1828846" indent="0">
              <a:buNone/>
              <a:defRPr sz="1600"/>
            </a:lvl5pPr>
            <a:lvl6pPr marL="2286057" indent="0">
              <a:buNone/>
              <a:defRPr sz="1600"/>
            </a:lvl6pPr>
            <a:lvl7pPr marL="2743268" indent="0">
              <a:buNone/>
              <a:defRPr sz="1600"/>
            </a:lvl7pPr>
            <a:lvl8pPr marL="3200480" indent="0">
              <a:buNone/>
              <a:defRPr sz="1600"/>
            </a:lvl8pPr>
            <a:lvl9pPr marL="3657692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657600"/>
            <a:ext cx="5084980" cy="1371600"/>
          </a:xfrm>
        </p:spPr>
        <p:txBody>
          <a:bodyPr>
            <a:normAutofit/>
          </a:bodyPr>
          <a:lstStyle>
            <a:lvl1pPr marL="0" indent="0">
              <a:buNone/>
              <a:defRPr sz="1401"/>
            </a:lvl1pPr>
            <a:lvl2pPr marL="457212" indent="0">
              <a:buNone/>
              <a:defRPr sz="1200"/>
            </a:lvl2pPr>
            <a:lvl3pPr marL="914423" indent="0">
              <a:buNone/>
              <a:defRPr sz="1001"/>
            </a:lvl3pPr>
            <a:lvl4pPr marL="1371634" indent="0">
              <a:buNone/>
              <a:defRPr sz="900"/>
            </a:lvl4pPr>
            <a:lvl5pPr marL="1828846" indent="0">
              <a:buNone/>
              <a:defRPr sz="900"/>
            </a:lvl5pPr>
            <a:lvl6pPr marL="2286057" indent="0">
              <a:buNone/>
              <a:defRPr sz="900"/>
            </a:lvl6pPr>
            <a:lvl7pPr marL="2743268" indent="0">
              <a:buNone/>
              <a:defRPr sz="900"/>
            </a:lvl7pPr>
            <a:lvl8pPr marL="3200480" indent="0">
              <a:buNone/>
              <a:defRPr sz="900"/>
            </a:lvl8pPr>
            <a:lvl9pPr marL="3657692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8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21" Type="http://schemas.openxmlformats.org/officeDocument/2006/relationships/image" Target="../media/image4.png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20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2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Relationship Id="rId22" Type="http://schemas.openxmlformats.org/officeDocument/2006/relationships/image" Target="../media/image5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2" y="2669687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1" y="2892349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4" y="1676401"/>
            <a:ext cx="2819401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6" y="2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82" y="6096000"/>
            <a:ext cx="993733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4" y="0"/>
            <a:ext cx="685801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4" y="452718"/>
            <a:ext cx="9404724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2052920"/>
            <a:ext cx="8946540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43" y="1790702"/>
            <a:ext cx="990599" cy="30479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FB14F69-9400-409D-85EF-7ED96B9442AC}" type="datetimeFigureOut">
              <a:rPr lang="en-US" smtClean="0"/>
              <a:t>8/22/2021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3" y="295731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5DBC5-4783-40CF-9DE0-9626BF8021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16331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12" rtl="0" eaLnBrk="1" latinLnBrk="0" hangingPunct="1">
        <a:spcBef>
          <a:spcPct val="0"/>
        </a:spcBef>
        <a:buNone/>
        <a:defRPr sz="4201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8" indent="-342908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9" indent="-28575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1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9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41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1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53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1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62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1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75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1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87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1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97" indent="-228607" algn="l" defTabSz="457212" rtl="0" eaLnBrk="1" latinLnBrk="0" hangingPunct="1">
        <a:spcBef>
          <a:spcPts val="1001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1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2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23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34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46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57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8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80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92" algn="l" defTabSz="457212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7143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-167070" y="0"/>
            <a:ext cx="12359069" cy="685800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80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6257" y="174308"/>
            <a:ext cx="3909147" cy="3311525"/>
          </a:xfrm>
          <a:prstGeom prst="ellipse">
            <a:avLst/>
          </a:prstGeom>
        </p:spPr>
      </p:pic>
      <p:cxnSp>
        <p:nvCxnSpPr>
          <p:cNvPr id="7" name="Elbow Connector 6"/>
          <p:cNvCxnSpPr/>
          <p:nvPr/>
        </p:nvCxnSpPr>
        <p:spPr>
          <a:xfrm>
            <a:off x="7799718" y="2191076"/>
            <a:ext cx="732921" cy="58896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0800000" flipV="1">
            <a:off x="3212257" y="2177255"/>
            <a:ext cx="750836" cy="56991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99629" y="2485559"/>
            <a:ext cx="38366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>
                <a:solidFill>
                  <a:schemeClr val="bg1"/>
                </a:solidFill>
              </a:rPr>
              <a:t>জন্ম</a:t>
            </a:r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as-IN" sz="2800" b="1" dirty="0">
                <a:solidFill>
                  <a:schemeClr val="bg1"/>
                </a:solidFill>
              </a:rPr>
              <a:t>১৯১১,বরিশালে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5928930" y="3485832"/>
            <a:ext cx="0" cy="76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2768602" y="4327952"/>
            <a:ext cx="66548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solidFill>
                  <a:schemeClr val="bg1"/>
                </a:solidFill>
              </a:rPr>
              <a:t>উল্লেখযোগ্য কাব্যগ্রন্থ</a:t>
            </a:r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as-IN" sz="2800" b="1" dirty="0">
                <a:solidFill>
                  <a:schemeClr val="bg1"/>
                </a:solidFill>
              </a:rPr>
              <a:t>সাঁঝের মায়া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</a:p>
          <a:p>
            <a:pPr algn="ctr"/>
            <a:r>
              <a:rPr lang="as-IN" sz="2800" b="1" dirty="0">
                <a:solidFill>
                  <a:schemeClr val="bg1"/>
                </a:solidFill>
              </a:rPr>
              <a:t>মায়া কাজল</a:t>
            </a:r>
            <a:r>
              <a:rPr lang="en-US" sz="2800" b="1" dirty="0">
                <a:solidFill>
                  <a:schemeClr val="bg1"/>
                </a:solidFill>
              </a:rPr>
              <a:t>, </a:t>
            </a:r>
            <a:r>
              <a:rPr lang="as-IN" sz="2800" b="1" dirty="0">
                <a:solidFill>
                  <a:schemeClr val="bg1"/>
                </a:solidFill>
              </a:rPr>
              <a:t>কেয়ার</a:t>
            </a:r>
            <a:r>
              <a:rPr lang="en-US" sz="2800" b="1" dirty="0">
                <a:solidFill>
                  <a:schemeClr val="bg1"/>
                </a:solidFill>
              </a:rPr>
              <a:t> </a:t>
            </a:r>
            <a:r>
              <a:rPr lang="as-IN" sz="2800" b="1" dirty="0">
                <a:solidFill>
                  <a:schemeClr val="bg1"/>
                </a:solidFill>
              </a:rPr>
              <a:t>কাঁটা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341619" y="2531726"/>
            <a:ext cx="4025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2800" dirty="0">
                <a:solidFill>
                  <a:schemeClr val="bg1"/>
                </a:solidFill>
              </a:rPr>
              <a:t>পেশা</a:t>
            </a:r>
            <a:r>
              <a:rPr lang="en-US" sz="2800" dirty="0">
                <a:solidFill>
                  <a:schemeClr val="bg1"/>
                </a:solidFill>
              </a:rPr>
              <a:t>- </a:t>
            </a:r>
            <a:r>
              <a:rPr lang="as-IN" sz="2800" b="1" dirty="0">
                <a:solidFill>
                  <a:schemeClr val="bg1"/>
                </a:solidFill>
              </a:rPr>
              <a:t>সফল সাংবাদিক</a:t>
            </a:r>
            <a:r>
              <a:rPr lang="en-US" sz="2800" b="1" dirty="0">
                <a:solidFill>
                  <a:schemeClr val="bg1"/>
                </a:solidFill>
              </a:rPr>
              <a:t>,</a:t>
            </a:r>
            <a:r>
              <a:rPr lang="as-IN" sz="2800" b="1" dirty="0">
                <a:solidFill>
                  <a:schemeClr val="bg1"/>
                </a:solidFill>
              </a:rPr>
              <a:t> </a:t>
            </a:r>
            <a:endParaRPr lang="en-US" sz="2800" b="1" dirty="0">
              <a:solidFill>
                <a:schemeClr val="bg1"/>
              </a:solidFill>
            </a:endParaRPr>
          </a:p>
          <a:p>
            <a:pPr algn="ctr"/>
            <a:r>
              <a:rPr lang="as-IN" sz="2800" b="1" dirty="0">
                <a:solidFill>
                  <a:schemeClr val="bg1"/>
                </a:solidFill>
              </a:rPr>
              <a:t>নারীনেত্রী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3971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25900" y="215900"/>
            <a:ext cx="504190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                 </a:t>
            </a:r>
            <a:r>
              <a:rPr lang="as-IN" sz="2400" b="1" dirty="0"/>
              <a:t>সাম্য</a:t>
            </a:r>
            <a:endParaRPr lang="en-US" sz="2400" b="1" dirty="0"/>
          </a:p>
          <a:p>
            <a:r>
              <a:rPr lang="en-US" sz="2400" b="1" dirty="0"/>
              <a:t>          </a:t>
            </a:r>
            <a:r>
              <a:rPr lang="as-IN" sz="2400" b="1" dirty="0"/>
              <a:t>সুফিয়া কামাল</a:t>
            </a:r>
            <a:endParaRPr lang="en-US" sz="2400" dirty="0"/>
          </a:p>
          <a:p>
            <a:endParaRPr lang="en-US" sz="2400" dirty="0"/>
          </a:p>
          <a:p>
            <a:r>
              <a:rPr lang="as-IN" dirty="0"/>
              <a:t> </a:t>
            </a:r>
            <a:r>
              <a:rPr lang="as-IN" sz="2000" dirty="0"/>
              <a:t>শতেকের সাথে শতেক হস্ত</a:t>
            </a:r>
            <a:endParaRPr lang="en-US" sz="2000" dirty="0"/>
          </a:p>
          <a:p>
            <a:r>
              <a:rPr lang="as-IN" sz="2000" dirty="0"/>
              <a:t>                    মিলায়ে একত্রিত</a:t>
            </a:r>
            <a:endParaRPr lang="en-US" sz="2000" dirty="0"/>
          </a:p>
          <a:p>
            <a:r>
              <a:rPr lang="as-IN" sz="2000" dirty="0"/>
              <a:t>সব দেশে সব কালে কালে সবে</a:t>
            </a:r>
            <a:endParaRPr lang="en-US" sz="2000" dirty="0"/>
          </a:p>
          <a:p>
            <a:r>
              <a:rPr lang="as-IN" sz="2000" dirty="0"/>
              <a:t>                    হয়েছে সমুন্নত।</a:t>
            </a:r>
            <a:endParaRPr lang="en-US" sz="2000" dirty="0"/>
          </a:p>
          <a:p>
            <a:r>
              <a:rPr lang="as-IN" sz="2000" dirty="0"/>
              <a:t>বিপুলা পৃথিবী,</a:t>
            </a:r>
            <a:r>
              <a:rPr lang="en-US" sz="2000" dirty="0"/>
              <a:t> </a:t>
            </a:r>
            <a:r>
              <a:rPr lang="as-IN" sz="2000" dirty="0"/>
              <a:t>প্রসারিত পথ,</a:t>
            </a:r>
            <a:endParaRPr lang="en-US" sz="2000" dirty="0"/>
          </a:p>
          <a:p>
            <a:r>
              <a:rPr lang="as-IN" sz="2000" dirty="0"/>
              <a:t>                 যাত্রীরা সেই পথে,</a:t>
            </a:r>
            <a:endParaRPr lang="en-US" sz="2000" dirty="0"/>
          </a:p>
          <a:p>
            <a:r>
              <a:rPr lang="as-IN" sz="2000" dirty="0"/>
              <a:t>চলে কর্মের আহ্বানে কোন</a:t>
            </a:r>
            <a:endParaRPr lang="en-US" sz="2000" dirty="0"/>
          </a:p>
          <a:p>
            <a:r>
              <a:rPr lang="as-IN" sz="2000" dirty="0"/>
              <a:t>                  অনন্ত কাল হতে</a:t>
            </a:r>
            <a:endParaRPr lang="en-US" sz="2000" dirty="0"/>
          </a:p>
          <a:p>
            <a:r>
              <a:rPr lang="as-IN" sz="2000" dirty="0"/>
              <a:t>মানব জীবন!</a:t>
            </a:r>
            <a:r>
              <a:rPr lang="en-US" sz="2000" dirty="0"/>
              <a:t> </a:t>
            </a:r>
            <a:r>
              <a:rPr lang="as-IN" sz="2000" dirty="0"/>
              <a:t>শ্রেষ্ঠ,কঠোর</a:t>
            </a:r>
            <a:endParaRPr lang="en-US" sz="2000" dirty="0"/>
          </a:p>
          <a:p>
            <a:r>
              <a:rPr lang="as-IN" sz="2000" dirty="0"/>
              <a:t>                  কর্মে সে মহীয়ান,</a:t>
            </a:r>
            <a:endParaRPr lang="en-US" sz="2000" dirty="0"/>
          </a:p>
          <a:p>
            <a:r>
              <a:rPr lang="as-IN" sz="2000" dirty="0"/>
              <a:t>সংগ্রামে আর সাহসে প্রজ্ঞা</a:t>
            </a:r>
            <a:endParaRPr lang="en-US" sz="2000" dirty="0"/>
          </a:p>
          <a:p>
            <a:r>
              <a:rPr lang="as-IN" sz="2000" dirty="0"/>
              <a:t>              আলোকে দীপ্তিমান।</a:t>
            </a:r>
            <a:endParaRPr lang="en-US" sz="2000" dirty="0"/>
          </a:p>
          <a:p>
            <a:r>
              <a:rPr lang="as-IN" sz="2000" dirty="0"/>
              <a:t>পায়ের তলার মাটিতে,আকাশে,</a:t>
            </a:r>
            <a:endParaRPr lang="en-US" sz="2000" dirty="0"/>
          </a:p>
          <a:p>
            <a:r>
              <a:rPr lang="as-IN" sz="2000" dirty="0"/>
              <a:t>               সমুখে,সিন্ধু জলে</a:t>
            </a:r>
            <a:endParaRPr lang="en-US" sz="2000" dirty="0"/>
          </a:p>
          <a:p>
            <a:r>
              <a:rPr lang="as-IN" sz="2000" dirty="0"/>
              <a:t>বিজয় কেতন উড়ায়ে মানুষ</a:t>
            </a:r>
            <a:endParaRPr lang="en-US" sz="2000" dirty="0"/>
          </a:p>
          <a:p>
            <a:r>
              <a:rPr lang="as-IN" sz="2000" dirty="0"/>
              <a:t>              চলিয়াছে দলে দলে।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0379375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9005657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6096000">
                  <a:extLst>
                    <a:ext uri="{9D8B030D-6E8A-4147-A177-3AD203B41FA5}">
                      <a16:colId xmlns:a16="http://schemas.microsoft.com/office/drawing/2014/main" val="633230153"/>
                    </a:ext>
                  </a:extLst>
                </a:gridCol>
                <a:gridCol w="6096000">
                  <a:extLst>
                    <a:ext uri="{9D8B030D-6E8A-4147-A177-3AD203B41FA5}">
                      <a16:colId xmlns:a16="http://schemas.microsoft.com/office/drawing/2014/main" val="2292682181"/>
                    </a:ext>
                  </a:extLst>
                </a:gridCol>
              </a:tblGrid>
              <a:tr h="981484">
                <a:tc>
                  <a:txBody>
                    <a:bodyPr/>
                    <a:lstStyle/>
                    <a:p>
                      <a:pPr algn="ctr"/>
                      <a:r>
                        <a:rPr lang="as-IN" sz="2800" b="1" dirty="0">
                          <a:solidFill>
                            <a:schemeClr val="tx1"/>
                          </a:solidFill>
                        </a:rPr>
                        <a:t>শব্দ 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800" b="1" dirty="0">
                          <a:solidFill>
                            <a:schemeClr val="tx1"/>
                          </a:solidFill>
                        </a:rPr>
                        <a:t>অর্থ</a:t>
                      </a:r>
                      <a:endParaRPr lang="en-US" sz="2800" b="1" dirty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668392"/>
                  </a:ext>
                </a:extLst>
              </a:tr>
              <a:tr h="981484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সমুন্নত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অতিশয় উঁচু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1060589"/>
                  </a:ext>
                </a:extLst>
              </a:tr>
              <a:tr h="969096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প্রসারিত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বিস্তার লাভ করেছে এমন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094521"/>
                  </a:ext>
                </a:extLst>
              </a:tr>
              <a:tr h="981484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অনন্ত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যার অন্ত বা শেষ নেই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04814"/>
                  </a:ext>
                </a:extLst>
              </a:tr>
              <a:tr h="981484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মহীয়ান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সুমহান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4141401"/>
                  </a:ext>
                </a:extLst>
              </a:tr>
              <a:tr h="981484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সংগ্রাম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লড়াই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1239013"/>
                  </a:ext>
                </a:extLst>
              </a:tr>
              <a:tr h="981484">
                <a:tc>
                  <a:txBody>
                    <a:bodyPr/>
                    <a:lstStyle/>
                    <a:p>
                      <a:pPr algn="ctr"/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কেতন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1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2800" dirty="0">
                          <a:solidFill>
                            <a:schemeClr val="bg1"/>
                          </a:solidFill>
                        </a:rPr>
                        <a:t>পতাকা</a:t>
                      </a:r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  <a:p>
                      <a:pPr algn="ctr"/>
                      <a:endParaRPr lang="en-US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95068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724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8800" y="2087027"/>
            <a:ext cx="6299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/>
              <a:t>একক কাজ</a:t>
            </a:r>
            <a:r>
              <a:rPr lang="en-US" sz="2800" b="1" dirty="0"/>
              <a:t>-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431800" y="2806700"/>
            <a:ext cx="11760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ctr">
              <a:buFont typeface="Arial" panose="020B0604020202020204" pitchFamily="34" charset="0"/>
              <a:buChar char="•"/>
            </a:pPr>
            <a:r>
              <a:rPr lang="as-IN" sz="2800" dirty="0"/>
              <a:t>শ্রেণিকক্ষে সবাই কিভাবে নিজেদের মধ্যে সম্প্রীতি ও সহমর্মিতা বজায় রাখবে তা নিজের মত করে লিখ।</a:t>
            </a:r>
            <a:endParaRPr lang="en-US" sz="2800" dirty="0"/>
          </a:p>
          <a:p>
            <a:pPr algn="ctr"/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3135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879481"/>
            <a:ext cx="58801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/>
              <a:t>মূল্যায়ন</a:t>
            </a:r>
            <a:r>
              <a:rPr lang="en-US" sz="2800" b="1" dirty="0"/>
              <a:t>-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73500" y="2540000"/>
            <a:ext cx="77851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/>
              <a:t>১.</a:t>
            </a:r>
            <a:r>
              <a:rPr lang="en-US" sz="2800" dirty="0"/>
              <a:t> </a:t>
            </a:r>
            <a:r>
              <a:rPr lang="as-IN" sz="2800" dirty="0"/>
              <a:t>সমুন্নত অর্থ কী?</a:t>
            </a:r>
            <a:endParaRPr lang="en-US" sz="2800" dirty="0"/>
          </a:p>
          <a:p>
            <a:r>
              <a:rPr lang="as-IN" sz="2800" dirty="0"/>
              <a:t>২.</a:t>
            </a:r>
            <a:r>
              <a:rPr lang="en-US" sz="2800" dirty="0"/>
              <a:t> </a:t>
            </a:r>
            <a:r>
              <a:rPr lang="as-IN" sz="2800" dirty="0"/>
              <a:t>সাম্য কবিতাটি কোন কবিতার অংশবিশেষ? </a:t>
            </a:r>
            <a:endParaRPr lang="en-US" sz="2800" dirty="0"/>
          </a:p>
          <a:p>
            <a:r>
              <a:rPr lang="as-IN" sz="2800" dirty="0"/>
              <a:t>৩.</a:t>
            </a:r>
            <a:r>
              <a:rPr lang="en-US" sz="2800" dirty="0"/>
              <a:t> </a:t>
            </a:r>
            <a:r>
              <a:rPr lang="as-IN" sz="2800" dirty="0"/>
              <a:t>সুফিয়া কামাল কোথায় জন্মগ্রহণ করেন?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0125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00" y="1635780"/>
            <a:ext cx="546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/>
              <a:t>বাড়ির কাজ</a:t>
            </a:r>
            <a:r>
              <a:rPr lang="en-US" sz="2800" b="1" dirty="0"/>
              <a:t>-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939800" y="2476500"/>
            <a:ext cx="110998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as-IN" sz="2800" dirty="0"/>
              <a:t>ধর্ম-বর্ণ-গোত্র নির্বিশেষে মানুষের মধ্যে সম্প্রীতি সৃষ্টিতে আমাদের সবার কেমন আচরণ করা উচিত ব্যাখ্যা করে লিখে আনবে।</a:t>
            </a:r>
            <a:endParaRPr lang="en-US" sz="2800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156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907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81183" y="518616"/>
            <a:ext cx="4490114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5401" u="sng" dirty="0"/>
              <a:t>পরিচিতি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310536" y="2181828"/>
            <a:ext cx="8618033" cy="47705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/>
              <a:t>শিক্ষকের নামঃ</a:t>
            </a:r>
            <a:r>
              <a:rPr lang="en-US" sz="3600" dirty="0"/>
              <a:t> </a:t>
            </a:r>
            <a:r>
              <a:rPr lang="as-IN" sz="3600" b="1" dirty="0"/>
              <a:t>জান্নাতে নাজিয়া</a:t>
            </a:r>
            <a:r>
              <a:rPr lang="as-IN" sz="3600" dirty="0"/>
              <a:t>।</a:t>
            </a:r>
            <a:endParaRPr lang="en-US" sz="3600" dirty="0"/>
          </a:p>
          <a:p>
            <a:r>
              <a:rPr lang="en-GB" sz="3600" dirty="0"/>
              <a:t>সহকারী শিক্ষক (বাংলা) </a:t>
            </a:r>
          </a:p>
          <a:p>
            <a:r>
              <a:rPr lang="en-GB" sz="3600" dirty="0"/>
              <a:t>তালিবপুর আহ্ছানিয়া উচ্চ বিদ্যালয়</a:t>
            </a:r>
          </a:p>
          <a:p>
            <a:r>
              <a:rPr lang="en-GB" sz="3600" dirty="0"/>
              <a:t>মাধবপুর,হবিগঞ্জ। </a:t>
            </a:r>
          </a:p>
          <a:p>
            <a:r>
              <a:rPr lang="en-GB" sz="3600" dirty="0"/>
              <a:t>মোবাইল: </a:t>
            </a:r>
            <a:r>
              <a:rPr lang="en-GB" sz="3600" b="1" dirty="0"/>
              <a:t>০১৬৮১১-৮৯১৭৪</a:t>
            </a:r>
          </a:p>
          <a:p>
            <a:r>
              <a:rPr lang="en-GB" sz="3600" dirty="0"/>
              <a:t>Email: </a:t>
            </a:r>
            <a:r>
              <a:rPr lang="en-GB" sz="3600" b="1" dirty="0"/>
              <a:t>naziamuslimah69@gmail.com</a:t>
            </a:r>
            <a:endParaRPr lang="en-US" sz="3600" b="1" dirty="0"/>
          </a:p>
          <a:p>
            <a:endParaRPr lang="en-US" sz="4400" dirty="0"/>
          </a:p>
          <a:p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152251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98547" y="750627"/>
            <a:ext cx="416256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u="sng" dirty="0"/>
              <a:t>পাঠ পরিচিতি</a:t>
            </a:r>
            <a:endParaRPr lang="en-US" sz="48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361064" y="2470246"/>
            <a:ext cx="983093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800" dirty="0"/>
              <a:t>শ্রেণিঃ</a:t>
            </a:r>
            <a:r>
              <a:rPr lang="en-US" sz="4800" dirty="0"/>
              <a:t> </a:t>
            </a:r>
            <a:r>
              <a:rPr lang="as-IN" sz="4800" b="1" dirty="0"/>
              <a:t>৭ম</a:t>
            </a:r>
            <a:endParaRPr lang="en-US" sz="4800" b="1" dirty="0"/>
          </a:p>
          <a:p>
            <a:r>
              <a:rPr lang="as-IN" sz="4800" dirty="0"/>
              <a:t>বিষয়ঃ</a:t>
            </a:r>
            <a:r>
              <a:rPr lang="en-US" sz="4800" dirty="0"/>
              <a:t> </a:t>
            </a:r>
            <a:r>
              <a:rPr lang="as-IN" sz="4800" b="1" dirty="0"/>
              <a:t>বাংলা ১ম</a:t>
            </a:r>
            <a:r>
              <a:rPr lang="en-US" sz="4800" b="1" dirty="0"/>
              <a:t> </a:t>
            </a:r>
            <a:r>
              <a:rPr lang="as-IN" sz="4800" b="1" dirty="0"/>
              <a:t>(কবিতা)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191582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63323" y="818869"/>
            <a:ext cx="3275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u="sng" dirty="0"/>
              <a:t>শিখনফল</a:t>
            </a:r>
            <a:endParaRPr lang="en-US" sz="3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583141" y="2583753"/>
            <a:ext cx="1082267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/>
          </a:p>
          <a:p>
            <a:pPr>
              <a:lnSpc>
                <a:spcPct val="150000"/>
              </a:lnSpc>
            </a:pPr>
            <a:r>
              <a:rPr lang="as-IN" sz="2800" dirty="0"/>
              <a:t>১.কবি সুফিয়া কামালের পরিচিতি বলতে পারবে।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s-IN" sz="2800" dirty="0"/>
              <a:t>২.কবিতাটি শুদ্ধ/প্রমিত উচ্চারণে পাঠ করতে পারবে।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s-IN" sz="2800" dirty="0"/>
              <a:t>৩.নতুন নতুন শব্দের অর্থ বলতে পারবে।</a:t>
            </a:r>
            <a:endParaRPr lang="en-US" sz="2800" dirty="0"/>
          </a:p>
          <a:p>
            <a:pPr>
              <a:lnSpc>
                <a:spcPct val="150000"/>
              </a:lnSpc>
            </a:pPr>
            <a:r>
              <a:rPr lang="as-IN" sz="2800" dirty="0"/>
              <a:t>৪.মানুষের প্রতি সহমর্মিতাবোধ সম্পর্কে ব্যাখ্যা করতে পারবে।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1016759" y="2183642"/>
            <a:ext cx="6209732" cy="8003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dirty="0"/>
              <a:t>এ পাঠ শেষে শিক্ষার্থীরা-</a:t>
            </a:r>
            <a:endParaRPr lang="en-US" sz="2800" dirty="0"/>
          </a:p>
          <a:p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966208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533399" y="2514601"/>
            <a:ext cx="112903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s-IN" sz="4000" dirty="0"/>
              <a:t>১.</a:t>
            </a:r>
            <a:r>
              <a:rPr lang="en-US" sz="4000" dirty="0"/>
              <a:t> </a:t>
            </a:r>
            <a:r>
              <a:rPr lang="as-IN" sz="4000" dirty="0"/>
              <a:t>শ্রেণিকক্ষে শিক্ষকের কাছে তোমাদের সবার মর্যাদা কেমন বলত?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370001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54100" y="2552700"/>
            <a:ext cx="100711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4400" dirty="0"/>
              <a:t>২</a:t>
            </a:r>
            <a:r>
              <a:rPr lang="en-US" sz="4400" dirty="0"/>
              <a:t>. </a:t>
            </a:r>
            <a:r>
              <a:rPr lang="as-IN" sz="4400" dirty="0"/>
              <a:t>শিক্ষকের কাছে</a:t>
            </a:r>
            <a:r>
              <a:rPr lang="en-US" sz="4400" dirty="0"/>
              <a:t> </a:t>
            </a:r>
            <a:r>
              <a:rPr lang="as-IN" sz="4400" dirty="0"/>
              <a:t>সবার অধিকার কেমন?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8037238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" y="2"/>
            <a:ext cx="12191998" cy="5727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794002" y="5934672"/>
            <a:ext cx="7251700" cy="92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600" dirty="0"/>
              <a:t>ছবিটিতে তোমরা কী দেখতে পাচ্ছো?</a:t>
            </a:r>
            <a:endParaRPr lang="en-US" sz="3600" dirty="0"/>
          </a:p>
          <a:p>
            <a:endParaRPr lang="en-US" sz="1801" dirty="0"/>
          </a:p>
        </p:txBody>
      </p:sp>
    </p:spTree>
    <p:extLst>
      <p:ext uri="{BB962C8B-B14F-4D97-AF65-F5344CB8AC3E}">
        <p14:creationId xmlns:p14="http://schemas.microsoft.com/office/powerpoint/2010/main" val="1711830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48101" y="1676401"/>
            <a:ext cx="4229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as-IN" sz="4000" b="1" u="sng" dirty="0"/>
              <a:t>সাম্য</a:t>
            </a:r>
            <a:endParaRPr lang="en-US" sz="4000" b="1" u="sng" dirty="0"/>
          </a:p>
          <a:p>
            <a:pPr algn="ctr">
              <a:lnSpc>
                <a:spcPct val="150000"/>
              </a:lnSpc>
            </a:pPr>
            <a:r>
              <a:rPr lang="as-IN" sz="4000" b="1" dirty="0"/>
              <a:t>সুফিয়া কামাল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9645768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12192000" cy="685800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endParaRPr lang="en-US" sz="1801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3335" y="491901"/>
            <a:ext cx="3909147" cy="3311525"/>
          </a:xfrm>
          <a:prstGeom prst="ellipse">
            <a:avLst/>
          </a:prstGeom>
        </p:spPr>
      </p:pic>
      <p:cxnSp>
        <p:nvCxnSpPr>
          <p:cNvPr id="7" name="Elbow Connector 6"/>
          <p:cNvCxnSpPr/>
          <p:nvPr/>
        </p:nvCxnSpPr>
        <p:spPr>
          <a:xfrm>
            <a:off x="8191499" y="2232819"/>
            <a:ext cx="1219200" cy="919163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lbow Connector 10"/>
          <p:cNvCxnSpPr/>
          <p:nvPr/>
        </p:nvCxnSpPr>
        <p:spPr>
          <a:xfrm rot="10800000" flipV="1">
            <a:off x="2845414" y="2220119"/>
            <a:ext cx="1282700" cy="91916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777127" y="2875501"/>
            <a:ext cx="12001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solidFill>
                  <a:schemeClr val="bg1"/>
                </a:solidFill>
              </a:rPr>
              <a:t>জন্ম?</a:t>
            </a:r>
            <a:endParaRPr lang="en-US" sz="2800" b="1" dirty="0">
              <a:solidFill>
                <a:schemeClr val="bg1"/>
              </a:solidFill>
            </a:endParaRP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6197908" y="3803425"/>
            <a:ext cx="0" cy="76200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243336" y="4550803"/>
            <a:ext cx="467206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3200" b="1" dirty="0">
                <a:solidFill>
                  <a:schemeClr val="bg1"/>
                </a:solidFill>
              </a:rPr>
              <a:t>উল্লেখযোগ্য কাব্যগ্রন্থ?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9484445" y="2905780"/>
            <a:ext cx="121920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s-IN" sz="2800" b="1" dirty="0">
                <a:solidFill>
                  <a:schemeClr val="bg1"/>
                </a:solidFill>
              </a:rPr>
              <a:t>পেশা?</a:t>
            </a:r>
            <a:endParaRPr lang="en-US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534820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285</TotalTime>
  <Words>269</Words>
  <Application>Microsoft Office PowerPoint</Application>
  <PresentationFormat>Widescreen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CyberSpace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SCCESS</dc:creator>
  <cp:lastModifiedBy>Syem Zaman</cp:lastModifiedBy>
  <cp:revision>33</cp:revision>
  <dcterms:created xsi:type="dcterms:W3CDTF">2021-01-12T16:04:19Z</dcterms:created>
  <dcterms:modified xsi:type="dcterms:W3CDTF">2021-08-22T05:13:14Z</dcterms:modified>
</cp:coreProperties>
</file>