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65" r:id="rId15"/>
    <p:sldId id="271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76A-7415-4A76-A5BC-FD81E1BA4A2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D6E3-2D6B-4BB7-82B4-96D14F53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9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76A-7415-4A76-A5BC-FD81E1BA4A2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D6E3-2D6B-4BB7-82B4-96D14F53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9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76A-7415-4A76-A5BC-FD81E1BA4A2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D6E3-2D6B-4BB7-82B4-96D14F53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4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76A-7415-4A76-A5BC-FD81E1BA4A2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D6E3-2D6B-4BB7-82B4-96D14F53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8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76A-7415-4A76-A5BC-FD81E1BA4A2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D6E3-2D6B-4BB7-82B4-96D14F53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3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76A-7415-4A76-A5BC-FD81E1BA4A2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D6E3-2D6B-4BB7-82B4-96D14F53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6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76A-7415-4A76-A5BC-FD81E1BA4A2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D6E3-2D6B-4BB7-82B4-96D14F53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6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76A-7415-4A76-A5BC-FD81E1BA4A2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D6E3-2D6B-4BB7-82B4-96D14F53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76A-7415-4A76-A5BC-FD81E1BA4A2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D6E3-2D6B-4BB7-82B4-96D14F53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5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76A-7415-4A76-A5BC-FD81E1BA4A2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D6E3-2D6B-4BB7-82B4-96D14F53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8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76A-7415-4A76-A5BC-FD81E1BA4A2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D6E3-2D6B-4BB7-82B4-96D14F53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0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3076A-7415-4A76-A5BC-FD81E1BA4A2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7D6E3-2D6B-4BB7-82B4-96D14F53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7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ssssss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97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10668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u="sng" dirty="0" smtClean="0">
                <a:solidFill>
                  <a:srgbClr val="FF0000"/>
                </a:solidFill>
              </a:rPr>
              <a:t>تعريف الفعل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161309"/>
            <a:ext cx="716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0070C0"/>
                </a:solidFill>
              </a:rPr>
              <a:t>আভিধানিক</a:t>
            </a:r>
            <a:r>
              <a:rPr lang="en-US" sz="2800" u="sng" dirty="0" smtClean="0">
                <a:solidFill>
                  <a:srgbClr val="0070C0"/>
                </a:solidFill>
              </a:rPr>
              <a:t> </a:t>
            </a:r>
            <a:r>
              <a:rPr lang="en-US" sz="2800" u="sng" dirty="0" err="1" smtClean="0">
                <a:solidFill>
                  <a:srgbClr val="0070C0"/>
                </a:solidFill>
              </a:rPr>
              <a:t>অর্থঃ</a:t>
            </a:r>
            <a:r>
              <a:rPr lang="en-US" sz="2800" u="sng" dirty="0" smtClean="0">
                <a:solidFill>
                  <a:srgbClr val="0070C0"/>
                </a:solidFill>
              </a:rPr>
              <a:t> </a:t>
            </a:r>
            <a:r>
              <a:rPr lang="ar-SA" sz="2800" u="sng" dirty="0">
                <a:solidFill>
                  <a:srgbClr val="0070C0"/>
                </a:solidFill>
              </a:rPr>
              <a:t> </a:t>
            </a:r>
            <a:r>
              <a:rPr lang="ar-SA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فعل</a:t>
            </a:r>
            <a:r>
              <a:rPr lang="ar-SA" sz="2800" u="sng" dirty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শব্দটি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একবচন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বহুবচনে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افعال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এর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আভিধানিক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অর্থ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ক্রিয়া,কাজ,কর্ম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ইত্যাদি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।</a:t>
            </a:r>
          </a:p>
          <a:p>
            <a:r>
              <a:rPr lang="en-US" sz="2400" u="sng" dirty="0" err="1" smtClean="0">
                <a:solidFill>
                  <a:srgbClr val="0070C0"/>
                </a:solidFill>
              </a:rPr>
              <a:t>পারিভাষিক</a:t>
            </a:r>
            <a:r>
              <a:rPr lang="en-US" sz="2400" u="sng" dirty="0" smtClean="0">
                <a:solidFill>
                  <a:srgbClr val="0070C0"/>
                </a:solidFill>
              </a:rPr>
              <a:t> </a:t>
            </a:r>
            <a:r>
              <a:rPr lang="en-US" sz="2400" u="sng" dirty="0" err="1" smtClean="0">
                <a:solidFill>
                  <a:srgbClr val="0070C0"/>
                </a:solidFill>
              </a:rPr>
              <a:t>সংজ্ঞাঃ</a:t>
            </a:r>
            <a:r>
              <a:rPr lang="en-US" sz="2400" u="sng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পরিভাষায়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</a:p>
          <a:p>
            <a:r>
              <a:rPr lang="ar-S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الفعل كلمة تدل على معنى فى نفسها مقترنا باحد الازمنة الثلاثة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err="1" smtClean="0">
                <a:solidFill>
                  <a:srgbClr val="0070C0"/>
                </a:solidFill>
              </a:rPr>
              <a:t>অর্থা</a:t>
            </a:r>
            <a:r>
              <a:rPr lang="en-US" sz="2000" dirty="0" smtClean="0">
                <a:solidFill>
                  <a:srgbClr val="0070C0"/>
                </a:solidFill>
              </a:rPr>
              <a:t>ৎ -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ফেল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ঐ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কালেমাকে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বলে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যা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তিন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কালের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কোন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এক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কালের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সাথে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মিলিত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হয়ে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নিজের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অর্থ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নিজেই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প্রকাশ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করতে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পারে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।</a:t>
            </a:r>
          </a:p>
          <a:p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যেমনঃ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ar-S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كتب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সে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লিখল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),</a:t>
            </a:r>
            <a:r>
              <a:rPr lang="ar-S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يدخل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সে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প্রবেশ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করছে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বা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করবে</a:t>
            </a: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।</a:t>
            </a:r>
            <a:endParaRPr lang="ar-SA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07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14600" y="9906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u="sng" dirty="0" smtClean="0">
                <a:solidFill>
                  <a:srgbClr val="FF0000"/>
                </a:solidFill>
              </a:rPr>
              <a:t>تعريف الحرف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133600"/>
            <a:ext cx="685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আভিধানিক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অর্থঃ</a:t>
            </a:r>
            <a:r>
              <a:rPr lang="en-US" sz="2400" dirty="0" smtClean="0"/>
              <a:t>- </a:t>
            </a:r>
            <a:r>
              <a:rPr lang="ar-SA" sz="2800" dirty="0" smtClean="0"/>
              <a:t>حرف </a:t>
            </a:r>
            <a:r>
              <a:rPr lang="en-US" sz="2800" dirty="0" smtClean="0"/>
              <a:t>  </a:t>
            </a:r>
            <a:r>
              <a:rPr lang="en-US" sz="2000" dirty="0" err="1" smtClean="0"/>
              <a:t>শব্দটি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একবচন</a:t>
            </a:r>
            <a:r>
              <a:rPr lang="en-US" sz="2000" dirty="0" smtClean="0"/>
              <a:t>, </a:t>
            </a:r>
            <a:r>
              <a:rPr lang="en-US" sz="2000" dirty="0" err="1" smtClean="0"/>
              <a:t>বহুবচনে</a:t>
            </a:r>
            <a:r>
              <a:rPr lang="en-US" sz="2000" dirty="0" smtClean="0"/>
              <a:t>  </a:t>
            </a:r>
          </a:p>
          <a:p>
            <a:r>
              <a:rPr lang="ar-SA" sz="2800" dirty="0" smtClean="0"/>
              <a:t>احرف</a:t>
            </a:r>
            <a:r>
              <a:rPr lang="en-US" sz="2800" dirty="0" smtClean="0"/>
              <a:t> ও</a:t>
            </a:r>
            <a:r>
              <a:rPr lang="ar-SA" sz="2800" dirty="0" smtClean="0"/>
              <a:t> حروف </a:t>
            </a:r>
            <a:r>
              <a:rPr lang="en-US" sz="2800" dirty="0" smtClean="0"/>
              <a:t> </a:t>
            </a:r>
            <a:r>
              <a:rPr lang="en-US" sz="2000" dirty="0" err="1" smtClean="0"/>
              <a:t>এর</a:t>
            </a:r>
            <a:r>
              <a:rPr lang="en-US" sz="2000" dirty="0" smtClean="0"/>
              <a:t> </a:t>
            </a:r>
            <a:r>
              <a:rPr lang="en-US" sz="2000" dirty="0" err="1" smtClean="0"/>
              <a:t>আভিধানিক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অর্থ</a:t>
            </a:r>
            <a:r>
              <a:rPr lang="en-US" sz="2000" dirty="0" smtClean="0"/>
              <a:t> </a:t>
            </a:r>
            <a:r>
              <a:rPr lang="en-US" sz="2000" dirty="0" err="1" smtClean="0"/>
              <a:t>হলো</a:t>
            </a:r>
            <a:r>
              <a:rPr lang="en-US" sz="2000" dirty="0" smtClean="0"/>
              <a:t> – </a:t>
            </a:r>
            <a:r>
              <a:rPr lang="en-US" sz="2000" dirty="0" err="1" smtClean="0"/>
              <a:t>পার্শ্ব</a:t>
            </a:r>
            <a:r>
              <a:rPr lang="en-US" sz="2000" dirty="0" smtClean="0"/>
              <a:t>, </a:t>
            </a:r>
            <a:r>
              <a:rPr lang="en-US" sz="2000" dirty="0" err="1" smtClean="0"/>
              <a:t>কিনারা</a:t>
            </a:r>
            <a:r>
              <a:rPr lang="en-US" sz="2000" dirty="0" smtClean="0"/>
              <a:t>, </a:t>
            </a:r>
            <a:r>
              <a:rPr lang="en-US" sz="2000" dirty="0" err="1" smtClean="0"/>
              <a:t>বর্ণ</a:t>
            </a:r>
            <a:r>
              <a:rPr lang="en-US" sz="2000" dirty="0" smtClean="0"/>
              <a:t>  </a:t>
            </a:r>
            <a:r>
              <a:rPr lang="en-US" sz="2000" dirty="0" err="1" smtClean="0"/>
              <a:t>ইত্যাদি</a:t>
            </a:r>
            <a:r>
              <a:rPr lang="en-US" sz="2000" dirty="0" smtClean="0"/>
              <a:t> ।</a:t>
            </a:r>
            <a:endParaRPr lang="ar-SA" sz="2800" dirty="0" smtClean="0"/>
          </a:p>
          <a:p>
            <a:r>
              <a:rPr lang="en-US" sz="2400" dirty="0" err="1" smtClean="0"/>
              <a:t>পারিভাষিক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সংজ্ঞাঃ</a:t>
            </a:r>
            <a:r>
              <a:rPr lang="en-US" sz="2400" dirty="0" smtClean="0"/>
              <a:t> - </a:t>
            </a:r>
            <a:r>
              <a:rPr lang="en-US" sz="2000" dirty="0" err="1" smtClean="0"/>
              <a:t>পরিভাষায়</a:t>
            </a:r>
            <a:r>
              <a:rPr lang="en-US" sz="2000" dirty="0" smtClean="0"/>
              <a:t> – </a:t>
            </a:r>
          </a:p>
          <a:p>
            <a:r>
              <a:rPr lang="ar-SA" sz="2800" dirty="0" smtClean="0"/>
              <a:t>الحرف كلمة لاتدل على معنى فى نفسها ولايقترن معناها باحد الازمنة الثلاثة                                         </a:t>
            </a:r>
          </a:p>
          <a:p>
            <a:r>
              <a:rPr lang="en-US" sz="2000" dirty="0" err="1" smtClean="0"/>
              <a:t>অর্থা</a:t>
            </a:r>
            <a:r>
              <a:rPr lang="en-US" sz="2000" dirty="0" smtClean="0"/>
              <a:t>ৎ - </a:t>
            </a:r>
            <a:r>
              <a:rPr lang="en-US" sz="2000" dirty="0" err="1" smtClean="0"/>
              <a:t>হরফ</a:t>
            </a:r>
            <a:r>
              <a:rPr lang="en-US" sz="2000" dirty="0" smtClean="0"/>
              <a:t> ঐ </a:t>
            </a:r>
            <a:r>
              <a:rPr lang="en-US" sz="2000" dirty="0" err="1" smtClean="0"/>
              <a:t>কালিমাকে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বলে</a:t>
            </a:r>
            <a:r>
              <a:rPr lang="en-US" sz="2000" dirty="0" smtClean="0"/>
              <a:t>, </a:t>
            </a:r>
            <a:r>
              <a:rPr lang="en-US" sz="2000" dirty="0" err="1" smtClean="0"/>
              <a:t>যা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নিজের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অর্থ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নিজে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প্রকাশ</a:t>
            </a:r>
            <a:r>
              <a:rPr lang="en-US" sz="2000" dirty="0" smtClean="0"/>
              <a:t>  </a:t>
            </a:r>
            <a:r>
              <a:rPr lang="en-US" sz="2000" dirty="0" err="1" smtClean="0"/>
              <a:t>করতে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পারেনা</a:t>
            </a:r>
            <a:r>
              <a:rPr lang="en-US" sz="2000" dirty="0" smtClean="0"/>
              <a:t> </a:t>
            </a:r>
            <a:r>
              <a:rPr lang="en-US" sz="2000" dirty="0" err="1" smtClean="0"/>
              <a:t>এবং</a:t>
            </a:r>
            <a:r>
              <a:rPr lang="en-US" sz="2000" dirty="0" smtClean="0"/>
              <a:t> </a:t>
            </a:r>
            <a:r>
              <a:rPr lang="en-US" sz="2000" dirty="0" err="1" smtClean="0"/>
              <a:t>তিন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কালের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কোন</a:t>
            </a:r>
            <a:r>
              <a:rPr lang="en-US" sz="2000" dirty="0" smtClean="0"/>
              <a:t> </a:t>
            </a:r>
            <a:r>
              <a:rPr lang="en-US" sz="2000" dirty="0" err="1" smtClean="0"/>
              <a:t>এক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কালের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সাথেও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সম্পর্ক</a:t>
            </a:r>
            <a:r>
              <a:rPr lang="en-US" sz="2000" dirty="0" smtClean="0"/>
              <a:t> </a:t>
            </a:r>
            <a:r>
              <a:rPr lang="en-US" sz="2000" dirty="0" err="1" smtClean="0"/>
              <a:t>রাখেনা</a:t>
            </a:r>
            <a:r>
              <a:rPr lang="en-US" sz="2000" dirty="0" smtClean="0"/>
              <a:t> ।</a:t>
            </a:r>
            <a:r>
              <a:rPr lang="en-US" sz="2000" dirty="0" err="1" smtClean="0"/>
              <a:t>যেমনঃ</a:t>
            </a:r>
            <a:r>
              <a:rPr lang="en-US" sz="2000" dirty="0" smtClean="0"/>
              <a:t> - </a:t>
            </a:r>
            <a:r>
              <a:rPr lang="ar-SA" sz="2000" dirty="0" smtClean="0"/>
              <a:t> </a:t>
            </a:r>
            <a:r>
              <a:rPr lang="en-US" sz="2000" dirty="0" smtClean="0"/>
              <a:t> </a:t>
            </a:r>
            <a:r>
              <a:rPr lang="ar-SA" sz="2800" dirty="0" smtClean="0"/>
              <a:t>فى</a:t>
            </a:r>
            <a:r>
              <a:rPr lang="en-US" sz="2000" dirty="0" smtClean="0"/>
              <a:t>(</a:t>
            </a:r>
            <a:r>
              <a:rPr lang="en-US" sz="2000" dirty="0" err="1" smtClean="0"/>
              <a:t>মধ্যে</a:t>
            </a:r>
            <a:r>
              <a:rPr lang="en-US" sz="2000" dirty="0" smtClean="0"/>
              <a:t>) </a:t>
            </a:r>
            <a:r>
              <a:rPr lang="ar-SA" sz="2800" dirty="0" smtClean="0"/>
              <a:t>الى</a:t>
            </a:r>
            <a:r>
              <a:rPr lang="ar-SA" sz="2000" dirty="0" smtClean="0"/>
              <a:t> </a:t>
            </a:r>
            <a:r>
              <a:rPr lang="en-US" sz="2000" dirty="0" smtClean="0"/>
              <a:t> ( </a:t>
            </a:r>
            <a:r>
              <a:rPr lang="en-US" sz="2000" dirty="0" err="1" smtClean="0"/>
              <a:t>পর্যন্ত</a:t>
            </a:r>
            <a:r>
              <a:rPr lang="en-US" sz="2000" dirty="0" smtClean="0"/>
              <a:t> )  </a:t>
            </a:r>
            <a:r>
              <a:rPr lang="ar-SA" sz="2800" dirty="0" smtClean="0"/>
              <a:t>من </a:t>
            </a:r>
            <a:r>
              <a:rPr lang="en-US" sz="2800" dirty="0" smtClean="0"/>
              <a:t> (</a:t>
            </a:r>
            <a:r>
              <a:rPr lang="en-US" sz="2000" dirty="0" err="1" smtClean="0"/>
              <a:t>হইতে</a:t>
            </a:r>
            <a:r>
              <a:rPr lang="en-US" sz="2000" dirty="0" smtClean="0"/>
              <a:t> 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4545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-7203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057400" y="1295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</a:rPr>
              <a:t>একক</a:t>
            </a:r>
            <a:r>
              <a:rPr lang="en-US" sz="3600" b="1" u="sng" dirty="0" smtClean="0">
                <a:solidFill>
                  <a:srgbClr val="FF0000"/>
                </a:solidFill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কাজ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00400"/>
            <a:ext cx="7467600" cy="2602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1941731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প্রশ্নঃ</a:t>
            </a:r>
            <a:r>
              <a:rPr lang="en-US" dirty="0" smtClean="0"/>
              <a:t> </a:t>
            </a:r>
            <a:r>
              <a:rPr lang="en-US" dirty="0" err="1" smtClean="0"/>
              <a:t>কালিমা</a:t>
            </a:r>
            <a:r>
              <a:rPr lang="en-US" dirty="0" smtClean="0"/>
              <a:t> </a:t>
            </a:r>
            <a:r>
              <a:rPr lang="en-US" dirty="0" err="1" smtClean="0"/>
              <a:t>কাকে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 ?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প্রশ্নঃ</a:t>
            </a:r>
            <a:r>
              <a:rPr lang="en-US" dirty="0" smtClean="0"/>
              <a:t> </a:t>
            </a:r>
            <a:r>
              <a:rPr lang="en-US" dirty="0" err="1" smtClean="0"/>
              <a:t>ইসিম</a:t>
            </a:r>
            <a:r>
              <a:rPr lang="en-US" dirty="0" smtClean="0"/>
              <a:t> </a:t>
            </a:r>
            <a:r>
              <a:rPr lang="en-US" dirty="0" err="1" smtClean="0"/>
              <a:t>কাকে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39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76200"/>
            <a:ext cx="9144000" cy="6781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667000" y="1143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</a:rPr>
              <a:t>দলীয়</a:t>
            </a:r>
            <a:r>
              <a:rPr lang="en-US" sz="3600" b="1" u="sng" dirty="0" smtClean="0">
                <a:solidFill>
                  <a:srgbClr val="FF0000"/>
                </a:solidFill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কাজ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2895600"/>
            <a:ext cx="6229350" cy="2972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5034" y="2133600"/>
            <a:ext cx="6924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ইসিমের</a:t>
            </a:r>
            <a:r>
              <a:rPr lang="en-US" dirty="0" smtClean="0"/>
              <a:t> </a:t>
            </a:r>
            <a:r>
              <a:rPr lang="en-US" dirty="0" err="1" smtClean="0"/>
              <a:t>আলামত</a:t>
            </a:r>
            <a:r>
              <a:rPr lang="en-US" dirty="0" smtClean="0"/>
              <a:t> </a:t>
            </a:r>
            <a:r>
              <a:rPr lang="en-US" dirty="0" err="1" smtClean="0"/>
              <a:t>গুলি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06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90800" y="9144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FF0000"/>
                </a:solidFill>
              </a:rPr>
              <a:t>মূল্যায়ন</a:t>
            </a:r>
            <a:endParaRPr lang="en-US" sz="48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8001000" cy="3524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818" y="2775466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কৈয়ারচালা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পূর্বপাড়া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বালিকা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দাখিল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মাদরাসা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745397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কালিমা</a:t>
            </a:r>
            <a:r>
              <a:rPr lang="en-US" dirty="0" smtClean="0"/>
              <a:t> </a:t>
            </a:r>
            <a:r>
              <a:rPr lang="en-US" dirty="0" err="1" smtClean="0"/>
              <a:t>কত</a:t>
            </a:r>
            <a:r>
              <a:rPr lang="en-US" dirty="0" smtClean="0"/>
              <a:t> </a:t>
            </a:r>
            <a:r>
              <a:rPr lang="en-US" dirty="0" err="1" smtClean="0"/>
              <a:t>প্রকার</a:t>
            </a:r>
            <a:r>
              <a:rPr lang="en-US" dirty="0" smtClean="0"/>
              <a:t> ? ও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? </a:t>
            </a:r>
            <a:r>
              <a:rPr lang="en-US" dirty="0" err="1" smtClean="0"/>
              <a:t>প্রত্যেক</a:t>
            </a:r>
            <a:r>
              <a:rPr lang="en-US" dirty="0" smtClean="0"/>
              <a:t> </a:t>
            </a:r>
            <a:r>
              <a:rPr lang="en-US" dirty="0" err="1" smtClean="0"/>
              <a:t>প্রকারের</a:t>
            </a:r>
            <a:r>
              <a:rPr lang="en-US" dirty="0" smtClean="0"/>
              <a:t> </a:t>
            </a:r>
            <a:r>
              <a:rPr lang="en-US" dirty="0" err="1" smtClean="0"/>
              <a:t>উদাহরণ</a:t>
            </a:r>
            <a:r>
              <a:rPr lang="en-US" dirty="0" smtClean="0"/>
              <a:t> </a:t>
            </a:r>
            <a:r>
              <a:rPr lang="en-US" dirty="0" err="1" smtClean="0"/>
              <a:t>দাও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31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362200" y="6858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FF0000"/>
                </a:solidFill>
              </a:rPr>
              <a:t>বাড়ির</a:t>
            </a:r>
            <a:r>
              <a:rPr lang="en-US" sz="4400" b="1" u="sng" dirty="0" smtClean="0">
                <a:solidFill>
                  <a:srgbClr val="FF0000"/>
                </a:solidFill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</a:rPr>
              <a:t>কাজ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2786"/>
            <a:ext cx="8305800" cy="4657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455241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বাড়িতে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গিয়ে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পাঠটি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ভাল</a:t>
            </a:r>
            <a:r>
              <a:rPr lang="en-US" sz="2000" dirty="0" smtClean="0"/>
              <a:t> </a:t>
            </a:r>
            <a:r>
              <a:rPr lang="en-US" sz="2000" dirty="0" err="1" smtClean="0"/>
              <a:t>ভাবে</a:t>
            </a:r>
            <a:r>
              <a:rPr lang="en-US" sz="2000" dirty="0" smtClean="0"/>
              <a:t> </a:t>
            </a:r>
            <a:r>
              <a:rPr lang="en-US" sz="2000" dirty="0" err="1" smtClean="0"/>
              <a:t>ইসিম</a:t>
            </a:r>
            <a:r>
              <a:rPr lang="en-US" sz="2000" dirty="0" smtClean="0"/>
              <a:t> ও </a:t>
            </a:r>
            <a:r>
              <a:rPr lang="en-US" sz="2000" dirty="0" err="1" smtClean="0"/>
              <a:t>ফেলের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আলামত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-</a:t>
            </a:r>
            <a:r>
              <a:rPr lang="en-US" sz="2000" dirty="0" err="1" smtClean="0"/>
              <a:t>গুলি</a:t>
            </a:r>
            <a:r>
              <a:rPr lang="en-US" sz="2000" dirty="0" smtClean="0"/>
              <a:t> </a:t>
            </a:r>
            <a:r>
              <a:rPr lang="en-US" sz="2000" dirty="0" err="1" smtClean="0"/>
              <a:t>খাতায়</a:t>
            </a:r>
            <a:r>
              <a:rPr lang="en-US" sz="2000" dirty="0" smtClean="0"/>
              <a:t> </a:t>
            </a:r>
            <a:r>
              <a:rPr lang="en-US" sz="2000" dirty="0" err="1" smtClean="0"/>
              <a:t>লিখে</a:t>
            </a:r>
            <a:r>
              <a:rPr lang="en-US" sz="2000" dirty="0" smtClean="0"/>
              <a:t> </a:t>
            </a:r>
            <a:r>
              <a:rPr lang="en-US" sz="2000" dirty="0" err="1" smtClean="0"/>
              <a:t>আনবে</a:t>
            </a:r>
            <a:r>
              <a:rPr lang="en-US" sz="2000" dirty="0" smtClean="0"/>
              <a:t>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8692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362200" y="9906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ধন্যবাদ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1700" y="18288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solidFill>
                  <a:srgbClr val="002060"/>
                </a:solidFill>
              </a:rPr>
              <a:t>الله حافظ</a:t>
            </a:r>
            <a:endParaRPr lang="en-US" sz="66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0"/>
            <a:ext cx="8305800" cy="335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5" y="3048000"/>
            <a:ext cx="417510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6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38112"/>
            <a:ext cx="8667750" cy="6581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6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819400" y="914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بسم الله الرحمن الرحيم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33500" y="205739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>
                <a:solidFill>
                  <a:srgbClr val="0070C0"/>
                </a:solidFill>
              </a:rPr>
              <a:t>السلام عليكم و رحمة الله وبركاته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2004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dirty="0" smtClean="0">
                <a:solidFill>
                  <a:srgbClr val="FF0000"/>
                </a:solidFill>
              </a:rPr>
              <a:t>اهلا سهلا </a:t>
            </a:r>
            <a:r>
              <a:rPr lang="ar-SA" sz="5400" dirty="0" smtClean="0">
                <a:solidFill>
                  <a:srgbClr val="C00000"/>
                </a:solidFill>
              </a:rPr>
              <a:t>ومرحبا بكم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5720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 smtClean="0">
                <a:solidFill>
                  <a:srgbClr val="00B050"/>
                </a:solidFill>
              </a:rPr>
              <a:t>يا ايها الطلاب ! كيف انتم ؟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5279886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 smtClean="0">
                <a:solidFill>
                  <a:srgbClr val="0070C0"/>
                </a:solidFill>
              </a:rPr>
              <a:t>الحمد لله انا بخير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2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231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14600" y="9906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8382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4400" b="1" u="sng" dirty="0" smtClean="0">
                <a:solidFill>
                  <a:srgbClr val="FF0000"/>
                </a:solidFill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</a:rPr>
              <a:t>পরিচিতি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2057400"/>
            <a:ext cx="4800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মোঃ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আব্দুল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কদ্দুছ</a:t>
            </a:r>
            <a:r>
              <a:rPr lang="en-US" sz="2800" dirty="0" smtClean="0">
                <a:solidFill>
                  <a:srgbClr val="002060"/>
                </a:solidFill>
              </a:rPr>
              <a:t>  </a:t>
            </a:r>
          </a:p>
          <a:p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               </a:t>
            </a:r>
            <a:r>
              <a:rPr lang="en-US" dirty="0" err="1" smtClean="0">
                <a:solidFill>
                  <a:srgbClr val="002060"/>
                </a:solidFill>
              </a:rPr>
              <a:t>এম.এম</a:t>
            </a:r>
            <a:r>
              <a:rPr lang="en-US" dirty="0" smtClean="0">
                <a:solidFill>
                  <a:srgbClr val="002060"/>
                </a:solidFill>
              </a:rPr>
              <a:t>.  </a:t>
            </a:r>
            <a:r>
              <a:rPr lang="en-US" dirty="0" err="1" smtClean="0">
                <a:solidFill>
                  <a:srgbClr val="002060"/>
                </a:solidFill>
              </a:rPr>
              <a:t>এম.এ</a:t>
            </a:r>
            <a:r>
              <a:rPr lang="en-US" dirty="0" smtClean="0">
                <a:solidFill>
                  <a:srgbClr val="002060"/>
                </a:solidFill>
              </a:rPr>
              <a:t>.  </a:t>
            </a:r>
            <a:r>
              <a:rPr lang="en-US" dirty="0" err="1" smtClean="0">
                <a:solidFill>
                  <a:srgbClr val="002060"/>
                </a:solidFill>
              </a:rPr>
              <a:t>বি.এড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r>
              <a:rPr lang="en-US" sz="2800" dirty="0" err="1" smtClean="0">
                <a:solidFill>
                  <a:srgbClr val="002060"/>
                </a:solidFill>
              </a:rPr>
              <a:t>সহসুপার</a:t>
            </a:r>
            <a:r>
              <a:rPr lang="en-US" sz="28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en-US" sz="2000" dirty="0" err="1" smtClean="0">
                <a:solidFill>
                  <a:srgbClr val="002060"/>
                </a:solidFill>
              </a:rPr>
              <a:t>কৈয়ারচালা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পূর্বপাড়া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বালিকা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দাখিল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মাদরাসা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err="1" smtClean="0">
                <a:solidFill>
                  <a:srgbClr val="002060"/>
                </a:solidFill>
              </a:rPr>
              <a:t>ফুলবাড়িয়া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ময়মনসিংহ</a:t>
            </a:r>
            <a:r>
              <a:rPr lang="en-US" sz="2000" dirty="0" smtClean="0">
                <a:solidFill>
                  <a:srgbClr val="002060"/>
                </a:solidFill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02" y="4419600"/>
            <a:ext cx="3891395" cy="167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52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9143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438400" y="10668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 smtClean="0">
                <a:solidFill>
                  <a:srgbClr val="FF0000"/>
                </a:solidFill>
              </a:rPr>
              <a:t>পাঠ</a:t>
            </a:r>
            <a:r>
              <a:rPr lang="en-US" sz="5400" b="1" u="sng" dirty="0" smtClean="0">
                <a:solidFill>
                  <a:srgbClr val="FF0000"/>
                </a:solidFill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</a:rPr>
              <a:t>পরিচিতি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675576"/>
            <a:ext cx="4038600" cy="2272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9873" y="191393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শ্রেণীঃ</a:t>
            </a:r>
            <a:r>
              <a:rPr lang="en-US" sz="2400" dirty="0" smtClean="0">
                <a:solidFill>
                  <a:srgbClr val="002060"/>
                </a:solidFill>
              </a:rPr>
              <a:t> ৮ম 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বিষয়ঃ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আরবি</a:t>
            </a:r>
            <a:r>
              <a:rPr lang="en-US" sz="2400" dirty="0" smtClean="0">
                <a:solidFill>
                  <a:srgbClr val="002060"/>
                </a:solidFill>
              </a:rPr>
              <a:t> ২য় 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অধ্যায়ঃ</a:t>
            </a:r>
            <a:r>
              <a:rPr lang="en-US" sz="2400" dirty="0" smtClean="0">
                <a:solidFill>
                  <a:srgbClr val="002060"/>
                </a:solidFill>
              </a:rPr>
              <a:t> ১ম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09" y="1714499"/>
            <a:ext cx="1364673" cy="3097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7" y="1628359"/>
            <a:ext cx="1917123" cy="31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48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221673"/>
            <a:ext cx="9210675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12" y="1759527"/>
            <a:ext cx="2867025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31898"/>
            <a:ext cx="4224230" cy="28232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1447800"/>
            <a:ext cx="6815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লক্ষ্য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কর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1981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/>
              <a:t>المسجد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138630" y="1981200"/>
            <a:ext cx="1795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/>
              <a:t>الرجل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196734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solidFill>
                  <a:srgbClr val="FFFF00"/>
                </a:solidFill>
              </a:rPr>
              <a:t>الشجرة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6515" y="3733800"/>
            <a:ext cx="1926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solidFill>
                  <a:srgbClr val="FFFF00"/>
                </a:solidFill>
              </a:rPr>
              <a:t>البيت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4778099"/>
            <a:ext cx="1693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/>
              <a:t>الكلمة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4876800"/>
            <a:ext cx="7043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অর্থবোধক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প্রতিটি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শব্দকে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কি</a:t>
            </a:r>
            <a:r>
              <a:rPr lang="en-US" sz="2000" dirty="0" smtClean="0"/>
              <a:t> </a:t>
            </a:r>
            <a:r>
              <a:rPr lang="en-US" sz="2000" dirty="0" err="1" smtClean="0"/>
              <a:t>বলে</a:t>
            </a:r>
            <a:r>
              <a:rPr lang="en-US" sz="2000" dirty="0" smtClean="0"/>
              <a:t> ?  </a:t>
            </a:r>
            <a:r>
              <a:rPr lang="en-US" sz="2000" dirty="0" err="1" smtClean="0"/>
              <a:t>উত্তরঃ</a:t>
            </a:r>
            <a:r>
              <a:rPr lang="en-US" sz="2000" dirty="0" smtClean="0"/>
              <a:t> </a:t>
            </a:r>
            <a:r>
              <a:rPr lang="en-US" sz="2000" dirty="0" err="1" smtClean="0"/>
              <a:t>ssss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2922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14600" y="10668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FF0000"/>
                </a:solidFill>
              </a:rPr>
              <a:t>পাঠ</a:t>
            </a:r>
            <a:r>
              <a:rPr lang="en-US" sz="4400" b="1" u="sng" dirty="0" smtClean="0">
                <a:solidFill>
                  <a:srgbClr val="FF0000"/>
                </a:solidFill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</a:rPr>
              <a:t>ঘোষণা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9050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আজকের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পাঠের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শিরোনাম</a:t>
            </a:r>
            <a:r>
              <a:rPr lang="en-US" sz="2000" dirty="0" smtClean="0"/>
              <a:t> </a:t>
            </a:r>
            <a:r>
              <a:rPr lang="en-US" sz="2000" dirty="0" err="1" smtClean="0"/>
              <a:t>হলো</a:t>
            </a:r>
            <a:r>
              <a:rPr lang="en-US" sz="2000" dirty="0" smtClean="0"/>
              <a:t> -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1242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 smtClean="0">
                <a:solidFill>
                  <a:srgbClr val="002060"/>
                </a:solidFill>
              </a:rPr>
              <a:t>الكلمة</a:t>
            </a:r>
            <a:endParaRPr lang="en-US" sz="72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4421243"/>
            <a:ext cx="3448050" cy="148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438400" y="12192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u="sng" dirty="0" smtClean="0">
                <a:solidFill>
                  <a:srgbClr val="FF0000"/>
                </a:solidFill>
              </a:rPr>
              <a:t>تعريف الكلمة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3622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আভিধানিক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অর্থঃ</a:t>
            </a:r>
            <a:r>
              <a:rPr lang="en-US" sz="2000" dirty="0" smtClean="0"/>
              <a:t>- </a:t>
            </a:r>
            <a:r>
              <a:rPr lang="ar-SA" sz="2000" dirty="0" smtClean="0"/>
              <a:t>كلمة</a:t>
            </a:r>
            <a:r>
              <a:rPr lang="en-US" sz="2000" dirty="0" smtClean="0"/>
              <a:t>  </a:t>
            </a:r>
            <a:r>
              <a:rPr lang="en-US" sz="2000" dirty="0" err="1" smtClean="0"/>
              <a:t>শব্দটি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এক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বচন</a:t>
            </a:r>
            <a:r>
              <a:rPr lang="en-US" sz="2000" dirty="0" smtClean="0"/>
              <a:t>, </a:t>
            </a:r>
            <a:r>
              <a:rPr lang="en-US" sz="2000" dirty="0" err="1" smtClean="0"/>
              <a:t>বহুবচনে</a:t>
            </a:r>
            <a:r>
              <a:rPr lang="en-US" sz="2000" dirty="0" smtClean="0"/>
              <a:t>  </a:t>
            </a:r>
            <a:r>
              <a:rPr lang="ar-SA" sz="2000" dirty="0" smtClean="0"/>
              <a:t>كلمات</a:t>
            </a:r>
            <a:r>
              <a:rPr lang="en-US" sz="2000" dirty="0" smtClean="0"/>
              <a:t> । </a:t>
            </a:r>
            <a:r>
              <a:rPr lang="en-US" sz="2000" dirty="0" err="1" smtClean="0"/>
              <a:t>এর</a:t>
            </a:r>
            <a:r>
              <a:rPr lang="en-US" sz="2000" dirty="0" smtClean="0"/>
              <a:t> </a:t>
            </a:r>
            <a:r>
              <a:rPr lang="en-US" sz="2000" dirty="0" err="1" smtClean="0"/>
              <a:t>শাব্দিক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অর্থ</a:t>
            </a:r>
            <a:r>
              <a:rPr lang="en-US" sz="2000" dirty="0" smtClean="0"/>
              <a:t> </a:t>
            </a:r>
            <a:r>
              <a:rPr lang="en-US" sz="2000" dirty="0" err="1" smtClean="0"/>
              <a:t>শব্দ</a:t>
            </a:r>
            <a:r>
              <a:rPr lang="en-US" sz="2000" dirty="0" smtClean="0"/>
              <a:t> </a:t>
            </a:r>
            <a:r>
              <a:rPr lang="en-US" sz="2000" dirty="0" err="1" smtClean="0"/>
              <a:t>বা</a:t>
            </a:r>
            <a:r>
              <a:rPr lang="en-US" sz="2000" dirty="0" smtClean="0"/>
              <a:t> </a:t>
            </a:r>
            <a:r>
              <a:rPr lang="en-US" sz="2000" dirty="0" err="1" smtClean="0"/>
              <a:t>পদ</a:t>
            </a:r>
            <a:r>
              <a:rPr lang="en-US" sz="2000" dirty="0" smtClean="0"/>
              <a:t> ।</a:t>
            </a:r>
            <a:r>
              <a:rPr lang="en-US" sz="2000" dirty="0" err="1" smtClean="0"/>
              <a:t>শব্দটি</a:t>
            </a:r>
            <a:r>
              <a:rPr lang="en-US" sz="2000" dirty="0" smtClean="0"/>
              <a:t>   </a:t>
            </a:r>
            <a:r>
              <a:rPr lang="ar-SA" sz="2000" dirty="0" smtClean="0"/>
              <a:t>كلم </a:t>
            </a:r>
            <a:r>
              <a:rPr lang="en-US" sz="2000" dirty="0" smtClean="0"/>
              <a:t>  </a:t>
            </a:r>
            <a:r>
              <a:rPr lang="en-US" sz="2000" dirty="0" err="1" smtClean="0"/>
              <a:t>মূলধাতু</a:t>
            </a:r>
            <a:r>
              <a:rPr lang="en-US" sz="2000" dirty="0" smtClean="0"/>
              <a:t> </a:t>
            </a:r>
            <a:r>
              <a:rPr lang="en-US" sz="2000" dirty="0" err="1" smtClean="0"/>
              <a:t>থেকে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গঠিত</a:t>
            </a:r>
            <a:r>
              <a:rPr lang="en-US" sz="2000" dirty="0" smtClean="0"/>
              <a:t>  </a:t>
            </a:r>
            <a:r>
              <a:rPr lang="en-US" sz="2000" dirty="0" err="1" smtClean="0"/>
              <a:t>যার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আভিধানিক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অর্থ</a:t>
            </a:r>
            <a:r>
              <a:rPr lang="en-US" sz="2000" dirty="0" smtClean="0"/>
              <a:t>  </a:t>
            </a:r>
            <a:r>
              <a:rPr lang="en-US" sz="2000" dirty="0" err="1" smtClean="0"/>
              <a:t>হলো</a:t>
            </a:r>
            <a:r>
              <a:rPr lang="en-US" sz="2000" dirty="0" smtClean="0"/>
              <a:t> – </a:t>
            </a:r>
            <a:r>
              <a:rPr lang="en-US" sz="2000" dirty="0" err="1" smtClean="0"/>
              <a:t>আঘাত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 smtClean="0"/>
              <a:t>, </a:t>
            </a:r>
            <a:r>
              <a:rPr lang="en-US" sz="2000" dirty="0" err="1" smtClean="0"/>
              <a:t>জখম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smtClean="0"/>
              <a:t> ।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657600"/>
            <a:ext cx="7391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পারিভষিক</a:t>
            </a:r>
            <a:r>
              <a:rPr lang="en-US" dirty="0" smtClean="0"/>
              <a:t> </a:t>
            </a:r>
            <a:r>
              <a:rPr lang="en-US" dirty="0" err="1" smtClean="0"/>
              <a:t>সংজ্ঞাঃ</a:t>
            </a:r>
            <a:r>
              <a:rPr lang="en-US" dirty="0" smtClean="0"/>
              <a:t> </a:t>
            </a:r>
            <a:r>
              <a:rPr lang="ar-SA" sz="2800" dirty="0" smtClean="0"/>
              <a:t>الكلمة لفظ وضع لمعنى مفرد  </a:t>
            </a:r>
            <a:r>
              <a:rPr lang="en-US" sz="2800" dirty="0" smtClean="0"/>
              <a:t> </a:t>
            </a:r>
            <a:r>
              <a:rPr lang="en-US" dirty="0" err="1" smtClean="0"/>
              <a:t>অর্থা</a:t>
            </a:r>
            <a:r>
              <a:rPr lang="en-US" dirty="0" smtClean="0"/>
              <a:t>ৎ  </a:t>
            </a:r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অর্থবোধক</a:t>
            </a:r>
            <a:r>
              <a:rPr lang="en-US" dirty="0" smtClean="0"/>
              <a:t> </a:t>
            </a:r>
            <a:r>
              <a:rPr lang="en-US" dirty="0" err="1" smtClean="0"/>
              <a:t>প্রত্যেকটি</a:t>
            </a:r>
            <a:r>
              <a:rPr lang="en-US" dirty="0" smtClean="0"/>
              <a:t> </a:t>
            </a:r>
            <a:r>
              <a:rPr lang="en-US" dirty="0" err="1" smtClean="0"/>
              <a:t>শব্দকে</a:t>
            </a:r>
            <a:r>
              <a:rPr lang="en-US" dirty="0" smtClean="0"/>
              <a:t>  </a:t>
            </a:r>
            <a:r>
              <a:rPr lang="en-US" dirty="0" err="1" smtClean="0"/>
              <a:t>কালিমা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পদ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 ।</a:t>
            </a:r>
          </a:p>
          <a:p>
            <a:r>
              <a:rPr lang="en-US" dirty="0" err="1" smtClean="0"/>
              <a:t>যেমনঃ</a:t>
            </a:r>
            <a:r>
              <a:rPr lang="en-US" dirty="0" smtClean="0"/>
              <a:t> – </a:t>
            </a:r>
            <a:r>
              <a:rPr lang="ar-SA" sz="2800" dirty="0" smtClean="0"/>
              <a:t>فى – ذهب – كتاب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14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13855"/>
            <a:ext cx="9144000" cy="701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14600" y="10668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u="sng" dirty="0" smtClean="0">
                <a:solidFill>
                  <a:srgbClr val="FF0000"/>
                </a:solidFill>
              </a:rPr>
              <a:t>اقسام الكلمة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2860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 smtClean="0"/>
              <a:t>كلمة </a:t>
            </a:r>
            <a:r>
              <a:rPr lang="en-US" sz="2800" dirty="0" smtClean="0"/>
              <a:t> </a:t>
            </a:r>
            <a:r>
              <a:rPr lang="en-US" sz="2000" dirty="0" err="1" smtClean="0"/>
              <a:t>তিন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প্রকার</a:t>
            </a:r>
            <a:r>
              <a:rPr lang="en-US" sz="2000" dirty="0" smtClean="0"/>
              <a:t> ।</a:t>
            </a:r>
            <a:r>
              <a:rPr lang="en-US" sz="2000" dirty="0" err="1" smtClean="0"/>
              <a:t>যথা</a:t>
            </a:r>
            <a:r>
              <a:rPr lang="en-US" sz="2000" dirty="0" smtClean="0"/>
              <a:t> – ১. </a:t>
            </a:r>
            <a:r>
              <a:rPr lang="ar-SA" sz="2800" dirty="0" smtClean="0"/>
              <a:t>اسم </a:t>
            </a:r>
            <a:r>
              <a:rPr lang="en-US" sz="2800" dirty="0" smtClean="0"/>
              <a:t>  (</a:t>
            </a:r>
            <a:r>
              <a:rPr lang="en-US" sz="2000" dirty="0" err="1" smtClean="0"/>
              <a:t>বিশেষ্য</a:t>
            </a:r>
            <a:r>
              <a:rPr lang="en-US" sz="2000" dirty="0" smtClean="0"/>
              <a:t> ) ২. </a:t>
            </a:r>
            <a:r>
              <a:rPr lang="ar-SA" sz="2800" dirty="0" smtClean="0"/>
              <a:t>فعل </a:t>
            </a:r>
            <a:r>
              <a:rPr lang="en-US" sz="2800" dirty="0" smtClean="0"/>
              <a:t>  </a:t>
            </a:r>
            <a:r>
              <a:rPr lang="en-US" sz="2000" dirty="0" smtClean="0"/>
              <a:t>(</a:t>
            </a:r>
            <a:r>
              <a:rPr lang="en-US" sz="2000" dirty="0" err="1" smtClean="0"/>
              <a:t>ক্রিয়া</a:t>
            </a:r>
            <a:r>
              <a:rPr lang="en-US" sz="2000" dirty="0" smtClean="0"/>
              <a:t> )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৩.</a:t>
            </a:r>
            <a:r>
              <a:rPr lang="ar-SA" sz="2800" dirty="0" smtClean="0"/>
              <a:t> حرف </a:t>
            </a:r>
            <a:r>
              <a:rPr lang="en-US" sz="2800" dirty="0" smtClean="0"/>
              <a:t>(</a:t>
            </a:r>
            <a:r>
              <a:rPr lang="en-US" sz="2000" dirty="0" err="1" smtClean="0"/>
              <a:t>অব্যয়</a:t>
            </a:r>
            <a:r>
              <a:rPr lang="en-US" sz="2000" dirty="0" smtClean="0"/>
              <a:t>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3581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/>
              <a:t>كلمة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467600" y="4166175"/>
            <a:ext cx="76200" cy="558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</p:cNvCxnSpPr>
          <p:nvPr/>
        </p:nvCxnSpPr>
        <p:spPr>
          <a:xfrm>
            <a:off x="4572000" y="4166175"/>
            <a:ext cx="0" cy="558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16182" y="4175986"/>
            <a:ext cx="131618" cy="5484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316182" y="4171080"/>
            <a:ext cx="6227618" cy="49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990600" y="4642425"/>
            <a:ext cx="1433945" cy="1089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smtClean="0"/>
              <a:t>حرف</a:t>
            </a:r>
            <a:endParaRPr lang="en-US" sz="3600" dirty="0"/>
          </a:p>
        </p:txBody>
      </p:sp>
      <p:sp>
        <p:nvSpPr>
          <p:cNvPr id="21" name="Oval 20"/>
          <p:cNvSpPr/>
          <p:nvPr/>
        </p:nvSpPr>
        <p:spPr>
          <a:xfrm>
            <a:off x="3882736" y="4724400"/>
            <a:ext cx="1433945" cy="1089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فعل</a:t>
            </a:r>
            <a:endParaRPr lang="en-US" sz="3600" dirty="0"/>
          </a:p>
        </p:txBody>
      </p:sp>
      <p:sp>
        <p:nvSpPr>
          <p:cNvPr id="22" name="Oval 21"/>
          <p:cNvSpPr/>
          <p:nvPr/>
        </p:nvSpPr>
        <p:spPr>
          <a:xfrm>
            <a:off x="6587837" y="4724400"/>
            <a:ext cx="1433945" cy="1089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اسم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654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249382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0" y="1066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u="sng" dirty="0" smtClean="0">
                <a:solidFill>
                  <a:srgbClr val="FF0000"/>
                </a:solidFill>
              </a:rPr>
              <a:t>تعريف الاسم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133600"/>
            <a:ext cx="6858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002060"/>
                </a:solidFill>
              </a:rPr>
              <a:t>আভিধানিক</a:t>
            </a:r>
            <a:r>
              <a:rPr lang="en-US" sz="2800" u="sng" dirty="0" smtClean="0">
                <a:solidFill>
                  <a:srgbClr val="002060"/>
                </a:solidFill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</a:rPr>
              <a:t>অর্থঃ</a:t>
            </a:r>
            <a:r>
              <a:rPr lang="en-US" sz="2800" u="sng" dirty="0" smtClean="0">
                <a:solidFill>
                  <a:srgbClr val="002060"/>
                </a:solidFill>
              </a:rPr>
              <a:t>   </a:t>
            </a:r>
            <a:r>
              <a:rPr lang="ar-SA" sz="2800" dirty="0" smtClean="0">
                <a:solidFill>
                  <a:srgbClr val="002060"/>
                </a:solidFill>
              </a:rPr>
              <a:t>اسم </a:t>
            </a:r>
            <a:r>
              <a:rPr lang="en-US" sz="2000" dirty="0" smtClean="0">
                <a:solidFill>
                  <a:srgbClr val="002060"/>
                </a:solidFill>
              </a:rPr>
              <a:t>  </a:t>
            </a:r>
            <a:r>
              <a:rPr lang="en-US" sz="2000" dirty="0" err="1" smtClean="0">
                <a:solidFill>
                  <a:srgbClr val="002060"/>
                </a:solidFill>
              </a:rPr>
              <a:t>শব্দটি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একবচন</a:t>
            </a:r>
            <a:r>
              <a:rPr lang="en-US" sz="2000" dirty="0" smtClean="0">
                <a:solidFill>
                  <a:srgbClr val="002060"/>
                </a:solidFill>
              </a:rPr>
              <a:t> , </a:t>
            </a:r>
            <a:r>
              <a:rPr lang="en-US" sz="2000" dirty="0" err="1" smtClean="0">
                <a:solidFill>
                  <a:srgbClr val="002060"/>
                </a:solidFill>
              </a:rPr>
              <a:t>বহুবচনে</a:t>
            </a:r>
            <a:r>
              <a:rPr lang="en-US" sz="2000" dirty="0" smtClean="0">
                <a:solidFill>
                  <a:srgbClr val="002060"/>
                </a:solidFill>
              </a:rPr>
              <a:t>            -</a:t>
            </a:r>
            <a:r>
              <a:rPr lang="ar-SA" sz="2800" dirty="0" smtClean="0">
                <a:solidFill>
                  <a:srgbClr val="002060"/>
                </a:solidFill>
              </a:rPr>
              <a:t>اسماء </a:t>
            </a:r>
            <a:r>
              <a:rPr lang="en-US" sz="2000" dirty="0" smtClean="0">
                <a:solidFill>
                  <a:srgbClr val="002060"/>
                </a:solidFill>
              </a:rPr>
              <a:t>  ,</a:t>
            </a:r>
            <a:r>
              <a:rPr lang="en-US" sz="2000" dirty="0" err="1" smtClean="0">
                <a:solidFill>
                  <a:srgbClr val="002060"/>
                </a:solidFill>
              </a:rPr>
              <a:t>এর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অর্থ</a:t>
            </a:r>
            <a:r>
              <a:rPr lang="en-US" sz="2000" dirty="0" smtClean="0">
                <a:solidFill>
                  <a:srgbClr val="002060"/>
                </a:solidFill>
              </a:rPr>
              <a:t>  </a:t>
            </a:r>
            <a:r>
              <a:rPr lang="en-US" sz="2000" dirty="0" err="1" smtClean="0">
                <a:solidFill>
                  <a:srgbClr val="002060"/>
                </a:solidFill>
              </a:rPr>
              <a:t>নাম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</a:rPr>
              <a:t>বিশেষ্য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</a:rPr>
              <a:t>শিরোনাম</a:t>
            </a:r>
            <a:r>
              <a:rPr lang="en-US" sz="2000" dirty="0" smtClean="0">
                <a:solidFill>
                  <a:srgbClr val="002060"/>
                </a:solidFill>
              </a:rPr>
              <a:t>  </a:t>
            </a:r>
            <a:r>
              <a:rPr lang="en-US" sz="2000" dirty="0" err="1" smtClean="0">
                <a:solidFill>
                  <a:srgbClr val="002060"/>
                </a:solidFill>
              </a:rPr>
              <a:t>ইত্যাদি</a:t>
            </a:r>
            <a:r>
              <a:rPr lang="en-US" sz="2000" dirty="0" smtClean="0">
                <a:solidFill>
                  <a:srgbClr val="002060"/>
                </a:solidFill>
              </a:rPr>
              <a:t>। </a:t>
            </a:r>
          </a:p>
          <a:p>
            <a:r>
              <a:rPr lang="en-US" sz="2400" u="sng" dirty="0" err="1" smtClean="0">
                <a:solidFill>
                  <a:srgbClr val="002060"/>
                </a:solidFill>
              </a:rPr>
              <a:t>পারিভাষিক</a:t>
            </a:r>
            <a:r>
              <a:rPr lang="en-US" sz="2400" u="sng" dirty="0" smtClean="0">
                <a:solidFill>
                  <a:srgbClr val="002060"/>
                </a:solidFill>
              </a:rPr>
              <a:t> </a:t>
            </a:r>
            <a:r>
              <a:rPr lang="en-US" sz="2400" u="sng" dirty="0" err="1" smtClean="0">
                <a:solidFill>
                  <a:srgbClr val="002060"/>
                </a:solidFill>
              </a:rPr>
              <a:t>সংজ্ঞাঃ</a:t>
            </a:r>
            <a:r>
              <a:rPr lang="en-US" sz="2400" u="sng" dirty="0" smtClean="0">
                <a:solidFill>
                  <a:srgbClr val="002060"/>
                </a:solidFill>
              </a:rPr>
              <a:t> </a:t>
            </a:r>
            <a:r>
              <a:rPr lang="en-US" sz="2000" u="sng" dirty="0" err="1" smtClean="0">
                <a:solidFill>
                  <a:srgbClr val="002060"/>
                </a:solidFill>
              </a:rPr>
              <a:t>নাহু</a:t>
            </a:r>
            <a:r>
              <a:rPr lang="en-US" sz="2000" u="sng" dirty="0" smtClean="0">
                <a:solidFill>
                  <a:srgbClr val="002060"/>
                </a:solidFill>
              </a:rPr>
              <a:t> </a:t>
            </a:r>
            <a:r>
              <a:rPr lang="en-US" sz="2000" u="sng" dirty="0" err="1" smtClean="0">
                <a:solidFill>
                  <a:srgbClr val="002060"/>
                </a:solidFill>
              </a:rPr>
              <a:t>শাস্রের</a:t>
            </a:r>
            <a:r>
              <a:rPr lang="en-US" sz="2000" u="sng" dirty="0" smtClean="0">
                <a:solidFill>
                  <a:srgbClr val="002060"/>
                </a:solidFill>
              </a:rPr>
              <a:t> </a:t>
            </a:r>
            <a:r>
              <a:rPr lang="en-US" sz="2000" u="sng" dirty="0" err="1" smtClean="0">
                <a:solidFill>
                  <a:srgbClr val="002060"/>
                </a:solidFill>
              </a:rPr>
              <a:t>পরিভাষায়</a:t>
            </a:r>
            <a:r>
              <a:rPr lang="en-US" sz="2000" u="sng" dirty="0" smtClean="0">
                <a:solidFill>
                  <a:srgbClr val="002060"/>
                </a:solidFill>
              </a:rPr>
              <a:t>  - </a:t>
            </a:r>
          </a:p>
          <a:p>
            <a:r>
              <a:rPr lang="ar-SA" sz="2800" u="sng" dirty="0" smtClean="0">
                <a:solidFill>
                  <a:srgbClr val="002060"/>
                </a:solidFill>
              </a:rPr>
              <a:t>الاسم كلمة تدل على معنى فى نفسها غير مقترن باحد ازمنة الثلاثة –</a:t>
            </a:r>
          </a:p>
          <a:p>
            <a:r>
              <a:rPr lang="en-US" sz="2000" u="sng" dirty="0" err="1" smtClean="0">
                <a:solidFill>
                  <a:srgbClr val="002060"/>
                </a:solidFill>
              </a:rPr>
              <a:t>অর্থা</a:t>
            </a:r>
            <a:r>
              <a:rPr lang="en-US" sz="2000" u="sng" dirty="0" smtClean="0">
                <a:solidFill>
                  <a:srgbClr val="002060"/>
                </a:solidFill>
              </a:rPr>
              <a:t>ৎ -      </a:t>
            </a:r>
            <a:r>
              <a:rPr lang="en-US" sz="2000" u="sng" dirty="0" err="1" smtClean="0">
                <a:solidFill>
                  <a:srgbClr val="002060"/>
                </a:solidFill>
              </a:rPr>
              <a:t>ইসিম</a:t>
            </a:r>
            <a:r>
              <a:rPr lang="en-US" sz="2000" u="sng" dirty="0" smtClean="0">
                <a:solidFill>
                  <a:srgbClr val="002060"/>
                </a:solidFill>
              </a:rPr>
              <a:t> ঐ </a:t>
            </a:r>
            <a:r>
              <a:rPr lang="en-US" sz="2000" u="sng" dirty="0" err="1" smtClean="0">
                <a:solidFill>
                  <a:srgbClr val="002060"/>
                </a:solidFill>
              </a:rPr>
              <a:t>কলিমাকে</a:t>
            </a:r>
            <a:r>
              <a:rPr lang="en-US" sz="2000" u="sng" dirty="0" smtClean="0">
                <a:solidFill>
                  <a:srgbClr val="002060"/>
                </a:solidFill>
              </a:rPr>
              <a:t> </a:t>
            </a:r>
            <a:r>
              <a:rPr lang="en-US" sz="2000" u="sng" dirty="0" err="1" smtClean="0">
                <a:solidFill>
                  <a:srgbClr val="002060"/>
                </a:solidFill>
              </a:rPr>
              <a:t>বলে</a:t>
            </a:r>
            <a:r>
              <a:rPr lang="en-US" sz="2000" u="sng" dirty="0" smtClean="0">
                <a:solidFill>
                  <a:srgbClr val="002060"/>
                </a:solidFill>
              </a:rPr>
              <a:t>, </a:t>
            </a:r>
            <a:r>
              <a:rPr lang="en-US" sz="2000" u="sng" dirty="0" err="1" smtClean="0">
                <a:solidFill>
                  <a:srgbClr val="002060"/>
                </a:solidFill>
              </a:rPr>
              <a:t>যা</a:t>
            </a:r>
            <a:r>
              <a:rPr lang="en-US" sz="2000" u="sng" dirty="0" smtClean="0">
                <a:solidFill>
                  <a:srgbClr val="002060"/>
                </a:solidFill>
              </a:rPr>
              <a:t> </a:t>
            </a:r>
            <a:r>
              <a:rPr lang="en-US" sz="2000" u="sng" dirty="0" err="1" smtClean="0">
                <a:solidFill>
                  <a:srgbClr val="002060"/>
                </a:solidFill>
              </a:rPr>
              <a:t>তিন</a:t>
            </a:r>
            <a:r>
              <a:rPr lang="en-US" sz="2000" u="sng" dirty="0" smtClean="0">
                <a:solidFill>
                  <a:srgbClr val="002060"/>
                </a:solidFill>
              </a:rPr>
              <a:t> </a:t>
            </a:r>
            <a:r>
              <a:rPr lang="en-US" sz="2000" u="sng" dirty="0" err="1" smtClean="0">
                <a:solidFill>
                  <a:srgbClr val="002060"/>
                </a:solidFill>
              </a:rPr>
              <a:t>কালের</a:t>
            </a:r>
            <a:r>
              <a:rPr lang="en-US" sz="2000" u="sng" dirty="0" smtClean="0">
                <a:solidFill>
                  <a:srgbClr val="002060"/>
                </a:solidFill>
              </a:rPr>
              <a:t> </a:t>
            </a:r>
            <a:r>
              <a:rPr lang="en-US" sz="2000" u="sng" dirty="0" err="1" smtClean="0">
                <a:solidFill>
                  <a:srgbClr val="002060"/>
                </a:solidFill>
              </a:rPr>
              <a:t>কোন</a:t>
            </a:r>
            <a:r>
              <a:rPr lang="en-US" sz="2000" u="sng" dirty="0" smtClean="0">
                <a:solidFill>
                  <a:srgbClr val="002060"/>
                </a:solidFill>
              </a:rPr>
              <a:t> </a:t>
            </a:r>
            <a:r>
              <a:rPr lang="en-US" sz="2000" u="sng" dirty="0" err="1" smtClean="0">
                <a:solidFill>
                  <a:srgbClr val="002060"/>
                </a:solidFill>
              </a:rPr>
              <a:t>এক</a:t>
            </a:r>
            <a:r>
              <a:rPr lang="en-US" sz="2000" u="sng" dirty="0" smtClean="0">
                <a:solidFill>
                  <a:srgbClr val="002060"/>
                </a:solidFill>
              </a:rPr>
              <a:t> </a:t>
            </a:r>
            <a:r>
              <a:rPr lang="en-US" sz="2000" u="sng" dirty="0" err="1" smtClean="0">
                <a:solidFill>
                  <a:srgbClr val="002060"/>
                </a:solidFill>
              </a:rPr>
              <a:t>কালের</a:t>
            </a:r>
            <a:r>
              <a:rPr lang="en-US" sz="2000" u="sng" dirty="0" smtClean="0">
                <a:solidFill>
                  <a:srgbClr val="002060"/>
                </a:solidFill>
              </a:rPr>
              <a:t> </a:t>
            </a:r>
            <a:r>
              <a:rPr lang="en-US" sz="2000" u="sng" dirty="0" err="1" smtClean="0">
                <a:solidFill>
                  <a:srgbClr val="002060"/>
                </a:solidFill>
              </a:rPr>
              <a:t>সাথে</a:t>
            </a:r>
            <a:r>
              <a:rPr lang="en-US" sz="2000" u="sng" dirty="0" smtClean="0">
                <a:solidFill>
                  <a:srgbClr val="002060"/>
                </a:solidFill>
              </a:rPr>
              <a:t> </a:t>
            </a:r>
            <a:r>
              <a:rPr lang="en-US" sz="2000" u="sng" dirty="0" err="1" smtClean="0">
                <a:solidFill>
                  <a:srgbClr val="002060"/>
                </a:solidFill>
              </a:rPr>
              <a:t>মিলিত</a:t>
            </a:r>
            <a:r>
              <a:rPr lang="en-US" sz="2000" u="sng" dirty="0" smtClean="0">
                <a:solidFill>
                  <a:srgbClr val="002060"/>
                </a:solidFill>
              </a:rPr>
              <a:t> </a:t>
            </a:r>
            <a:r>
              <a:rPr lang="en-US" sz="2000" u="sng" dirty="0" err="1" smtClean="0">
                <a:solidFill>
                  <a:srgbClr val="002060"/>
                </a:solidFill>
              </a:rPr>
              <a:t>না</a:t>
            </a:r>
            <a:r>
              <a:rPr lang="en-US" sz="2000" u="sng" dirty="0" smtClean="0">
                <a:solidFill>
                  <a:srgbClr val="002060"/>
                </a:solidFill>
              </a:rPr>
              <a:t> </a:t>
            </a:r>
            <a:r>
              <a:rPr lang="en-US" sz="2000" u="sng" dirty="0" err="1" smtClean="0">
                <a:solidFill>
                  <a:srgbClr val="002060"/>
                </a:solidFill>
              </a:rPr>
              <a:t>হয়েই</a:t>
            </a:r>
            <a:r>
              <a:rPr lang="en-US" sz="2000" u="sng" dirty="0" smtClean="0">
                <a:solidFill>
                  <a:srgbClr val="002060"/>
                </a:solidFill>
              </a:rPr>
              <a:t>  </a:t>
            </a:r>
            <a:r>
              <a:rPr lang="en-US" sz="2000" u="sng" dirty="0" err="1" smtClean="0">
                <a:solidFill>
                  <a:srgbClr val="002060"/>
                </a:solidFill>
              </a:rPr>
              <a:t>নিজের</a:t>
            </a:r>
            <a:r>
              <a:rPr lang="en-US" sz="2000" u="sng" dirty="0" smtClean="0">
                <a:solidFill>
                  <a:srgbClr val="002060"/>
                </a:solidFill>
              </a:rPr>
              <a:t> </a:t>
            </a:r>
            <a:r>
              <a:rPr lang="en-US" sz="2000" u="sng" dirty="0" err="1" smtClean="0">
                <a:solidFill>
                  <a:srgbClr val="002060"/>
                </a:solidFill>
              </a:rPr>
              <a:t>অর্থ</a:t>
            </a:r>
            <a:r>
              <a:rPr lang="en-US" sz="2000" u="sng" dirty="0" smtClean="0">
                <a:solidFill>
                  <a:srgbClr val="002060"/>
                </a:solidFill>
              </a:rPr>
              <a:t> </a:t>
            </a:r>
            <a:r>
              <a:rPr lang="en-US" sz="2000" u="sng" dirty="0" err="1" smtClean="0">
                <a:solidFill>
                  <a:srgbClr val="002060"/>
                </a:solidFill>
              </a:rPr>
              <a:t>নিজে</a:t>
            </a:r>
            <a:r>
              <a:rPr lang="en-US" sz="2000" u="sng" dirty="0" smtClean="0">
                <a:solidFill>
                  <a:srgbClr val="002060"/>
                </a:solidFill>
              </a:rPr>
              <a:t> </a:t>
            </a:r>
            <a:r>
              <a:rPr lang="en-US" sz="2000" u="sng" dirty="0" err="1" smtClean="0">
                <a:solidFill>
                  <a:srgbClr val="002060"/>
                </a:solidFill>
              </a:rPr>
              <a:t>প্রকাশ</a:t>
            </a:r>
            <a:r>
              <a:rPr lang="en-US" sz="2000" u="sng" dirty="0" smtClean="0">
                <a:solidFill>
                  <a:srgbClr val="002060"/>
                </a:solidFill>
              </a:rPr>
              <a:t> </a:t>
            </a:r>
            <a:r>
              <a:rPr lang="en-US" sz="2000" u="sng" dirty="0" err="1" smtClean="0">
                <a:solidFill>
                  <a:srgbClr val="002060"/>
                </a:solidFill>
              </a:rPr>
              <a:t>করতে</a:t>
            </a:r>
            <a:r>
              <a:rPr lang="en-US" sz="2000" u="sng" dirty="0" smtClean="0">
                <a:solidFill>
                  <a:srgbClr val="002060"/>
                </a:solidFill>
              </a:rPr>
              <a:t> </a:t>
            </a:r>
            <a:r>
              <a:rPr lang="en-US" sz="2000" u="sng" dirty="0" err="1" smtClean="0">
                <a:solidFill>
                  <a:srgbClr val="002060"/>
                </a:solidFill>
              </a:rPr>
              <a:t>পারে</a:t>
            </a:r>
            <a:r>
              <a:rPr lang="en-US" sz="2000" u="sng" dirty="0" smtClean="0">
                <a:solidFill>
                  <a:srgbClr val="002060"/>
                </a:solidFill>
              </a:rPr>
              <a:t> । </a:t>
            </a:r>
            <a:r>
              <a:rPr lang="en-US" sz="2000" u="sng" dirty="0" err="1" smtClean="0">
                <a:solidFill>
                  <a:srgbClr val="002060"/>
                </a:solidFill>
              </a:rPr>
              <a:t>যেমন</a:t>
            </a:r>
            <a:r>
              <a:rPr lang="en-US" sz="2000" u="sng" dirty="0" smtClean="0">
                <a:solidFill>
                  <a:srgbClr val="002060"/>
                </a:solidFill>
              </a:rPr>
              <a:t> -  </a:t>
            </a:r>
            <a:r>
              <a:rPr lang="ar-SA" sz="2800" u="sng" dirty="0" smtClean="0">
                <a:solidFill>
                  <a:srgbClr val="002060"/>
                </a:solidFill>
              </a:rPr>
              <a:t>كتاب – مدرسة – نعمان </a:t>
            </a:r>
            <a:endParaRPr lang="en-US" sz="20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08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447</Words>
  <Application>Microsoft Office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ssssss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83</cp:revision>
  <dcterms:created xsi:type="dcterms:W3CDTF">2021-08-08T14:15:20Z</dcterms:created>
  <dcterms:modified xsi:type="dcterms:W3CDTF">2021-08-22T17:22:23Z</dcterms:modified>
</cp:coreProperties>
</file>