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68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 snapToGrid="0">
      <p:cViewPr varScale="1">
        <p:scale>
          <a:sx n="81" d="100"/>
          <a:sy n="81" d="100"/>
        </p:scale>
        <p:origin x="2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66771-66E4-49DF-9631-DD1C8B0AE4B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AC759-46EA-418E-89F7-481755C17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45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C759-46EA-418E-89F7-481755C1769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38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0F81-EC66-4855-AA10-95E259B51AA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AF57-4837-4C3C-B428-68A6F284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0F81-EC66-4855-AA10-95E259B51AA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AF57-4837-4C3C-B428-68A6F284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9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0F81-EC66-4855-AA10-95E259B51AA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AF57-4837-4C3C-B428-68A6F284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8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0F81-EC66-4855-AA10-95E259B51AA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AF57-4837-4C3C-B428-68A6F284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1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0F81-EC66-4855-AA10-95E259B51AA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AF57-4837-4C3C-B428-68A6F284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6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0F81-EC66-4855-AA10-95E259B51AA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AF57-4837-4C3C-B428-68A6F284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3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0F81-EC66-4855-AA10-95E259B51AA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AF57-4837-4C3C-B428-68A6F284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9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0F81-EC66-4855-AA10-95E259B51AA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AF57-4837-4C3C-B428-68A6F284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3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0F81-EC66-4855-AA10-95E259B51AA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AF57-4837-4C3C-B428-68A6F284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0F81-EC66-4855-AA10-95E259B51AA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AF57-4837-4C3C-B428-68A6F284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0F81-EC66-4855-AA10-95E259B51AA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AF57-4837-4C3C-B428-68A6F284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7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30F81-EC66-4855-AA10-95E259B51AA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4AF57-4837-4C3C-B428-68A6F2841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6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127" y="130629"/>
            <a:ext cx="12108873" cy="6727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6466" y="311727"/>
            <a:ext cx="11602193" cy="63651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07" y="1439128"/>
            <a:ext cx="2981202" cy="9693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114" y="1710047"/>
            <a:ext cx="6044540" cy="4252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37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8130" y="142504"/>
            <a:ext cx="11863449" cy="6543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8141" y="866900"/>
            <a:ext cx="218506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 ban"/>
              </a:rPr>
              <a:t>শর্করা</a:t>
            </a:r>
            <a:endParaRPr lang="en-US" sz="3600" dirty="0">
              <a:latin typeface="Nikosh 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3143" y="2327564"/>
            <a:ext cx="1330036" cy="58477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 ban"/>
              </a:rPr>
              <a:t>উৎসঃ</a:t>
            </a:r>
            <a:endParaRPr lang="en-US" sz="3200" dirty="0">
              <a:latin typeface="Nikosh b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486" y="644237"/>
            <a:ext cx="2857500" cy="1600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823" y="708314"/>
            <a:ext cx="2828925" cy="16192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53247" y="2619951"/>
            <a:ext cx="1436914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 ban"/>
              </a:rPr>
              <a:t>চাল</a:t>
            </a:r>
            <a:endParaRPr lang="en-US" sz="2800" dirty="0">
              <a:latin typeface="Nikosh b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99616" y="2778827"/>
            <a:ext cx="1282535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 ban"/>
              </a:rPr>
              <a:t>আটা</a:t>
            </a:r>
            <a:endParaRPr lang="en-US" sz="2800" dirty="0">
              <a:latin typeface="Nikosh ban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484" y="3285674"/>
            <a:ext cx="2729320" cy="19472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8817" y="3890308"/>
            <a:ext cx="2468768" cy="138713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120934" y="4327549"/>
            <a:ext cx="769226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 ban"/>
              </a:rPr>
              <a:t>আলু</a:t>
            </a:r>
            <a:endParaRPr lang="en-US" sz="2800" dirty="0">
              <a:latin typeface="Nikosh b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78338" y="4327549"/>
            <a:ext cx="736270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 ban"/>
              </a:rPr>
              <a:t>চিনি</a:t>
            </a:r>
            <a:endParaRPr lang="en-US" sz="2800" dirty="0">
              <a:latin typeface="Nikosh b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4400" y="5688281"/>
            <a:ext cx="4257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70C0"/>
                </a:solidFill>
                <a:latin typeface="Nikosh ban"/>
              </a:rPr>
              <a:t>কাজঃ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দেহের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ক্ষয়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পুরন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করে</a:t>
            </a:r>
            <a:r>
              <a:rPr lang="en-US" sz="3200" dirty="0" smtClean="0">
                <a:latin typeface="Nikosh ban"/>
              </a:rPr>
              <a:t>।</a:t>
            </a:r>
            <a:endParaRPr lang="en-US" sz="32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87288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 animBg="1"/>
      <p:bldP spid="16" grpId="0" animBg="1"/>
      <p:bldP spid="17" grpId="0" animBg="1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003" y="1"/>
            <a:ext cx="12096997" cy="6757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94903" y="190006"/>
            <a:ext cx="11697195" cy="63770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6270" y="866899"/>
            <a:ext cx="3051959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 ban"/>
              </a:rPr>
              <a:t>ছবির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দিকে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লক্ষ্য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কর</a:t>
            </a:r>
            <a:endParaRPr lang="en-US" sz="3600" dirty="0">
              <a:latin typeface="Nikosh 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596" y="1513230"/>
            <a:ext cx="7095671" cy="436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19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127" y="106878"/>
            <a:ext cx="12108873" cy="6751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61257" y="285008"/>
            <a:ext cx="11744696" cy="63295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1273" y="938151"/>
            <a:ext cx="220881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 ban"/>
              </a:rPr>
              <a:t>আমিষ</a:t>
            </a:r>
            <a:endParaRPr lang="en-US" sz="3600" dirty="0">
              <a:latin typeface="Nikosh 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6281" y="2612571"/>
            <a:ext cx="1377537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 ban"/>
              </a:rPr>
              <a:t>উৎসঃ</a:t>
            </a:r>
            <a:endParaRPr lang="en-US" sz="3200" dirty="0">
              <a:latin typeface="Nikosh b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321" y="800727"/>
            <a:ext cx="2311235" cy="12942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7756" y="834387"/>
            <a:ext cx="2200212" cy="12362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321" y="3553521"/>
            <a:ext cx="2214068" cy="12440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8735" y="3502818"/>
            <a:ext cx="1883600" cy="134542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809506" y="2707574"/>
            <a:ext cx="9144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 ban"/>
              </a:rPr>
              <a:t>মাছ</a:t>
            </a:r>
            <a:endParaRPr lang="en-US" sz="2800" dirty="0">
              <a:latin typeface="Nikosh b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892145" y="2612571"/>
            <a:ext cx="1116281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 ban"/>
              </a:rPr>
              <a:t>মাংশ</a:t>
            </a:r>
            <a:endParaRPr lang="en-US" sz="2800" dirty="0">
              <a:latin typeface="Nikosh b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0668" y="3965256"/>
            <a:ext cx="101401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 ban"/>
              </a:rPr>
              <a:t>ডিম</a:t>
            </a:r>
            <a:endParaRPr lang="en-US" sz="2800" dirty="0">
              <a:latin typeface="Nikosh b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88694" y="3913922"/>
            <a:ext cx="997528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 ban"/>
              </a:rPr>
              <a:t>ডাল</a:t>
            </a:r>
            <a:endParaRPr lang="en-US" sz="2800" dirty="0">
              <a:latin typeface="Nikosh b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46910" y="5722977"/>
            <a:ext cx="8775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কাজঃ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দেহের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বৃদ্ধি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সাধন</a:t>
            </a:r>
            <a:r>
              <a:rPr lang="en-US" sz="3200" dirty="0" smtClean="0">
                <a:latin typeface="Nikosh ban"/>
              </a:rPr>
              <a:t> ও </a:t>
            </a:r>
            <a:r>
              <a:rPr lang="en-US" sz="3200" dirty="0" err="1" smtClean="0">
                <a:latin typeface="Nikosh ban"/>
              </a:rPr>
              <a:t>ক্ষয়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পুরন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করে</a:t>
            </a:r>
            <a:r>
              <a:rPr lang="en-US" sz="3200" dirty="0" smtClean="0">
                <a:latin typeface="Nikosh ban"/>
              </a:rPr>
              <a:t>।</a:t>
            </a:r>
            <a:endParaRPr lang="en-US" sz="32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42579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0629" y="154379"/>
            <a:ext cx="11887200" cy="65551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1891" y="581891"/>
            <a:ext cx="327759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 ban"/>
              </a:rPr>
              <a:t>ছবি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দেখ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সবাই</a:t>
            </a:r>
            <a:endParaRPr lang="en-US" sz="3600" dirty="0">
              <a:latin typeface="Nikosh ban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249" y="1607330"/>
            <a:ext cx="6898250" cy="408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6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003" y="130629"/>
            <a:ext cx="12096997" cy="6727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61257" y="285008"/>
            <a:ext cx="11732821" cy="6400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02525" y="985652"/>
            <a:ext cx="2090057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স্নেহ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235034" y="2683823"/>
            <a:ext cx="1448789" cy="58477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 ban"/>
              </a:rPr>
              <a:t>উৎসঃ</a:t>
            </a:r>
            <a:endParaRPr lang="en-US" sz="3200" dirty="0">
              <a:latin typeface="Nikosh b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494" y="985652"/>
            <a:ext cx="1802265" cy="18022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947" y="1385714"/>
            <a:ext cx="1531918" cy="14140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459" y="1649789"/>
            <a:ext cx="1840335" cy="103403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334494" y="3415597"/>
            <a:ext cx="123503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 ban"/>
              </a:rPr>
              <a:t>ঘি</a:t>
            </a:r>
            <a:endParaRPr lang="en-US" sz="3200" dirty="0">
              <a:latin typeface="Nikosh b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43947" y="3415597"/>
            <a:ext cx="1128157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 ban"/>
              </a:rPr>
              <a:t>ডালডা</a:t>
            </a:r>
            <a:endParaRPr lang="en-US" sz="3200" dirty="0">
              <a:latin typeface="Nikosh b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27771" y="3268598"/>
            <a:ext cx="1092530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 ban"/>
              </a:rPr>
              <a:t>বাদাম</a:t>
            </a:r>
            <a:endParaRPr lang="en-US" sz="3200" dirty="0">
              <a:latin typeface="Nikosh b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60665" y="5165766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কাজঃ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দেহের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তাপ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বাড়ায়</a:t>
            </a:r>
            <a:r>
              <a:rPr lang="en-US" sz="3200" dirty="0" smtClean="0">
                <a:latin typeface="Nikosh ban"/>
              </a:rPr>
              <a:t>।</a:t>
            </a:r>
            <a:endParaRPr lang="en-US" sz="32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348054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 animBg="1"/>
      <p:bldP spid="13" grpId="0" animBg="1"/>
      <p:bldP spid="14" grpId="0" animBg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8753"/>
            <a:ext cx="12192000" cy="6739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3553" y="228598"/>
            <a:ext cx="11768447" cy="64958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80655" y="997528"/>
            <a:ext cx="318258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 ban"/>
              </a:rPr>
              <a:t>একক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কাজ</a:t>
            </a:r>
            <a:endParaRPr lang="en-US" sz="3600" dirty="0">
              <a:latin typeface="Nikosh b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959" y="970808"/>
            <a:ext cx="3521467" cy="20098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28800" y="3488376"/>
            <a:ext cx="243444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 ban"/>
              </a:rPr>
              <a:t>১। </a:t>
            </a:r>
            <a:r>
              <a:rPr lang="en-US" sz="3200" dirty="0" err="1" smtClean="0">
                <a:latin typeface="Nikosh ban"/>
              </a:rPr>
              <a:t>খাদ্য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কী</a:t>
            </a:r>
            <a:r>
              <a:rPr lang="en-US" sz="3200" dirty="0" smtClean="0">
                <a:latin typeface="Nikosh ban"/>
              </a:rPr>
              <a:t> ?</a:t>
            </a:r>
            <a:endParaRPr lang="en-US" sz="3200" dirty="0">
              <a:latin typeface="Nikosh b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4942139"/>
            <a:ext cx="5658159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 ban"/>
              </a:rPr>
              <a:t>২। </a:t>
            </a:r>
            <a:r>
              <a:rPr lang="en-US" sz="3200" dirty="0" err="1" smtClean="0">
                <a:latin typeface="Nikosh ban"/>
              </a:rPr>
              <a:t>খাদ্যের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মুখ্য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উপাদান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গুলোর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নাম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লিখ</a:t>
            </a:r>
            <a:r>
              <a:rPr lang="en-US" sz="3200" dirty="0">
                <a:latin typeface="Nikosh ban"/>
              </a:rPr>
              <a:t>?</a:t>
            </a:r>
            <a:endParaRPr lang="en-US" sz="3200" dirty="0" smtClean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374505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878"/>
            <a:ext cx="12192000" cy="6650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2504" y="261257"/>
            <a:ext cx="11839699" cy="61276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24395" y="890650"/>
            <a:ext cx="2885704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 ban"/>
              </a:rPr>
              <a:t>চিত্র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দেখ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সবাই</a:t>
            </a:r>
            <a:endParaRPr lang="en-US" sz="3600" dirty="0">
              <a:latin typeface="Nikosh 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896" y="1775733"/>
            <a:ext cx="4726379" cy="354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21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5003"/>
            <a:ext cx="12192000" cy="6762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4275" y="228600"/>
            <a:ext cx="11863450" cy="64958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80655" y="961901"/>
            <a:ext cx="2315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Nikosh ban"/>
              </a:rPr>
              <a:t>ভিটামিন</a:t>
            </a:r>
            <a:endParaRPr lang="en-US" sz="3600" dirty="0">
              <a:solidFill>
                <a:srgbClr val="00B050"/>
              </a:solidFill>
              <a:latin typeface="Nikosh 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553" y="797626"/>
            <a:ext cx="4191990" cy="41919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6894" y="2470068"/>
            <a:ext cx="50232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 ban"/>
              </a:rPr>
              <a:t>উৎসঃ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প্রায়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সব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ধরনের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খাবারে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ভিটামিন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পাওয়া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যায়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।</a:t>
            </a:r>
            <a:endParaRPr lang="en-US" sz="3200" dirty="0">
              <a:solidFill>
                <a:srgbClr val="002060"/>
              </a:solidFill>
              <a:latin typeface="Nikosh 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6894" y="5343896"/>
            <a:ext cx="768333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Nikosh ban"/>
              </a:rPr>
              <a:t>কাজঃ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রোগ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প্রতিরোধ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করে</a:t>
            </a:r>
            <a:r>
              <a:rPr lang="en-US" sz="3200" dirty="0" smtClean="0">
                <a:latin typeface="Nikosh ban"/>
              </a:rPr>
              <a:t>, </a:t>
            </a:r>
            <a:r>
              <a:rPr lang="en-US" sz="3200" dirty="0" err="1" smtClean="0">
                <a:latin typeface="Nikosh ban"/>
              </a:rPr>
              <a:t>শক্তি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বাড়ায়,রাসায়নিক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ক্রিয়ায়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উদ্দীপনা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যোগায়</a:t>
            </a:r>
            <a:r>
              <a:rPr lang="en-US" sz="3200" dirty="0" smtClean="0">
                <a:latin typeface="Nikosh ban"/>
              </a:rPr>
              <a:t>।</a:t>
            </a:r>
            <a:endParaRPr lang="en-US" sz="32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167857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127"/>
            <a:ext cx="12192000" cy="6774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4379" y="225632"/>
            <a:ext cx="11875325" cy="65076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1891" y="807522"/>
            <a:ext cx="2909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 ban"/>
              </a:rPr>
              <a:t>ছবির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দিকে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দেখ</a:t>
            </a:r>
            <a:endParaRPr lang="en-US" sz="3600" dirty="0">
              <a:latin typeface="Nikosh 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504" y="1923803"/>
            <a:ext cx="5516655" cy="3671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23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18753"/>
            <a:ext cx="12192000" cy="6650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37505" y="213754"/>
            <a:ext cx="11768448" cy="63176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38151" y="902525"/>
            <a:ext cx="280257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 ban"/>
              </a:rPr>
              <a:t>খনিজ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লবন</a:t>
            </a:r>
            <a:endParaRPr lang="en-US" sz="3600" dirty="0">
              <a:latin typeface="Nikosh 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8151" y="3811979"/>
            <a:ext cx="568828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 ban"/>
              </a:rPr>
              <a:t>উৎসঃ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প্রায়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সব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ধরনের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খাবারে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পাওয়া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যায়</a:t>
            </a:r>
            <a:r>
              <a:rPr lang="en-US" sz="3200" dirty="0" smtClean="0">
                <a:latin typeface="Nikosh ban"/>
              </a:rPr>
              <a:t>।</a:t>
            </a:r>
            <a:endParaRPr lang="en-US" sz="3200" dirty="0">
              <a:latin typeface="Nikosh 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8151" y="5640779"/>
            <a:ext cx="5866410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 ban"/>
              </a:rPr>
              <a:t>কাজঃ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বিভিন্ন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জৈবিক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কাজে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অংশ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নেয়</a:t>
            </a:r>
            <a:r>
              <a:rPr lang="en-US" sz="3200" dirty="0" smtClean="0">
                <a:latin typeface="Nikosh ban"/>
              </a:rPr>
              <a:t>।</a:t>
            </a:r>
            <a:endParaRPr lang="en-US" sz="3200" dirty="0">
              <a:latin typeface="Nikosh ban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223" y="902525"/>
            <a:ext cx="4464181" cy="219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36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6462" y="109846"/>
            <a:ext cx="11899075" cy="65908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998" y="564753"/>
            <a:ext cx="2109713" cy="859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44" y="4096411"/>
            <a:ext cx="3810330" cy="23227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506" y="1672541"/>
            <a:ext cx="1322119" cy="16425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995" y="1574522"/>
            <a:ext cx="1930440" cy="158431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43999" y="4180114"/>
            <a:ext cx="1740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 ban"/>
              </a:rPr>
              <a:t>৯ম </a:t>
            </a:r>
            <a:r>
              <a:rPr lang="en-US" sz="3600" dirty="0" err="1" smtClean="0">
                <a:latin typeface="Nikosh ban"/>
              </a:rPr>
              <a:t>শ্রেনী</a:t>
            </a:r>
            <a:endParaRPr lang="en-US" sz="3600" dirty="0" smtClean="0">
              <a:latin typeface="Nikosh ban"/>
            </a:endParaRPr>
          </a:p>
          <a:p>
            <a:r>
              <a:rPr lang="en-US" sz="3600" dirty="0" smtClean="0">
                <a:latin typeface="Nikosh ban"/>
              </a:rPr>
              <a:t>৫ম </a:t>
            </a:r>
            <a:r>
              <a:rPr lang="en-US" sz="3600" dirty="0" err="1" smtClean="0">
                <a:latin typeface="Nikosh ban"/>
              </a:rPr>
              <a:t>অধ্যায়</a:t>
            </a:r>
            <a:endParaRPr lang="en-US" sz="36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179530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9382" y="261257"/>
            <a:ext cx="11732821" cy="6388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02525" y="926275"/>
            <a:ext cx="2695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 ban"/>
              </a:rPr>
              <a:t>ছবি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 ban"/>
              </a:rPr>
              <a:t>দেখ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Nikosh 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746" y="1581512"/>
            <a:ext cx="6657604" cy="409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48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629"/>
            <a:ext cx="12192000" cy="6727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5631" y="332509"/>
            <a:ext cx="11780322" cy="63532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85652" y="1104405"/>
            <a:ext cx="1508166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 ban"/>
              </a:rPr>
              <a:t>পানি</a:t>
            </a:r>
            <a:endParaRPr lang="en-US" sz="3600" dirty="0">
              <a:latin typeface="Nikosh 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3148" y="3966358"/>
            <a:ext cx="7528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 ban"/>
              </a:rPr>
              <a:t>উৎসঃ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প্রাকৃতিক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পানি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ছাড়া</a:t>
            </a:r>
            <a:r>
              <a:rPr lang="en-US" sz="3200" dirty="0" smtClean="0">
                <a:latin typeface="Nikosh ban"/>
              </a:rPr>
              <a:t> ও </a:t>
            </a:r>
            <a:r>
              <a:rPr lang="en-US" sz="3200" dirty="0" err="1" smtClean="0">
                <a:latin typeface="Nikosh ban"/>
              </a:rPr>
              <a:t>প্রায়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সব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খাবারে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পানি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থাকে</a:t>
            </a:r>
            <a:r>
              <a:rPr lang="en-US" sz="3200" dirty="0" smtClean="0">
                <a:latin typeface="Nikosh ban"/>
              </a:rPr>
              <a:t>।</a:t>
            </a:r>
            <a:endParaRPr lang="en-US" sz="3200" dirty="0">
              <a:latin typeface="Nikosh 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5652" y="5522026"/>
            <a:ext cx="9773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কাজঃ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দেহের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পানি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ও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তাপের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সমতা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রক্ষা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করে।কোষের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কার্যাদী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নিয়ন্ত্রন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করে</a:t>
            </a:r>
            <a:r>
              <a:rPr lang="en-US" sz="3200" dirty="0" smtClean="0">
                <a:latin typeface="Nikosh ban"/>
              </a:rPr>
              <a:t>।</a:t>
            </a:r>
            <a:endParaRPr lang="en-US" sz="3200" dirty="0">
              <a:latin typeface="Nikosh ban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371" y="886153"/>
            <a:ext cx="3376891" cy="18910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230" y="949135"/>
            <a:ext cx="3482804" cy="190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88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127" y="95003"/>
            <a:ext cx="12108873" cy="6762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88965" y="293914"/>
            <a:ext cx="11697195" cy="63651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21278" y="1056904"/>
            <a:ext cx="1721922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 ban"/>
              </a:rPr>
              <a:t>দলীয়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কাজ</a:t>
            </a:r>
            <a:endParaRPr lang="en-US" sz="3200" dirty="0">
              <a:latin typeface="Nikosh 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501" y="923027"/>
            <a:ext cx="3835730" cy="20253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5023" y="3954483"/>
            <a:ext cx="10010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নিউটন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দলঃ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শর্করা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জাতীয়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খাদ্যের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তালিকা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প্রস্তুত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করে</a:t>
            </a:r>
            <a:r>
              <a:rPr lang="en-US" sz="3200" dirty="0" smtClean="0">
                <a:latin typeface="Nikosh ban"/>
              </a:rPr>
              <a:t>, </a:t>
            </a:r>
            <a:r>
              <a:rPr lang="en-US" sz="3200" dirty="0" err="1" smtClean="0">
                <a:latin typeface="Nikosh ban"/>
              </a:rPr>
              <a:t>শর্করার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কাজ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লিখ</a:t>
            </a:r>
            <a:r>
              <a:rPr lang="en-US" sz="3200" dirty="0" smtClean="0">
                <a:latin typeface="Nikosh ban"/>
              </a:rPr>
              <a:t>? </a:t>
            </a:r>
            <a:endParaRPr lang="en-US" sz="3200" dirty="0">
              <a:latin typeface="Nikosh 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1278" y="5329926"/>
            <a:ext cx="6590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 ban"/>
              </a:rPr>
              <a:t>গ্যালিলিও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 ban"/>
              </a:rPr>
              <a:t>দলঃ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খনিজ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লবনের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উৎস</a:t>
            </a:r>
            <a:r>
              <a:rPr lang="en-US" sz="3200" dirty="0" smtClean="0">
                <a:latin typeface="Nikosh ban"/>
              </a:rPr>
              <a:t> ও </a:t>
            </a:r>
            <a:r>
              <a:rPr lang="en-US" sz="3200" dirty="0" err="1" smtClean="0">
                <a:latin typeface="Nikosh ban"/>
              </a:rPr>
              <a:t>কাজ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লিখ</a:t>
            </a:r>
            <a:r>
              <a:rPr lang="en-US" sz="3200" dirty="0" smtClean="0">
                <a:latin typeface="Nikosh ban"/>
              </a:rPr>
              <a:t>?</a:t>
            </a:r>
            <a:endParaRPr lang="en-US" sz="32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267578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0005" y="178130"/>
            <a:ext cx="11839699" cy="65433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110847" y="1289347"/>
            <a:ext cx="2101933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 ban"/>
              </a:rPr>
              <a:t>বাড়ীর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কাজ</a:t>
            </a:r>
            <a:endParaRPr lang="en-US" sz="3600" dirty="0">
              <a:latin typeface="Nikosh 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18" y="916998"/>
            <a:ext cx="3981635" cy="26495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50026" y="4417621"/>
            <a:ext cx="102127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 ban"/>
              </a:rPr>
              <a:t>আয়োডিনের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অভাবে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সাধারনত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কোন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রোগ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হয়</a:t>
            </a:r>
            <a:r>
              <a:rPr lang="en-US" sz="3200" dirty="0" smtClean="0">
                <a:latin typeface="Nikosh ban"/>
              </a:rPr>
              <a:t>? এ </a:t>
            </a:r>
            <a:r>
              <a:rPr lang="en-US" sz="3200" dirty="0" err="1" smtClean="0">
                <a:latin typeface="Nikosh ban"/>
              </a:rPr>
              <a:t>রোগ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হতে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প্রতিকারে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তোমার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ভুমিকা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লিখে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নিয়ে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আস</a:t>
            </a:r>
            <a:r>
              <a:rPr lang="en-US" sz="3200" dirty="0" smtClean="0">
                <a:latin typeface="Nikosh ban"/>
              </a:rPr>
              <a:t>।</a:t>
            </a:r>
            <a:endParaRPr lang="en-US" sz="32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245197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8753"/>
            <a:ext cx="12156374" cy="6739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5838" y="347353"/>
            <a:ext cx="11744697" cy="62820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28801" y="1353787"/>
            <a:ext cx="1864426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 ban"/>
              </a:rPr>
              <a:t>ধন্যবাদ</a:t>
            </a:r>
            <a:endParaRPr lang="en-US" sz="4400" dirty="0">
              <a:latin typeface="Nikosh 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662" y="2742254"/>
            <a:ext cx="4571999" cy="271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10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0005" y="142504"/>
            <a:ext cx="11780322" cy="65314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50670" y="522514"/>
            <a:ext cx="6317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ছবির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দিকে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লক্ষ্য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কর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05" y="142504"/>
            <a:ext cx="11780322" cy="65314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05" y="154380"/>
            <a:ext cx="11780322" cy="651955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70119" y="2743200"/>
            <a:ext cx="2078182" cy="855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05" y="154380"/>
            <a:ext cx="11780322" cy="656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47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127" y="0"/>
            <a:ext cx="1210887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257" y="118753"/>
            <a:ext cx="11792198" cy="65551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00748" y="2030681"/>
            <a:ext cx="23869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h ban"/>
              </a:rPr>
              <a:t>খাদ্য</a:t>
            </a:r>
            <a:r>
              <a:rPr lang="en-US" sz="4400" dirty="0" smtClean="0">
                <a:solidFill>
                  <a:srgbClr val="002060"/>
                </a:solidFill>
                <a:latin typeface="Nikosh ban"/>
              </a:rPr>
              <a:t> ও </a:t>
            </a:r>
            <a:r>
              <a:rPr lang="en-US" sz="4400" dirty="0" err="1" smtClean="0">
                <a:solidFill>
                  <a:srgbClr val="002060"/>
                </a:solidFill>
                <a:latin typeface="Nikosh ban"/>
              </a:rPr>
              <a:t>পুষ্টি</a:t>
            </a:r>
            <a:endParaRPr lang="en-US" sz="4400" dirty="0">
              <a:solidFill>
                <a:srgbClr val="002060"/>
              </a:solidFill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419331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253" y="95003"/>
            <a:ext cx="12120748" cy="6762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9382" y="225632"/>
            <a:ext cx="11804073" cy="64839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25683" y="942431"/>
            <a:ext cx="2161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Nikosh ban"/>
              </a:rPr>
              <a:t>শিখন</a:t>
            </a:r>
            <a:r>
              <a:rPr lang="en-US" sz="36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 ban"/>
              </a:rPr>
              <a:t>ফল</a:t>
            </a:r>
            <a:endParaRPr lang="en-US" sz="3600" dirty="0">
              <a:solidFill>
                <a:srgbClr val="7030A0"/>
              </a:solidFill>
              <a:latin typeface="Nikosh 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43844" y="1982395"/>
            <a:ext cx="4465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এই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পাঠ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শেষে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শিক্ষার্থীরা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-</a:t>
            </a:r>
            <a:endParaRPr lang="en-US" sz="3600" dirty="0">
              <a:solidFill>
                <a:srgbClr val="002060"/>
              </a:solidFill>
              <a:latin typeface="Nikosh 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9158" y="3476501"/>
            <a:ext cx="52845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 ban"/>
              </a:rPr>
              <a:t>১। </a:t>
            </a:r>
            <a:r>
              <a:rPr lang="en-US" sz="3200" dirty="0" err="1" smtClean="0">
                <a:latin typeface="Nikosh ban"/>
              </a:rPr>
              <a:t>খাদ্য</a:t>
            </a:r>
            <a:r>
              <a:rPr lang="en-US" sz="3200" dirty="0" smtClean="0">
                <a:latin typeface="Nikosh ban"/>
              </a:rPr>
              <a:t> ও </a:t>
            </a:r>
            <a:r>
              <a:rPr lang="en-US" sz="3200" dirty="0" err="1" smtClean="0">
                <a:latin typeface="Nikosh ban"/>
              </a:rPr>
              <a:t>পুষ্টি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কী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তা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বলতে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পারবে</a:t>
            </a:r>
            <a:r>
              <a:rPr lang="en-US" sz="3200" dirty="0" smtClean="0">
                <a:latin typeface="Nikosh ban"/>
              </a:rPr>
              <a:t>।</a:t>
            </a:r>
          </a:p>
          <a:p>
            <a:r>
              <a:rPr lang="en-US" sz="3200" dirty="0" smtClean="0">
                <a:latin typeface="Nikosh ban"/>
              </a:rPr>
              <a:t>২। </a:t>
            </a:r>
            <a:r>
              <a:rPr lang="en-US" sz="3200" dirty="0" err="1" smtClean="0">
                <a:latin typeface="Nikosh ban"/>
              </a:rPr>
              <a:t>খাদ্যের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কাজ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বর্ননা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করতে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পারবে</a:t>
            </a:r>
            <a:r>
              <a:rPr lang="en-US" sz="3200" dirty="0" smtClean="0">
                <a:latin typeface="Nikosh ban"/>
              </a:rPr>
              <a:t>।</a:t>
            </a:r>
          </a:p>
          <a:p>
            <a:r>
              <a:rPr lang="en-US" sz="3200" dirty="0" smtClean="0">
                <a:latin typeface="Nikosh ban"/>
              </a:rPr>
              <a:t>৩।খাদ্যের </a:t>
            </a:r>
            <a:r>
              <a:rPr lang="en-US" sz="3200" dirty="0" err="1" smtClean="0">
                <a:latin typeface="Nikosh ban"/>
              </a:rPr>
              <a:t>উপাদান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গুলোর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উৎস</a:t>
            </a:r>
            <a:r>
              <a:rPr lang="en-US" sz="3200" dirty="0" smtClean="0">
                <a:latin typeface="Nikosh ban"/>
              </a:rPr>
              <a:t> ও </a:t>
            </a:r>
            <a:r>
              <a:rPr lang="en-US" sz="3200" dirty="0" err="1" smtClean="0">
                <a:latin typeface="Nikosh ban"/>
              </a:rPr>
              <a:t>কাজ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ব্যাখ্যা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করতে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পারবে</a:t>
            </a:r>
            <a:r>
              <a:rPr lang="en-US" sz="3200" dirty="0" smtClean="0">
                <a:latin typeface="Nikosh ban"/>
              </a:rPr>
              <a:t>।</a:t>
            </a:r>
            <a:endParaRPr lang="en-US" sz="32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53857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629" y="1"/>
            <a:ext cx="12061371" cy="6745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73132" y="130628"/>
            <a:ext cx="11768447" cy="6400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120738" y="771896"/>
            <a:ext cx="1033153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 ban"/>
              </a:rPr>
              <a:t>খাদ্য</a:t>
            </a:r>
            <a:endParaRPr lang="en-US" sz="3600" dirty="0">
              <a:latin typeface="Nikosh 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4410" y="3436218"/>
            <a:ext cx="1005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আমরা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ক্ষুধা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নিবারনের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জন্য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যা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খাই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তাকে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খাদ্য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বলে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।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বিজ্ঞানের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ভাষায়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যে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সব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বস্তুখাওয়ার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পর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শোষিত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হয়ে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শরীরের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বিভিন্ন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কার্যাদী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সম্পাদন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করে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তাকে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খাদ্য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 ban"/>
              </a:rPr>
              <a:t>বলে</a:t>
            </a:r>
            <a:r>
              <a:rPr lang="en-US" sz="3200" dirty="0" smtClean="0">
                <a:solidFill>
                  <a:srgbClr val="7030A0"/>
                </a:solidFill>
                <a:latin typeface="Nikosh ban"/>
              </a:rPr>
              <a:t>।</a:t>
            </a:r>
            <a:endParaRPr lang="en-US" sz="3200" dirty="0">
              <a:solidFill>
                <a:srgbClr val="7030A0"/>
              </a:solidFill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16529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8752" y="142504"/>
            <a:ext cx="11982203" cy="65433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81995" y="938150"/>
            <a:ext cx="1033153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 ban"/>
              </a:rPr>
              <a:t>পুষ্টি</a:t>
            </a:r>
            <a:endParaRPr lang="en-US" sz="4000" dirty="0">
              <a:latin typeface="Nikosh 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6914" y="3740727"/>
            <a:ext cx="928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 ban"/>
              </a:rPr>
              <a:t>খাদ্যের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যে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সকল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উপাদান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দেহের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শক্তির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চাহিদা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পুরন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করে</a:t>
            </a:r>
            <a:r>
              <a:rPr lang="en-US" sz="3600" dirty="0" smtClean="0">
                <a:latin typeface="Nikosh ban"/>
              </a:rPr>
              <a:t>, </a:t>
            </a:r>
            <a:r>
              <a:rPr lang="en-US" sz="3600" dirty="0" err="1" smtClean="0">
                <a:latin typeface="Nikosh ban"/>
              </a:rPr>
              <a:t>রোগ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প্রতিরোধ</a:t>
            </a:r>
            <a:r>
              <a:rPr lang="en-US" sz="3600" dirty="0" smtClean="0">
                <a:latin typeface="Nikosh ban"/>
              </a:rPr>
              <a:t>  </a:t>
            </a:r>
            <a:r>
              <a:rPr lang="en-US" sz="3600" dirty="0" err="1" smtClean="0">
                <a:latin typeface="Nikosh ban"/>
              </a:rPr>
              <a:t>ক্ষমতা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বৃদ্ধি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করে</a:t>
            </a:r>
            <a:r>
              <a:rPr lang="en-US" sz="3600" dirty="0" smtClean="0">
                <a:latin typeface="Nikosh ban"/>
              </a:rPr>
              <a:t>, </a:t>
            </a:r>
            <a:r>
              <a:rPr lang="en-US" sz="3600" dirty="0" err="1" smtClean="0">
                <a:latin typeface="Nikosh ban"/>
              </a:rPr>
              <a:t>ক্ষয়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পুরন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করে</a:t>
            </a:r>
            <a:r>
              <a:rPr lang="en-US" sz="3600" dirty="0" smtClean="0">
                <a:latin typeface="Nikosh ban"/>
              </a:rPr>
              <a:t>, </a:t>
            </a:r>
            <a:r>
              <a:rPr lang="en-US" sz="3600" dirty="0" err="1" smtClean="0">
                <a:latin typeface="Nikosh ban"/>
              </a:rPr>
              <a:t>তাকে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পুষ্টি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বলে</a:t>
            </a:r>
            <a:r>
              <a:rPr lang="en-US" sz="3600" dirty="0" smtClean="0">
                <a:latin typeface="Nikosh ban"/>
              </a:rPr>
              <a:t>।</a:t>
            </a:r>
            <a:endParaRPr lang="en-US" sz="36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383268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003" y="1"/>
            <a:ext cx="12096997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399" y="44534"/>
            <a:ext cx="11982204" cy="6460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7611" y="961901"/>
            <a:ext cx="2481943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 ban"/>
              </a:rPr>
              <a:t>খাদ্যের</a:t>
            </a:r>
            <a:r>
              <a:rPr lang="en-US" sz="3600" dirty="0" smtClean="0">
                <a:latin typeface="Nikosh ban"/>
              </a:rPr>
              <a:t> </a:t>
            </a:r>
            <a:r>
              <a:rPr lang="en-US" sz="3600" dirty="0" err="1" smtClean="0">
                <a:latin typeface="Nikosh ban"/>
              </a:rPr>
              <a:t>উপাদান</a:t>
            </a:r>
            <a:endParaRPr lang="en-US" sz="3600" dirty="0">
              <a:latin typeface="Nikosh ban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717092"/>
              </p:ext>
            </p:extLst>
          </p:nvPr>
        </p:nvGraphicFramePr>
        <p:xfrm>
          <a:off x="926275" y="1608232"/>
          <a:ext cx="984464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4644">
                  <a:extLst>
                    <a:ext uri="{9D8B030D-6E8A-4147-A177-3AD203B41FA5}">
                      <a16:colId xmlns:a16="http://schemas.microsoft.com/office/drawing/2014/main" val="2154168809"/>
                    </a:ext>
                  </a:extLst>
                </a:gridCol>
              </a:tblGrid>
              <a:tr h="1662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15645"/>
                  </a:ext>
                </a:extLst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>
            <a:off x="1128156" y="2006930"/>
            <a:ext cx="344384" cy="10806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19397" y="3289465"/>
            <a:ext cx="14606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 ban"/>
              </a:rPr>
              <a:t>মুখ্য</a:t>
            </a:r>
            <a:r>
              <a:rPr lang="en-US" sz="2800" dirty="0" smtClean="0">
                <a:latin typeface="Nikosh ban"/>
              </a:rPr>
              <a:t> </a:t>
            </a:r>
            <a:r>
              <a:rPr lang="en-US" sz="2800" dirty="0" err="1" smtClean="0">
                <a:latin typeface="Nikosh ban"/>
              </a:rPr>
              <a:t>উপাদান</a:t>
            </a:r>
            <a:endParaRPr lang="en-US" sz="2800" dirty="0">
              <a:latin typeface="Nikosh ban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9750960" y="2044771"/>
            <a:ext cx="213757" cy="1125941"/>
          </a:xfrm>
          <a:prstGeom prst="downArrow">
            <a:avLst>
              <a:gd name="adj1" fmla="val 9666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740403" y="3289464"/>
            <a:ext cx="1543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 ban"/>
              </a:rPr>
              <a:t>সহায়ক</a:t>
            </a:r>
            <a:r>
              <a:rPr lang="en-US" sz="2800" dirty="0" smtClean="0">
                <a:latin typeface="Nikosh ban"/>
              </a:rPr>
              <a:t> </a:t>
            </a:r>
            <a:r>
              <a:rPr lang="en-US" sz="2800" dirty="0" err="1" smtClean="0">
                <a:latin typeface="Nikosh ban"/>
              </a:rPr>
              <a:t>উপাদান</a:t>
            </a:r>
            <a:endParaRPr lang="en-US" sz="2800" dirty="0">
              <a:latin typeface="Nikosh ban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1128156" y="4243572"/>
            <a:ext cx="261257" cy="14090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300348" y="4466904"/>
            <a:ext cx="7316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300348" y="4948113"/>
            <a:ext cx="97971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1258784" y="5476307"/>
            <a:ext cx="124691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9857839" y="4266430"/>
            <a:ext cx="325911" cy="14090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10160000" y="4512623"/>
            <a:ext cx="352299" cy="1306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10160000" y="5131923"/>
            <a:ext cx="35229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10160000" y="5522026"/>
            <a:ext cx="504042" cy="1306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204192" y="4335606"/>
            <a:ext cx="1370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 ban"/>
              </a:rPr>
              <a:t>শর্করা</a:t>
            </a:r>
            <a:endParaRPr lang="en-US" sz="2000" dirty="0">
              <a:latin typeface="Nikosh b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21099" y="4809166"/>
            <a:ext cx="1068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আমিষ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325090" y="5391397"/>
            <a:ext cx="712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স্নেহ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0763992" y="4334737"/>
            <a:ext cx="1140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7030A0"/>
                </a:solidFill>
              </a:rPr>
              <a:t>ভিটামিন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842500" y="4970116"/>
            <a:ext cx="961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Nikosh ban"/>
              </a:rPr>
              <a:t>খনিজ</a:t>
            </a:r>
            <a:r>
              <a:rPr lang="en-US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 ban"/>
              </a:rPr>
              <a:t>লবন</a:t>
            </a:r>
            <a:endParaRPr lang="en-US" dirty="0">
              <a:solidFill>
                <a:srgbClr val="00B050"/>
              </a:solidFill>
              <a:latin typeface="Nikosh b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966203" y="5522026"/>
            <a:ext cx="730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 ban"/>
              </a:rPr>
              <a:t>পানি</a:t>
            </a:r>
            <a:endParaRPr lang="en-US" sz="20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39654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  <p:bldP spid="10" grpId="0" animBg="1"/>
      <p:bldP spid="11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8753" y="71253"/>
            <a:ext cx="11970328" cy="65670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3471" y="2061243"/>
            <a:ext cx="2327564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ছবি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দেখ</a:t>
            </a:r>
            <a:endParaRPr lang="en-US" sz="3600" dirty="0">
              <a:solidFill>
                <a:srgbClr val="002060"/>
              </a:solidFill>
              <a:latin typeface="Nikosh 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215" y="911194"/>
            <a:ext cx="7968343" cy="503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36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293</Words>
  <Application>Microsoft Office PowerPoint</Application>
  <PresentationFormat>Widescreen</PresentationFormat>
  <Paragraphs>68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Nikosh 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My PC</cp:lastModifiedBy>
  <cp:revision>45</cp:revision>
  <dcterms:created xsi:type="dcterms:W3CDTF">2021-08-20T12:12:54Z</dcterms:created>
  <dcterms:modified xsi:type="dcterms:W3CDTF">2021-08-23T12:30:33Z</dcterms:modified>
</cp:coreProperties>
</file>