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5" r:id="rId2"/>
    <p:sldMasterId id="2147483707" r:id="rId3"/>
    <p:sldMasterId id="2147483724" r:id="rId4"/>
    <p:sldMasterId id="2147483742" r:id="rId5"/>
  </p:sldMasterIdLst>
  <p:sldIdLst>
    <p:sldId id="269" r:id="rId6"/>
    <p:sldId id="258" r:id="rId7"/>
    <p:sldId id="256" r:id="rId8"/>
    <p:sldId id="257" r:id="rId9"/>
    <p:sldId id="259" r:id="rId10"/>
    <p:sldId id="260" r:id="rId11"/>
    <p:sldId id="262" r:id="rId12"/>
    <p:sldId id="261" r:id="rId13"/>
    <p:sldId id="263" r:id="rId14"/>
    <p:sldId id="264" r:id="rId15"/>
    <p:sldId id="265" r:id="rId16"/>
    <p:sldId id="266" r:id="rId17"/>
    <p:sldId id="267" r:id="rId18"/>
    <p:sldId id="268" r:id="rId19"/>
    <p:sldId id="270" r:id="rId20"/>
    <p:sldId id="271" r:id="rId21"/>
    <p:sldId id="272" r:id="rId22"/>
    <p:sldId id="273" r:id="rId23"/>
    <p:sldId id="275" r:id="rId24"/>
    <p:sldId id="276" r:id="rId25"/>
    <p:sldId id="274" r:id="rId26"/>
    <p:sldId id="279" r:id="rId27"/>
    <p:sldId id="277" r:id="rId28"/>
    <p:sldId id="278" r:id="rId29"/>
    <p:sldId id="28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6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91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86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67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80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49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62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70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71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3C919-3A0C-4B32-A4D9-9D3BE5157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F37B05-2C53-4C7A-BA7C-2C35A79A5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440B5-F298-4FB0-921A-D982221B4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65994-0A9F-44AD-ADCD-35FEE6C1A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37322-9076-4A26-B6C2-4CBE48DA1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12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4E917-0E1A-4660-936A-0ED7462DE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4EBE1-553A-4E23-BDA2-9ED4BB132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60CCF-8F8E-401C-AFD6-8037F56E6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95380-4BE8-4951-8D30-7E4BB8009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8DE3B-ACE0-4D44-B6DC-ECFA73830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9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45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887EB-3892-4ACD-AA94-8E4124C0E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70D02-F3CB-426F-B408-2CBAB9E4C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73FCD-3A8D-4C05-B2EE-3B0FC37FF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89441-4BB0-4EAC-B085-271C04494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56CD8-CB96-42F2-8396-782049C9B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77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1A7D5-2B3D-4FC9-8952-2C2F8777F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21C93-5391-4079-A7C7-260EA2DE01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91E0F-F26F-4405-90BF-074EA4B2C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A9560-4DB5-4961-B3F0-547E8E894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43C44-231E-4D36-A6B7-97E9948A3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15F37-647F-43FC-99FE-2FC929A55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07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E4AE2-2046-4D6B-AD87-5F02ADF94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61FB8-C83F-4AB2-A6B7-F2C1C8772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709A1-30C8-421B-9DD9-22950D848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9285CD-C02A-45B1-97E4-D7A195B84F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63353C-6150-4CBD-911B-9A2FBE169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438BDE-BF76-4B1C-8040-CBF2B0124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73DBF8-9372-4C17-8684-69787C79A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6A7981-85DF-461E-8F67-6623576E5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33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88692-DC42-49A8-B1E0-0FFAFF7C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57F50C-1A82-4357-B012-E54F52CB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400808-B3C0-4407-A08E-CA9083B13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97432C-F38E-443A-9F58-3FA06A8B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72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B751E6-A37C-4CE8-B297-55248CE23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27DFD-EC07-4BA6-94F1-5553C1E5D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EF4FA-9F32-4C9C-B637-F5FBB3B8E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310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4FC-8C52-4996-802A-5355883A1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89727-E46A-48A9-B23E-7FB115499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1217AA-6756-4FA5-AB81-151DFC608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C71CD-9B95-4E59-9491-E280D6FB9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7056F-04A6-4E9A-8C2E-FB19854F0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35CA8-BB34-4F33-B9DC-527E72CE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767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041F4-5A00-4DEF-9C8A-EEB5FAA5C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3F29F8-90DC-4AF1-B233-7D81E69DEE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F8A9D3-A103-47CC-ABE7-18C44D0B2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C635BB-2D4B-4316-82D8-709507A72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04FF9-E300-40BE-8AA8-70CCCB955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CDFB3-2253-48D3-B148-742F18CAF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57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02083-F8CC-42F2-AD8F-1028C785B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F3DAA-5913-4620-87CF-5D6A7311F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1F9DF-CFCB-41DF-A503-8467EB3AD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45FC1-DB90-414B-8C80-9CBB3CC9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FB069-CFB7-4A61-BE25-9130038A5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34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F9C11B-855D-4E5E-9FCC-1854A06FA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D5A340-C1F0-4C89-93F2-88F03BB3F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6EA1D-EFD0-4AAD-97F4-9CEC2416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306AE-2C26-4690-A744-3824DC31A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8711D-1DBB-495F-BB1E-E836B2E6F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35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62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962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596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3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188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671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521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051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905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928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954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724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747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614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93666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266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940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09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044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7107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600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44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51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6192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993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5685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067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39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0269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0566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490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0654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85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736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5751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8305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4227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7398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9631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9893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1372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0658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722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654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401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2328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6260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42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5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0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7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72DD6E-3DDE-49B6-99A0-79CB6F70E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B8E2C-F56E-4FE3-A600-8307740D8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45CA0-585F-4974-8DB2-362F6FC2D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B19F6-82C9-4B8B-A2D9-AC6F11324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7005F-F082-40A1-A1D9-D97303B0E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5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2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9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0BA03-57E0-4A86-802B-A4115C71EEB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B361ECD-FC9F-42FF-B1E3-F25F3029D51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4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27.pn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 1.jpg">
            <a:extLst>
              <a:ext uri="{FF2B5EF4-FFF2-40B4-BE49-F238E27FC236}">
                <a16:creationId xmlns:a16="http://schemas.microsoft.com/office/drawing/2014/main" id="{08B7DFB1-CED9-4B98-8552-C28917CECC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57"/>
          <a:stretch/>
        </p:blipFill>
        <p:spPr>
          <a:xfrm>
            <a:off x="1580445" y="1603021"/>
            <a:ext cx="8610600" cy="42220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B647C5-888E-4AB7-8765-01EE259B75FB}"/>
              </a:ext>
            </a:extLst>
          </p:cNvPr>
          <p:cNvSpPr txBox="1"/>
          <p:nvPr/>
        </p:nvSpPr>
        <p:spPr>
          <a:xfrm>
            <a:off x="1957211" y="485422"/>
            <a:ext cx="7857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ফুলের শুভেচ্ছা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8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188482-5997-4DC1-9CF4-9690483F2F0E}"/>
              </a:ext>
            </a:extLst>
          </p:cNvPr>
          <p:cNvSpPr txBox="1"/>
          <p:nvPr/>
        </p:nvSpPr>
        <p:spPr>
          <a:xfrm>
            <a:off x="1015763" y="4678017"/>
            <a:ext cx="102002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খুব বেশি বনজ সম্পদ নেই।তাই আমাদের যা আছে তা আরও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 সংরক্ষণ করতে হবে।প্রচুর গাছ লাগাতে হবে।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142709677010.jpg">
            <a:extLst>
              <a:ext uri="{FF2B5EF4-FFF2-40B4-BE49-F238E27FC236}">
                <a16:creationId xmlns:a16="http://schemas.microsoft.com/office/drawing/2014/main" id="{37B99A06-DC34-4EA4-ABE3-6B40009D9F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844" y="1537205"/>
            <a:ext cx="3447361" cy="2865462"/>
          </a:xfrm>
          <a:prstGeom prst="rect">
            <a:avLst/>
          </a:prstGeom>
        </p:spPr>
      </p:pic>
      <p:pic>
        <p:nvPicPr>
          <p:cNvPr id="4" name="Picture 3" descr="1371122595.jpg">
            <a:extLst>
              <a:ext uri="{FF2B5EF4-FFF2-40B4-BE49-F238E27FC236}">
                <a16:creationId xmlns:a16="http://schemas.microsoft.com/office/drawing/2014/main" id="{D1BD9EDA-2CFB-4614-AA17-164DB05FCF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334" y="1537205"/>
            <a:ext cx="3129844" cy="2865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wasim_khan29_1401683262_13-DSC_0112.JPG">
            <a:extLst>
              <a:ext uri="{FF2B5EF4-FFF2-40B4-BE49-F238E27FC236}">
                <a16:creationId xmlns:a16="http://schemas.microsoft.com/office/drawing/2014/main" id="{B630574F-92CA-4171-B0B5-D18625530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763" y="1537205"/>
            <a:ext cx="2806952" cy="2865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B00D0E-2D69-48D6-8A19-32AE5AE30C89}"/>
              </a:ext>
            </a:extLst>
          </p:cNvPr>
          <p:cNvSpPr txBox="1"/>
          <p:nvPr/>
        </p:nvSpPr>
        <p:spPr>
          <a:xfrm>
            <a:off x="733778" y="349956"/>
            <a:ext cx="593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মাধ্যেমে আলোচনা (বন)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717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788A1A2-41D2-4912-84E8-C621B53A8A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66" y="844072"/>
            <a:ext cx="11120068" cy="5169856"/>
          </a:xfrm>
          <a:prstGeom prst="rect">
            <a:avLst/>
          </a:prstGeom>
        </p:spPr>
      </p:pic>
      <p:sp>
        <p:nvSpPr>
          <p:cNvPr id="17" name="Frame 16">
            <a:extLst>
              <a:ext uri="{FF2B5EF4-FFF2-40B4-BE49-F238E27FC236}">
                <a16:creationId xmlns:a16="http://schemas.microsoft.com/office/drawing/2014/main" id="{CDB80085-A7E1-476A-A79D-E1CA56BF53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13"/>
            </a:avLst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4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A95433-905F-4796-B6F3-B20619E3AF74}"/>
              </a:ext>
            </a:extLst>
          </p:cNvPr>
          <p:cNvSpPr txBox="1"/>
          <p:nvPr/>
        </p:nvSpPr>
        <p:spPr>
          <a:xfrm>
            <a:off x="3506567" y="5318822"/>
            <a:ext cx="6045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পাহাড়ি বনভূমি</a:t>
            </a:r>
            <a:r>
              <a:rPr lang="en-US" sz="4000" dirty="0" err="1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IN" sz="4000" dirty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 কি জন্মে বল?  </a:t>
            </a:r>
            <a:endParaRPr lang="en-US" sz="4000" dirty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8B5748-62DC-4A89-92BC-A40BED04B1B5}"/>
              </a:ext>
            </a:extLst>
          </p:cNvPr>
          <p:cNvSpPr txBox="1"/>
          <p:nvPr/>
        </p:nvSpPr>
        <p:spPr>
          <a:xfrm>
            <a:off x="3292385" y="4402339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041EDB-148D-4356-89C2-F3767C26409C}"/>
              </a:ext>
            </a:extLst>
          </p:cNvPr>
          <p:cNvSpPr txBox="1"/>
          <p:nvPr/>
        </p:nvSpPr>
        <p:spPr>
          <a:xfrm>
            <a:off x="9399734" y="4443205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বেত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92A190-0EDD-40C1-B018-7F4DBCBD6785}"/>
              </a:ext>
            </a:extLst>
          </p:cNvPr>
          <p:cNvSpPr txBox="1"/>
          <p:nvPr/>
        </p:nvSpPr>
        <p:spPr>
          <a:xfrm>
            <a:off x="6353918" y="4402340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wasim_khan29_1401683262_13-DSC_0112.JPG">
            <a:extLst>
              <a:ext uri="{FF2B5EF4-FFF2-40B4-BE49-F238E27FC236}">
                <a16:creationId xmlns:a16="http://schemas.microsoft.com/office/drawing/2014/main" id="{3E2E326B-38DD-439F-9238-DB0EDA944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355"/>
          <a:stretch/>
        </p:blipFill>
        <p:spPr>
          <a:xfrm>
            <a:off x="5121840" y="1705187"/>
            <a:ext cx="2806952" cy="2368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1371122595.jpg">
            <a:extLst>
              <a:ext uri="{FF2B5EF4-FFF2-40B4-BE49-F238E27FC236}">
                <a16:creationId xmlns:a16="http://schemas.microsoft.com/office/drawing/2014/main" id="{9EB07D32-671A-4D9F-A64C-4B2E0057B5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282"/>
          <a:stretch/>
        </p:blipFill>
        <p:spPr>
          <a:xfrm>
            <a:off x="7928792" y="1705186"/>
            <a:ext cx="2357120" cy="2368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mrq0uwd4-copy.JPG">
            <a:extLst>
              <a:ext uri="{FF2B5EF4-FFF2-40B4-BE49-F238E27FC236}">
                <a16:creationId xmlns:a16="http://schemas.microsoft.com/office/drawing/2014/main" id="{4FFA7E79-931A-411F-A417-10CB12F4EF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777" y="1705187"/>
            <a:ext cx="3008063" cy="23685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CB39D2-6F77-468E-9EBD-398ECF74AD97}"/>
              </a:ext>
            </a:extLst>
          </p:cNvPr>
          <p:cNvSpPr txBox="1"/>
          <p:nvPr/>
        </p:nvSpPr>
        <p:spPr>
          <a:xfrm>
            <a:off x="1002985" y="668651"/>
            <a:ext cx="5350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পাহাড়ি বনভূমি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E45C4E-3CF7-48DA-94BD-071B54353DB2}"/>
              </a:ext>
            </a:extLst>
          </p:cNvPr>
          <p:cNvSpPr txBox="1"/>
          <p:nvPr/>
        </p:nvSpPr>
        <p:spPr>
          <a:xfrm>
            <a:off x="4088979" y="665259"/>
            <a:ext cx="593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মাধ্যেমে আলোচনা (বন)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7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FD9E09-5AF0-42C1-B1D7-CBC9EFA328D1}"/>
              </a:ext>
            </a:extLst>
          </p:cNvPr>
          <p:cNvSpPr txBox="1"/>
          <p:nvPr/>
        </p:nvSpPr>
        <p:spPr>
          <a:xfrm>
            <a:off x="1747823" y="4088375"/>
            <a:ext cx="848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হাতি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23A008-E8DC-4E81-9E78-ED1958C79C5D}"/>
              </a:ext>
            </a:extLst>
          </p:cNvPr>
          <p:cNvSpPr txBox="1"/>
          <p:nvPr/>
        </p:nvSpPr>
        <p:spPr>
          <a:xfrm>
            <a:off x="5704974" y="4134521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বানর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7DCF32-5B3C-4BFD-AC97-5A0EC0F61EC1}"/>
              </a:ext>
            </a:extLst>
          </p:cNvPr>
          <p:cNvSpPr txBox="1"/>
          <p:nvPr/>
        </p:nvSpPr>
        <p:spPr>
          <a:xfrm>
            <a:off x="9086122" y="4088375"/>
            <a:ext cx="1720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বন্য শুয়োর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01B576-45E8-4A54-AD72-0351DA70E4C1}"/>
              </a:ext>
            </a:extLst>
          </p:cNvPr>
          <p:cNvSpPr txBox="1"/>
          <p:nvPr/>
        </p:nvSpPr>
        <p:spPr>
          <a:xfrm>
            <a:off x="3076358" y="5592416"/>
            <a:ext cx="5165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পাহাড়ি বনে কি কি প্রাণী আছে বল?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50015479.cms.jpg">
            <a:extLst>
              <a:ext uri="{FF2B5EF4-FFF2-40B4-BE49-F238E27FC236}">
                <a16:creationId xmlns:a16="http://schemas.microsoft.com/office/drawing/2014/main" id="{41A4E996-D3FD-49F8-83C1-272682B58A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360" y="1392671"/>
            <a:ext cx="2862715" cy="1999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9396501281_6368cd77df_o.jpg">
            <a:extLst>
              <a:ext uri="{FF2B5EF4-FFF2-40B4-BE49-F238E27FC236}">
                <a16:creationId xmlns:a16="http://schemas.microsoft.com/office/drawing/2014/main" id="{31B096F2-BE9F-45BC-988C-1D0A6CA97C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9111" y="1399544"/>
            <a:ext cx="3581400" cy="1840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ound Diagonal Corner Rectangle 13">
            <a:extLst>
              <a:ext uri="{FF2B5EF4-FFF2-40B4-BE49-F238E27FC236}">
                <a16:creationId xmlns:a16="http://schemas.microsoft.com/office/drawing/2014/main" id="{EA1805A1-C11E-41FF-90CF-A0A940611DA2}"/>
              </a:ext>
            </a:extLst>
          </p:cNvPr>
          <p:cNvSpPr/>
          <p:nvPr/>
        </p:nvSpPr>
        <p:spPr>
          <a:xfrm>
            <a:off x="6238374" y="277476"/>
            <a:ext cx="4191000" cy="914400"/>
          </a:xfrm>
          <a:prstGeom prst="round2DiagRect">
            <a:avLst>
              <a:gd name="adj1" fmla="val 48766"/>
              <a:gd name="adj2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আরও রয়েছে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Eleven20150822135152.jpg">
            <a:extLst>
              <a:ext uri="{FF2B5EF4-FFF2-40B4-BE49-F238E27FC236}">
                <a16:creationId xmlns:a16="http://schemas.microsoft.com/office/drawing/2014/main" id="{D10B39D6-0B54-4DA7-8FAD-0A7541F7BFC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488" y="1392672"/>
            <a:ext cx="3312781" cy="18472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A2C7AAD-243A-4DD3-B2D9-6FF868858C44}"/>
              </a:ext>
            </a:extLst>
          </p:cNvPr>
          <p:cNvSpPr txBox="1"/>
          <p:nvPr/>
        </p:nvSpPr>
        <p:spPr>
          <a:xfrm>
            <a:off x="474134" y="349955"/>
            <a:ext cx="593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মাধ্যেমে আলোচনা (বন)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3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C99371-3AE6-4C80-9407-69CB967BA8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337" y="813589"/>
            <a:ext cx="3147864" cy="26154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511C0A-F470-41CD-B71B-7BA58EACB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4033" y="687261"/>
            <a:ext cx="2530323" cy="2633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mrq0uwd4-copy.JPG">
            <a:extLst>
              <a:ext uri="{FF2B5EF4-FFF2-40B4-BE49-F238E27FC236}">
                <a16:creationId xmlns:a16="http://schemas.microsoft.com/office/drawing/2014/main" id="{034A6C98-59C5-4578-8814-7B321D5866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-1480" b="13017"/>
          <a:stretch/>
        </p:blipFill>
        <p:spPr>
          <a:xfrm>
            <a:off x="767644" y="909133"/>
            <a:ext cx="4175113" cy="2633560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C760258B-340D-4A4B-891B-09B44047C1DF}"/>
              </a:ext>
            </a:extLst>
          </p:cNvPr>
          <p:cNvSpPr/>
          <p:nvPr/>
        </p:nvSpPr>
        <p:spPr>
          <a:xfrm>
            <a:off x="74917" y="0"/>
            <a:ext cx="12192000" cy="6858000"/>
          </a:xfrm>
          <a:prstGeom prst="frame">
            <a:avLst>
              <a:gd name="adj1" fmla="val 3611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চিত্র:দোতলা টিনের ঘর, ঢাকা.jpg - উইকিপিডিয়া">
            <a:extLst>
              <a:ext uri="{FF2B5EF4-FFF2-40B4-BE49-F238E27FC236}">
                <a16:creationId xmlns:a16="http://schemas.microsoft.com/office/drawing/2014/main" id="{2F68F328-9BC3-4B33-9883-DC048877F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644" y="4632087"/>
            <a:ext cx="32512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কাশিপুরে বৈদ্যুতিক খুঁটি চুরির ঘটনায় ডিপিডিসি নিরব! Daily Sangbad Chorcha">
            <a:extLst>
              <a:ext uri="{FF2B5EF4-FFF2-40B4-BE49-F238E27FC236}">
                <a16:creationId xmlns:a16="http://schemas.microsoft.com/office/drawing/2014/main" id="{0FC17FEF-41F4-4927-A931-0A7B33CE3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5973" y="4632087"/>
            <a:ext cx="2942872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212916-CEAC-47A5-A40A-0CB04DB7A528}"/>
              </a:ext>
            </a:extLst>
          </p:cNvPr>
          <p:cNvSpPr txBox="1"/>
          <p:nvPr/>
        </p:nvSpPr>
        <p:spPr>
          <a:xfrm>
            <a:off x="1607778" y="3537179"/>
            <a:ext cx="897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শাল কাঠ কি কি কাজে ব্যবহার হয়?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8467C0-4F7F-415C-B48B-1DC9CD3C7EF8}"/>
              </a:ext>
            </a:extLst>
          </p:cNvPr>
          <p:cNvSpPr/>
          <p:nvPr/>
        </p:nvSpPr>
        <p:spPr>
          <a:xfrm>
            <a:off x="4466705" y="4728048"/>
            <a:ext cx="3781406" cy="152385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তারের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ব্যবহ্রত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D83F4B-C1A9-4D3A-9542-A11C008A1E54}"/>
              </a:ext>
            </a:extLst>
          </p:cNvPr>
          <p:cNvSpPr txBox="1"/>
          <p:nvPr/>
        </p:nvSpPr>
        <p:spPr>
          <a:xfrm>
            <a:off x="1805252" y="269346"/>
            <a:ext cx="2257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শালবন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34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ger220160729155207.jpg">
            <a:extLst>
              <a:ext uri="{FF2B5EF4-FFF2-40B4-BE49-F238E27FC236}">
                <a16:creationId xmlns:a16="http://schemas.microsoft.com/office/drawing/2014/main" id="{D5980CF7-D4DF-4C32-84BB-3777E95080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13924"/>
          <a:stretch/>
        </p:blipFill>
        <p:spPr>
          <a:xfrm>
            <a:off x="2641600" y="967559"/>
            <a:ext cx="6841067" cy="33899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4B4093-452D-4F41-860C-B9BB0CF17779}"/>
              </a:ext>
            </a:extLst>
          </p:cNvPr>
          <p:cNvSpPr txBox="1"/>
          <p:nvPr/>
        </p:nvSpPr>
        <p:spPr>
          <a:xfrm>
            <a:off x="5283200" y="4967111"/>
            <a:ext cx="3883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 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544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ran-(Ceriops-decandra)_0.jpg">
            <a:extLst>
              <a:ext uri="{FF2B5EF4-FFF2-40B4-BE49-F238E27FC236}">
                <a16:creationId xmlns:a16="http://schemas.microsoft.com/office/drawing/2014/main" id="{50764E22-8FA4-4AE4-813A-62C90424EA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273" y="1851190"/>
            <a:ext cx="2812472" cy="3066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FloraPalant3.jpg">
            <a:extLst>
              <a:ext uri="{FF2B5EF4-FFF2-40B4-BE49-F238E27FC236}">
                <a16:creationId xmlns:a16="http://schemas.microsoft.com/office/drawing/2014/main" id="{B88AC8CD-9B16-4609-A1BD-C0D186DF8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820" y="1899772"/>
            <a:ext cx="2590797" cy="2998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iu.jpg">
            <a:extLst>
              <a:ext uri="{FF2B5EF4-FFF2-40B4-BE49-F238E27FC236}">
                <a16:creationId xmlns:a16="http://schemas.microsoft.com/office/drawing/2014/main" id="{1D956637-93EC-4CC3-A28C-A8E2B0BEB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565" y="1899773"/>
            <a:ext cx="2410690" cy="2998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keora.jpg">
            <a:extLst>
              <a:ext uri="{FF2B5EF4-FFF2-40B4-BE49-F238E27FC236}">
                <a16:creationId xmlns:a16="http://schemas.microsoft.com/office/drawing/2014/main" id="{40F598EE-F59B-44E6-A542-80E5EEAE2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5310" y="1876393"/>
            <a:ext cx="2410690" cy="3031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91EB222-A914-4DF1-8534-DA7D2938463D}"/>
              </a:ext>
            </a:extLst>
          </p:cNvPr>
          <p:cNvSpPr/>
          <p:nvPr/>
        </p:nvSpPr>
        <p:spPr>
          <a:xfrm>
            <a:off x="3656829" y="4981607"/>
            <a:ext cx="1752600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কেওড়া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6B24EB-3955-4326-B176-1A28EA31A7F2}"/>
              </a:ext>
            </a:extLst>
          </p:cNvPr>
          <p:cNvSpPr/>
          <p:nvPr/>
        </p:nvSpPr>
        <p:spPr>
          <a:xfrm>
            <a:off x="6292654" y="4981607"/>
            <a:ext cx="1752600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সুন্দরি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5270C7-6C14-435F-8B92-D0F2C8733F7B}"/>
              </a:ext>
            </a:extLst>
          </p:cNvPr>
          <p:cNvSpPr/>
          <p:nvPr/>
        </p:nvSpPr>
        <p:spPr>
          <a:xfrm>
            <a:off x="8800330" y="4946971"/>
            <a:ext cx="17526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গোলপাতা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766C92-D69C-43AC-81CD-5E01C90BA7F5}"/>
              </a:ext>
            </a:extLst>
          </p:cNvPr>
          <p:cNvSpPr/>
          <p:nvPr/>
        </p:nvSpPr>
        <p:spPr>
          <a:xfrm>
            <a:off x="1021004" y="4981607"/>
            <a:ext cx="17526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গেওয়া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B917A5-6C04-4043-BB52-B2E3C51FFC32}"/>
              </a:ext>
            </a:extLst>
          </p:cNvPr>
          <p:cNvSpPr txBox="1"/>
          <p:nvPr/>
        </p:nvSpPr>
        <p:spPr>
          <a:xfrm>
            <a:off x="831915" y="703671"/>
            <a:ext cx="3883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38E159-6511-476A-AB9C-8549A50A3063}"/>
              </a:ext>
            </a:extLst>
          </p:cNvPr>
          <p:cNvSpPr txBox="1"/>
          <p:nvPr/>
        </p:nvSpPr>
        <p:spPr>
          <a:xfrm>
            <a:off x="4373932" y="629752"/>
            <a:ext cx="593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মাধ্যেমে আলোচনা (বন)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8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F13010-EBDC-4A83-BDD6-5002545992F0}"/>
              </a:ext>
            </a:extLst>
          </p:cNvPr>
          <p:cNvSpPr txBox="1"/>
          <p:nvPr/>
        </p:nvSpPr>
        <p:spPr>
          <a:xfrm>
            <a:off x="2279570" y="5303408"/>
            <a:ext cx="7407797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পৃথিবী বিখ্যাত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রয়েল বেঙ্গল টাইগার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বাস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our-tiger.jpg">
            <a:extLst>
              <a:ext uri="{FF2B5EF4-FFF2-40B4-BE49-F238E27FC236}">
                <a16:creationId xmlns:a16="http://schemas.microsoft.com/office/drawing/2014/main" id="{6E53C79D-24AB-46C1-8188-BE38B780C4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213"/>
          <a:stretch/>
        </p:blipFill>
        <p:spPr>
          <a:xfrm>
            <a:off x="2997813" y="969817"/>
            <a:ext cx="5971310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8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6517435-1C0C-4E18-8F35-49ED86D1D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826785"/>
              </p:ext>
            </p:extLst>
          </p:nvPr>
        </p:nvGraphicFramePr>
        <p:xfrm>
          <a:off x="2269933" y="2437629"/>
          <a:ext cx="8127999" cy="3799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5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4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7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14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পাহাড়ি</a:t>
                      </a:r>
                      <a:r>
                        <a:rPr lang="bn-IN" sz="4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বনভূমি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সুন্দরবন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9207"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উদ্ভিদ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9207"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প্রাণী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31DF587-4F0E-4B93-A4DA-71DB406A1258}"/>
              </a:ext>
            </a:extLst>
          </p:cNvPr>
          <p:cNvSpPr txBox="1"/>
          <p:nvPr/>
        </p:nvSpPr>
        <p:spPr>
          <a:xfrm>
            <a:off x="2081006" y="937879"/>
            <a:ext cx="85058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পাহাড়ি বনভূমি ও সুন্দরবনে কি কি উদ্ভিদ ও প্রাণী দেখা যায়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তাদের নাম  নিচের ছকে লেখ।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28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B2EB22-0390-42F4-BB85-3A744206EF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826" y="1964267"/>
            <a:ext cx="7678222" cy="40883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97EBEA-724D-4A13-AE86-3FE137F99AFE}"/>
              </a:ext>
            </a:extLst>
          </p:cNvPr>
          <p:cNvSpPr txBox="1"/>
          <p:nvPr/>
        </p:nvSpPr>
        <p:spPr>
          <a:xfrm>
            <a:off x="1557867" y="666044"/>
            <a:ext cx="5576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5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554554-659A-4C0B-8444-1C2A0DE565A6}"/>
              </a:ext>
            </a:extLst>
          </p:cNvPr>
          <p:cNvSpPr/>
          <p:nvPr/>
        </p:nvSpPr>
        <p:spPr>
          <a:xfrm>
            <a:off x="4820354" y="1471642"/>
            <a:ext cx="7078133" cy="452431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u="sng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IN" sz="3600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বিষয়ঃবাংলাদেশ ও বিশ্ব পরিচয় </a:t>
            </a:r>
          </a:p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শ্রেনিঃ </a:t>
            </a:r>
          </a:p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অধ্যায়ঃ৯ </a:t>
            </a:r>
          </a:p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পাঠঃ৪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বাংলাদেশের কৃষি ও বন </a:t>
            </a:r>
          </a:p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পাঠাংশঃ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বাংলাদেশের প্রধান --------- বাস করে। </a:t>
            </a:r>
          </a:p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সময়ঃ৪০মিনিট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খঃ24/8/2021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395AE0-8311-4EFF-AB71-47D3E298BBDD}"/>
              </a:ext>
            </a:extLst>
          </p:cNvPr>
          <p:cNvSpPr/>
          <p:nvPr/>
        </p:nvSpPr>
        <p:spPr>
          <a:xfrm>
            <a:off x="405496" y="1471642"/>
            <a:ext cx="4269130" cy="452431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b="1" u="sng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r>
              <a:rPr lang="bn-IN" sz="3600" b="1" i="0" dirty="0">
                <a:solidFill>
                  <a:schemeClr val="accent4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প্রতিভা রানী দা</a:t>
            </a:r>
            <a:r>
              <a:rPr lang="en-US" sz="3600" b="1" i="0" dirty="0">
                <a:solidFill>
                  <a:schemeClr val="accent4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endParaRPr lang="bn-IN" sz="3600" b="1" i="0" dirty="0">
              <a:solidFill>
                <a:schemeClr val="accent4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IN" sz="36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৩১ </a:t>
            </a:r>
            <a:r>
              <a:rPr lang="as-IN" sz="3600" b="1" i="0" dirty="0">
                <a:solidFill>
                  <a:schemeClr val="accent4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নং মশাজাল কাদিপুর সরকারি প্রাথমিক বিদ্যালয়</a:t>
            </a:r>
            <a:endParaRPr lang="bn-IN" sz="3600" b="1" i="0" dirty="0">
              <a:solidFill>
                <a:schemeClr val="accent4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bn-IN" sz="36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6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াথপুর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,সুনামগঞ্জ</a:t>
            </a:r>
          </a:p>
          <a:p>
            <a:r>
              <a:rPr lang="bn-IN" sz="36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মোবাইলঃ০১৭০৩৭৭৬০১৬ ।</a:t>
            </a:r>
          </a:p>
          <a:p>
            <a:r>
              <a:rPr lang="bn-IN" sz="36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4AD4AD-C0ED-4520-B40E-60F806FC1E81}"/>
              </a:ext>
            </a:extLst>
          </p:cNvPr>
          <p:cNvSpPr txBox="1"/>
          <p:nvPr/>
        </p:nvSpPr>
        <p:spPr>
          <a:xfrm>
            <a:off x="4086577" y="259645"/>
            <a:ext cx="4018845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পরিচিতি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utoShape 2" descr="https://www.teachers.gov.bd/profile_pictures/H0jIiUKrie9c45QZQqWUQz7V8WALQ2pJ1NciOQgY.jpeg">
            <a:extLst>
              <a:ext uri="{FF2B5EF4-FFF2-40B4-BE49-F238E27FC236}">
                <a16:creationId xmlns:a16="http://schemas.microsoft.com/office/drawing/2014/main" id="{EB1B9410-A061-4C4B-8F25-AFCFB298F8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s://www.teachers.gov.bd/profile_pictures/H0jIiUKrie9c45QZQqWUQz7V8WALQ2pJ1NciOQgY.jpeg">
            <a:extLst>
              <a:ext uri="{FF2B5EF4-FFF2-40B4-BE49-F238E27FC236}">
                <a16:creationId xmlns:a16="http://schemas.microsoft.com/office/drawing/2014/main" id="{0FA76888-A707-4D97-A6A3-4503BB3BF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89" y="242959"/>
            <a:ext cx="1855612" cy="10914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teachers.gov.bd/profile_pictures/H0jIiUKrie9c45QZQqWUQz7V8WALQ2pJ1NciOQgY.jpeg">
            <a:extLst>
              <a:ext uri="{FF2B5EF4-FFF2-40B4-BE49-F238E27FC236}">
                <a16:creationId xmlns:a16="http://schemas.microsoft.com/office/drawing/2014/main" id="{F6FE01B4-8893-4D2B-96F8-4BC2ABF9E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192" y="191257"/>
            <a:ext cx="1855612" cy="10914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804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60F910-C91E-4453-B6AA-22D12B83B48E}"/>
              </a:ext>
            </a:extLst>
          </p:cNvPr>
          <p:cNvSpPr txBox="1"/>
          <p:nvPr/>
        </p:nvSpPr>
        <p:spPr>
          <a:xfrm>
            <a:off x="677524" y="1772226"/>
            <a:ext cx="10166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4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4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4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IN" sz="4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E1D535-1C09-4CDF-9713-D31D7EA811D6}"/>
              </a:ext>
            </a:extLst>
          </p:cNvPr>
          <p:cNvSpPr txBox="1"/>
          <p:nvPr/>
        </p:nvSpPr>
        <p:spPr>
          <a:xfrm>
            <a:off x="1259413" y="3308061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0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শালকাঠ কি কি কাজে ব্যবহার হয় লেখ।</a:t>
            </a:r>
            <a:endParaRPr lang="en-US" sz="40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B632AD-5C6E-487B-AFA9-6C395B3AA50A}"/>
              </a:ext>
            </a:extLst>
          </p:cNvPr>
          <p:cNvSpPr txBox="1"/>
          <p:nvPr/>
        </p:nvSpPr>
        <p:spPr>
          <a:xfrm>
            <a:off x="1259413" y="4566807"/>
            <a:ext cx="720902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রয়েল</a:t>
            </a:r>
            <a:r>
              <a:rPr lang="en-US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lang="en-US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টাইগার</a:t>
            </a:r>
            <a:r>
              <a:rPr lang="en-US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লেখ।</a:t>
            </a:r>
            <a:endParaRPr lang="en-US" sz="40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0D6B1A-CC30-4203-A8F4-C2BEE20FCC30}"/>
              </a:ext>
            </a:extLst>
          </p:cNvPr>
          <p:cNvSpPr txBox="1"/>
          <p:nvPr/>
        </p:nvSpPr>
        <p:spPr>
          <a:xfrm>
            <a:off x="2551289" y="620889"/>
            <a:ext cx="3680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116024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7A1879-F64F-4BF0-92A0-5AEEE6889F2A}"/>
              </a:ext>
            </a:extLst>
          </p:cNvPr>
          <p:cNvSpPr txBox="1"/>
          <p:nvPr/>
        </p:nvSpPr>
        <p:spPr>
          <a:xfrm>
            <a:off x="1417346" y="1259173"/>
            <a:ext cx="5894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উপযুক্ত শব্দ দিয়ে শূন্যস্থান পূরণ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212EC4-A143-470A-BA6E-E290EDDE0D02}"/>
              </a:ext>
            </a:extLst>
          </p:cNvPr>
          <p:cNvSpPr txBox="1"/>
          <p:nvPr/>
        </p:nvSpPr>
        <p:spPr>
          <a:xfrm>
            <a:off x="1588068" y="2114056"/>
            <a:ext cx="4099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পাট..................ফসল।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D660D4-38F3-4524-9ADA-EAC3002F2B4D}"/>
              </a:ext>
            </a:extLst>
          </p:cNvPr>
          <p:cNvSpPr txBox="1"/>
          <p:nvPr/>
        </p:nvSpPr>
        <p:spPr>
          <a:xfrm>
            <a:off x="1720590" y="3115772"/>
            <a:ext cx="5969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ধান দেশের সব অঞ্চলেই ...............।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1803B0-4F0D-48AB-B52F-4998EF3E7DF2}"/>
              </a:ext>
            </a:extLst>
          </p:cNvPr>
          <p:cNvSpPr txBox="1"/>
          <p:nvPr/>
        </p:nvSpPr>
        <p:spPr>
          <a:xfrm>
            <a:off x="1588068" y="3853045"/>
            <a:ext cx="5280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হাতি দেখা যায়................বনে।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3ABC66-9A83-4281-8C4D-75ACA54ADDDB}"/>
              </a:ext>
            </a:extLst>
          </p:cNvPr>
          <p:cNvSpPr txBox="1"/>
          <p:nvPr/>
        </p:nvSpPr>
        <p:spPr>
          <a:xfrm>
            <a:off x="1588068" y="4913484"/>
            <a:ext cx="7013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৪।রয়েল বেঙ্গল টাইগার বাস করে................।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27CC74-172D-4496-BB75-205689E0F18E}"/>
              </a:ext>
            </a:extLst>
          </p:cNvPr>
          <p:cNvSpPr txBox="1"/>
          <p:nvPr/>
        </p:nvSpPr>
        <p:spPr>
          <a:xfrm>
            <a:off x="4468543" y="3687409"/>
            <a:ext cx="1276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পাহাড়ি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6F0B36-1900-4C99-9E3A-D9197B88F415}"/>
              </a:ext>
            </a:extLst>
          </p:cNvPr>
          <p:cNvSpPr txBox="1"/>
          <p:nvPr/>
        </p:nvSpPr>
        <p:spPr>
          <a:xfrm>
            <a:off x="2972832" y="1993313"/>
            <a:ext cx="1380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অর্থকরী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70A5C3-A1CF-4D36-A4D2-3C88AF7D7205}"/>
              </a:ext>
            </a:extLst>
          </p:cNvPr>
          <p:cNvSpPr txBox="1"/>
          <p:nvPr/>
        </p:nvSpPr>
        <p:spPr>
          <a:xfrm>
            <a:off x="5930604" y="2952798"/>
            <a:ext cx="938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জন্মে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54DD5C-2AE9-4B72-81C1-E0F242CA6385}"/>
              </a:ext>
            </a:extLst>
          </p:cNvPr>
          <p:cNvSpPr txBox="1"/>
          <p:nvPr/>
        </p:nvSpPr>
        <p:spPr>
          <a:xfrm>
            <a:off x="6384400" y="4812065"/>
            <a:ext cx="1593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D5F916-F975-48B1-8021-469BDA7CC351}"/>
              </a:ext>
            </a:extLst>
          </p:cNvPr>
          <p:cNvSpPr txBox="1"/>
          <p:nvPr/>
        </p:nvSpPr>
        <p:spPr>
          <a:xfrm>
            <a:off x="3750871" y="620185"/>
            <a:ext cx="3561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অনুশীলন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97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B2EB22-0390-42F4-BB85-3A744206EF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826" y="2269067"/>
            <a:ext cx="7678222" cy="37835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851265-CE31-4946-B189-4F1FE7E2A83F}"/>
              </a:ext>
            </a:extLst>
          </p:cNvPr>
          <p:cNvSpPr txBox="1"/>
          <p:nvPr/>
        </p:nvSpPr>
        <p:spPr>
          <a:xfrm>
            <a:off x="914400" y="643467"/>
            <a:ext cx="4459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নীরিব পাঠ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167980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B3908F-03F3-4F6D-88B1-394A1A4B361B}"/>
              </a:ext>
            </a:extLst>
          </p:cNvPr>
          <p:cNvSpPr txBox="1"/>
          <p:nvPr/>
        </p:nvSpPr>
        <p:spPr>
          <a:xfrm>
            <a:off x="2367299" y="3135399"/>
            <a:ext cx="7662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৫টি বাক্য লেখ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1A8DD-8789-40DE-B86E-42254BF54A3D}"/>
              </a:ext>
            </a:extLst>
          </p:cNvPr>
          <p:cNvSpPr txBox="1"/>
          <p:nvPr/>
        </p:nvSpPr>
        <p:spPr>
          <a:xfrm>
            <a:off x="2367299" y="4172634"/>
            <a:ext cx="5314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৫টি বাক্য লেখ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23393E-DD85-49E1-8238-0283D06ACC82}"/>
              </a:ext>
            </a:extLst>
          </p:cNvPr>
          <p:cNvSpPr txBox="1"/>
          <p:nvPr/>
        </p:nvSpPr>
        <p:spPr>
          <a:xfrm>
            <a:off x="4500899" y="1072444"/>
            <a:ext cx="2994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0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84D326-6308-4FAE-8707-E41CE2E5ADC9}"/>
              </a:ext>
            </a:extLst>
          </p:cNvPr>
          <p:cNvSpPr txBox="1"/>
          <p:nvPr/>
        </p:nvSpPr>
        <p:spPr>
          <a:xfrm>
            <a:off x="653222" y="5225563"/>
            <a:ext cx="10628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 descr="চিত্র:দোতলা টিনের ঘর, ঢাকা.jpg - উইকিপিডিয়া">
            <a:extLst>
              <a:ext uri="{FF2B5EF4-FFF2-40B4-BE49-F238E27FC236}">
                <a16:creationId xmlns:a16="http://schemas.microsoft.com/office/drawing/2014/main" id="{4553F752-C086-4076-939A-48F1E8109B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279"/>
          <a:stretch/>
        </p:blipFill>
        <p:spPr bwMode="auto">
          <a:xfrm>
            <a:off x="891822" y="450364"/>
            <a:ext cx="4933245" cy="407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EA7F85-B453-46B0-8C16-A6F4E479E67E}"/>
              </a:ext>
            </a:extLst>
          </p:cNvPr>
          <p:cNvSpPr/>
          <p:nvPr/>
        </p:nvSpPr>
        <p:spPr>
          <a:xfrm>
            <a:off x="6872919" y="1262713"/>
            <a:ext cx="2794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72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4FE16B-7BC9-403A-9928-1BE1664FB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5377" y="1916103"/>
            <a:ext cx="5084939" cy="29128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83E609-9F7C-42D2-8CC6-AAD691FF9551}"/>
              </a:ext>
            </a:extLst>
          </p:cNvPr>
          <p:cNvSpPr txBox="1"/>
          <p:nvPr/>
        </p:nvSpPr>
        <p:spPr>
          <a:xfrm>
            <a:off x="3375377" y="547849"/>
            <a:ext cx="4820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6FA34D-E2F3-4074-91EE-DD59CFE05ABB}"/>
              </a:ext>
            </a:extLst>
          </p:cNvPr>
          <p:cNvSpPr txBox="1"/>
          <p:nvPr/>
        </p:nvSpPr>
        <p:spPr>
          <a:xfrm>
            <a:off x="4216399" y="5096915"/>
            <a:ext cx="4820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ভালো থেকো । 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84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E63916-E196-4B53-A16D-3BBA53E519BA}"/>
              </a:ext>
            </a:extLst>
          </p:cNvPr>
          <p:cNvSpPr txBox="1"/>
          <p:nvPr/>
        </p:nvSpPr>
        <p:spPr>
          <a:xfrm>
            <a:off x="3135895" y="5236842"/>
            <a:ext cx="5266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কি মনে হলো তোমাদের?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B04852-B6C9-4682-9B13-35B78D173545}"/>
              </a:ext>
            </a:extLst>
          </p:cNvPr>
          <p:cNvSpPr txBox="1"/>
          <p:nvPr/>
        </p:nvSpPr>
        <p:spPr>
          <a:xfrm>
            <a:off x="3863560" y="255272"/>
            <a:ext cx="3768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মন দিয়ে দেখ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370834-F7D0-476C-AF53-FD37E802EA54}"/>
              </a:ext>
            </a:extLst>
          </p:cNvPr>
          <p:cNvSpPr txBox="1"/>
          <p:nvPr/>
        </p:nvSpPr>
        <p:spPr>
          <a:xfrm>
            <a:off x="3135895" y="5891336"/>
            <a:ext cx="4786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কি তা বুঝতে পারছো?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817AE53-292B-4CA8-8D37-11227D505C2F}"/>
              </a:ext>
            </a:extLst>
          </p:cNvPr>
          <p:cNvGrpSpPr/>
          <p:nvPr/>
        </p:nvGrpSpPr>
        <p:grpSpPr>
          <a:xfrm>
            <a:off x="7356849" y="1467982"/>
            <a:ext cx="3729645" cy="3532282"/>
            <a:chOff x="6622266" y="1912285"/>
            <a:chExt cx="3729645" cy="2470078"/>
          </a:xfrm>
        </p:grpSpPr>
        <p:pic>
          <p:nvPicPr>
            <p:cNvPr id="9" name="Picture 8" descr="6959932-deer-nature.jpg">
              <a:extLst>
                <a:ext uri="{FF2B5EF4-FFF2-40B4-BE49-F238E27FC236}">
                  <a16:creationId xmlns:a16="http://schemas.microsoft.com/office/drawing/2014/main" id="{8BE96C62-3453-4081-A0C8-381E6DC75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2267" y="1912285"/>
              <a:ext cx="2020545" cy="1235039"/>
            </a:xfrm>
            <a:prstGeom prst="rect">
              <a:avLst/>
            </a:prstGeom>
          </p:spPr>
        </p:pic>
        <p:pic>
          <p:nvPicPr>
            <p:cNvPr id="10" name="Picture 9" descr="images (27).jpg">
              <a:extLst>
                <a:ext uri="{FF2B5EF4-FFF2-40B4-BE49-F238E27FC236}">
                  <a16:creationId xmlns:a16="http://schemas.microsoft.com/office/drawing/2014/main" id="{3E0DB839-BB99-45E1-BD93-1C54A10C0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2417" y="2020929"/>
              <a:ext cx="1699494" cy="1192734"/>
            </a:xfrm>
            <a:prstGeom prst="rect">
              <a:avLst/>
            </a:prstGeom>
          </p:spPr>
        </p:pic>
        <p:pic>
          <p:nvPicPr>
            <p:cNvPr id="11" name="Picture 10" descr="images (17).jpg">
              <a:extLst>
                <a:ext uri="{FF2B5EF4-FFF2-40B4-BE49-F238E27FC236}">
                  <a16:creationId xmlns:a16="http://schemas.microsoft.com/office/drawing/2014/main" id="{A458B06C-9075-46E1-B8F7-665FEA95E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 t="12365" b="25809"/>
            <a:stretch>
              <a:fillRect/>
            </a:stretch>
          </p:blipFill>
          <p:spPr>
            <a:xfrm rot="10800000" flipV="1">
              <a:off x="6622266" y="3147324"/>
              <a:ext cx="2030151" cy="1235039"/>
            </a:xfrm>
            <a:prstGeom prst="rect">
              <a:avLst/>
            </a:prstGeom>
          </p:spPr>
        </p:pic>
        <p:pic>
          <p:nvPicPr>
            <p:cNvPr id="12" name="Picture 11" descr="images (26).jpg">
              <a:extLst>
                <a:ext uri="{FF2B5EF4-FFF2-40B4-BE49-F238E27FC236}">
                  <a16:creationId xmlns:a16="http://schemas.microsoft.com/office/drawing/2014/main" id="{850C9BF3-4C5F-4A28-9795-20798CF81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42813" y="3193257"/>
              <a:ext cx="1699494" cy="1189106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B4975A-A168-420D-80B4-719D9536C997}"/>
              </a:ext>
            </a:extLst>
          </p:cNvPr>
          <p:cNvGrpSpPr/>
          <p:nvPr/>
        </p:nvGrpSpPr>
        <p:grpSpPr>
          <a:xfrm>
            <a:off x="687271" y="1386325"/>
            <a:ext cx="3038648" cy="3613938"/>
            <a:chOff x="852615" y="2580648"/>
            <a:chExt cx="3038648" cy="2502977"/>
          </a:xfrm>
        </p:grpSpPr>
        <p:pic>
          <p:nvPicPr>
            <p:cNvPr id="13" name="Picture 12" descr="6_34034.jpg">
              <a:extLst>
                <a:ext uri="{FF2B5EF4-FFF2-40B4-BE49-F238E27FC236}">
                  <a16:creationId xmlns:a16="http://schemas.microsoft.com/office/drawing/2014/main" id="{F926638B-DEFA-4D36-8690-9B6733D1E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19006" y="3818463"/>
              <a:ext cx="1472257" cy="1265162"/>
            </a:xfrm>
            <a:prstGeom prst="rect">
              <a:avLst/>
            </a:prstGeom>
          </p:spPr>
        </p:pic>
        <p:pic>
          <p:nvPicPr>
            <p:cNvPr id="14" name="Picture 13" descr="26-400x300.jpg">
              <a:extLst>
                <a:ext uri="{FF2B5EF4-FFF2-40B4-BE49-F238E27FC236}">
                  <a16:creationId xmlns:a16="http://schemas.microsoft.com/office/drawing/2014/main" id="{C88951DE-481A-4F58-A6E9-96D4794FB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615" y="2590799"/>
              <a:ext cx="1566391" cy="1204916"/>
            </a:xfrm>
            <a:prstGeom prst="rect">
              <a:avLst/>
            </a:prstGeom>
          </p:spPr>
        </p:pic>
        <p:pic>
          <p:nvPicPr>
            <p:cNvPr id="15" name="Picture 14" descr="Farmer-plowing-600x384.jpg">
              <a:extLst>
                <a:ext uri="{FF2B5EF4-FFF2-40B4-BE49-F238E27FC236}">
                  <a16:creationId xmlns:a16="http://schemas.microsoft.com/office/drawing/2014/main" id="{FD852D11-818F-4668-A723-619797E7B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15241" y="2580648"/>
              <a:ext cx="1476022" cy="1235039"/>
            </a:xfrm>
            <a:prstGeom prst="rect">
              <a:avLst/>
            </a:prstGeom>
          </p:spPr>
        </p:pic>
        <p:pic>
          <p:nvPicPr>
            <p:cNvPr id="16" name="Picture 15" descr="5868053803_cfdff76bbf_b.jpg">
              <a:extLst>
                <a:ext uri="{FF2B5EF4-FFF2-40B4-BE49-F238E27FC236}">
                  <a16:creationId xmlns:a16="http://schemas.microsoft.com/office/drawing/2014/main" id="{E0B1F5A1-9BC0-410E-A61A-691AFCA86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615" y="3811583"/>
              <a:ext cx="1566391" cy="1253113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2FBD9A7-7324-4BA2-8B6A-4D6F0E05DB89}"/>
              </a:ext>
            </a:extLst>
          </p:cNvPr>
          <p:cNvGrpSpPr/>
          <p:nvPr/>
        </p:nvGrpSpPr>
        <p:grpSpPr>
          <a:xfrm>
            <a:off x="3712324" y="1411961"/>
            <a:ext cx="3578588" cy="3560972"/>
            <a:chOff x="7748656" y="2722191"/>
            <a:chExt cx="3578588" cy="2407112"/>
          </a:xfrm>
        </p:grpSpPr>
        <p:pic>
          <p:nvPicPr>
            <p:cNvPr id="19" name="Picture 18" descr="456.jpg">
              <a:extLst>
                <a:ext uri="{FF2B5EF4-FFF2-40B4-BE49-F238E27FC236}">
                  <a16:creationId xmlns:a16="http://schemas.microsoft.com/office/drawing/2014/main" id="{9E7A0B96-A761-4D32-AFFD-89EC3198E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8656" y="3890890"/>
              <a:ext cx="1784599" cy="119273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Picture 24" descr="058.jpg">
              <a:extLst>
                <a:ext uri="{FF2B5EF4-FFF2-40B4-BE49-F238E27FC236}">
                  <a16:creationId xmlns:a16="http://schemas.microsoft.com/office/drawing/2014/main" id="{4CB654C0-D49A-4F7E-9A95-E19BE4D6E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47041" y="3864141"/>
              <a:ext cx="1680203" cy="1265162"/>
            </a:xfrm>
            <a:prstGeom prst="rect">
              <a:avLst/>
            </a:prstGeom>
          </p:spPr>
        </p:pic>
        <p:pic>
          <p:nvPicPr>
            <p:cNvPr id="27" name="Picture 26" descr="garbanzo-beans.jpg">
              <a:extLst>
                <a:ext uri="{FF2B5EF4-FFF2-40B4-BE49-F238E27FC236}">
                  <a16:creationId xmlns:a16="http://schemas.microsoft.com/office/drawing/2014/main" id="{1866C0C9-1C53-4DCB-A1AA-3A554C3EF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27750" y="2760059"/>
              <a:ext cx="1699494" cy="1088527"/>
            </a:xfrm>
            <a:prstGeom prst="rect">
              <a:avLst/>
            </a:prstGeom>
          </p:spPr>
        </p:pic>
        <p:pic>
          <p:nvPicPr>
            <p:cNvPr id="28" name="Picture 27" descr="lentils.jpg">
              <a:extLst>
                <a:ext uri="{FF2B5EF4-FFF2-40B4-BE49-F238E27FC236}">
                  <a16:creationId xmlns:a16="http://schemas.microsoft.com/office/drawing/2014/main" id="{50F13103-1672-49C2-9829-0D60DC532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77214" y="2722191"/>
              <a:ext cx="1784599" cy="1088527"/>
            </a:xfrm>
            <a:prstGeom prst="rect">
              <a:avLst/>
            </a:prstGeom>
          </p:spPr>
        </p:pic>
      </p:grpSp>
      <p:sp>
        <p:nvSpPr>
          <p:cNvPr id="30" name="Frame 29">
            <a:extLst>
              <a:ext uri="{FF2B5EF4-FFF2-40B4-BE49-F238E27FC236}">
                <a16:creationId xmlns:a16="http://schemas.microsoft.com/office/drawing/2014/main" id="{3FF7BC08-9B5B-4342-A18D-BA4C5A5660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5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757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FFEAC170-2797-477B-87E6-C8E0DDDF52B1}"/>
              </a:ext>
            </a:extLst>
          </p:cNvPr>
          <p:cNvSpPr/>
          <p:nvPr/>
        </p:nvSpPr>
        <p:spPr>
          <a:xfrm>
            <a:off x="1866900" y="762000"/>
            <a:ext cx="8458200" cy="2819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কৃষি ও বন। </a:t>
            </a:r>
            <a:endParaRPr lang="en-US" sz="80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61C1BB-E2B4-4A73-915D-CBDD98CC92A3}"/>
              </a:ext>
            </a:extLst>
          </p:cNvPr>
          <p:cNvSpPr/>
          <p:nvPr/>
        </p:nvSpPr>
        <p:spPr>
          <a:xfrm>
            <a:off x="3009900" y="4267200"/>
            <a:ext cx="6248400" cy="18288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পৃষ্ঠা:- ৫৬-৫৭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72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C5DFA6-36D4-4D60-A914-56B3CB334BD4}"/>
              </a:ext>
            </a:extLst>
          </p:cNvPr>
          <p:cNvSpPr txBox="1"/>
          <p:nvPr/>
        </p:nvSpPr>
        <p:spPr>
          <a:xfrm>
            <a:off x="932943" y="2737167"/>
            <a:ext cx="92688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FBC788-2BF2-4F4E-B49C-FDC7E1BB4013}"/>
              </a:ext>
            </a:extLst>
          </p:cNvPr>
          <p:cNvSpPr txBox="1"/>
          <p:nvPr/>
        </p:nvSpPr>
        <p:spPr>
          <a:xfrm>
            <a:off x="932943" y="3519770"/>
            <a:ext cx="9377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বনজ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098C94-8F33-43CA-9942-579FEB182664}"/>
              </a:ext>
            </a:extLst>
          </p:cNvPr>
          <p:cNvSpPr txBox="1"/>
          <p:nvPr/>
        </p:nvSpPr>
        <p:spPr>
          <a:xfrm>
            <a:off x="932943" y="4298828"/>
            <a:ext cx="8454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1005B7-3BF3-41F1-A4B8-DC4073334817}"/>
              </a:ext>
            </a:extLst>
          </p:cNvPr>
          <p:cNvSpPr txBox="1"/>
          <p:nvPr/>
        </p:nvSpPr>
        <p:spPr>
          <a:xfrm>
            <a:off x="932943" y="5246886"/>
            <a:ext cx="8563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বনজ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F3BCA2-16B4-4746-8E4B-AF569D576262}"/>
              </a:ext>
            </a:extLst>
          </p:cNvPr>
          <p:cNvSpPr txBox="1"/>
          <p:nvPr/>
        </p:nvSpPr>
        <p:spPr>
          <a:xfrm>
            <a:off x="2988646" y="682907"/>
            <a:ext cx="5266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52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8D45C3-3AA7-457F-8134-11068C00A984}"/>
              </a:ext>
            </a:extLst>
          </p:cNvPr>
          <p:cNvSpPr txBox="1"/>
          <p:nvPr/>
        </p:nvSpPr>
        <p:spPr>
          <a:xfrm>
            <a:off x="2091859" y="3105835"/>
            <a:ext cx="696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30A366-0839-4821-A266-D18680C37D80}"/>
              </a:ext>
            </a:extLst>
          </p:cNvPr>
          <p:cNvSpPr txBox="1"/>
          <p:nvPr/>
        </p:nvSpPr>
        <p:spPr>
          <a:xfrm>
            <a:off x="9873957" y="2985975"/>
            <a:ext cx="478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CBB44E-C3B2-4FB1-B1B3-2FF77C62542F}"/>
              </a:ext>
            </a:extLst>
          </p:cNvPr>
          <p:cNvSpPr txBox="1"/>
          <p:nvPr/>
        </p:nvSpPr>
        <p:spPr>
          <a:xfrm>
            <a:off x="5372725" y="3105834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5F57F0-3278-4469-B7B1-40CEB9B5D933}"/>
              </a:ext>
            </a:extLst>
          </p:cNvPr>
          <p:cNvSpPr txBox="1"/>
          <p:nvPr/>
        </p:nvSpPr>
        <p:spPr>
          <a:xfrm>
            <a:off x="1755504" y="4643350"/>
            <a:ext cx="6973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প্রধান কৃষি সম্পদ হলো ধান,পাট এবং চা।</a:t>
            </a:r>
            <a:endParaRPr lang="en-US" sz="32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687A45-8902-478F-945C-615E12D99E43}"/>
              </a:ext>
            </a:extLst>
          </p:cNvPr>
          <p:cNvSpPr txBox="1"/>
          <p:nvPr/>
        </p:nvSpPr>
        <p:spPr>
          <a:xfrm>
            <a:off x="2619362" y="5228125"/>
            <a:ext cx="4762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সব অঞ্চলেই ধান জন্মে।</a:t>
            </a:r>
            <a:endParaRPr lang="en-US" sz="320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C9F6C8-AEB7-4BCA-A1B3-312A73437B84}"/>
              </a:ext>
            </a:extLst>
          </p:cNvPr>
          <p:cNvSpPr txBox="1"/>
          <p:nvPr/>
        </p:nvSpPr>
        <p:spPr>
          <a:xfrm>
            <a:off x="2350907" y="3915614"/>
            <a:ext cx="5585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প্রধান কৃষি সম্পদ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0" name="Picture 9" descr="1100929ce10c721cac00963df69d3ca3_Generic.jpg">
            <a:extLst>
              <a:ext uri="{FF2B5EF4-FFF2-40B4-BE49-F238E27FC236}">
                <a16:creationId xmlns:a16="http://schemas.microsoft.com/office/drawing/2014/main" id="{AB352669-5BA6-4C98-9B9E-74F0853290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499" y="1544389"/>
            <a:ext cx="2669412" cy="1187652"/>
          </a:xfrm>
          <a:prstGeom prst="rect">
            <a:avLst/>
          </a:prstGeom>
        </p:spPr>
      </p:pic>
      <p:pic>
        <p:nvPicPr>
          <p:cNvPr id="11" name="Picture 10" descr="bro-dhan.jpg">
            <a:extLst>
              <a:ext uri="{FF2B5EF4-FFF2-40B4-BE49-F238E27FC236}">
                <a16:creationId xmlns:a16="http://schemas.microsoft.com/office/drawing/2014/main" id="{65CC4DB8-66BB-4E0B-B7F4-374FC611FE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5504" y="1601629"/>
            <a:ext cx="2911752" cy="1130412"/>
          </a:xfrm>
          <a:prstGeom prst="rect">
            <a:avLst/>
          </a:prstGeom>
        </p:spPr>
      </p:pic>
      <p:pic>
        <p:nvPicPr>
          <p:cNvPr id="12" name="Picture 11" descr="tea-labur-pic.jpeg">
            <a:extLst>
              <a:ext uri="{FF2B5EF4-FFF2-40B4-BE49-F238E27FC236}">
                <a16:creationId xmlns:a16="http://schemas.microsoft.com/office/drawing/2014/main" id="{A5F2313C-6096-48AB-8BED-C8EF7BD24C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154" y="1453560"/>
            <a:ext cx="2527762" cy="12784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886BDD-7C1A-49B6-B2F8-FC31224054B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281" y="542086"/>
            <a:ext cx="4828450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0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A92FCD-EB1B-4C0B-893C-A4DC2DBD0234}"/>
              </a:ext>
            </a:extLst>
          </p:cNvPr>
          <p:cNvSpPr txBox="1"/>
          <p:nvPr/>
        </p:nvSpPr>
        <p:spPr>
          <a:xfrm>
            <a:off x="2292040" y="5346417"/>
            <a:ext cx="6664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বিদেশে রপ্তানি করে বৈদেশিক মুদ্রা অর্জিত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21DD04-D503-46D7-8241-E7117EE17143}"/>
              </a:ext>
            </a:extLst>
          </p:cNvPr>
          <p:cNvSpPr txBox="1"/>
          <p:nvPr/>
        </p:nvSpPr>
        <p:spPr>
          <a:xfrm>
            <a:off x="5974049" y="724932"/>
            <a:ext cx="3542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পাট ও চা অর্থকরী ফসল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53137E-D69E-4AF1-8A61-682EB51F1B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281" y="542086"/>
            <a:ext cx="4828450" cy="1012024"/>
          </a:xfrm>
          <a:prstGeom prst="rect">
            <a:avLst/>
          </a:prstGeom>
        </p:spPr>
      </p:pic>
      <p:pic>
        <p:nvPicPr>
          <p:cNvPr id="6" name="Picture 5" descr="image_89_15739.jpg">
            <a:extLst>
              <a:ext uri="{FF2B5EF4-FFF2-40B4-BE49-F238E27FC236}">
                <a16:creationId xmlns:a16="http://schemas.microsoft.com/office/drawing/2014/main" id="{3E93AA57-5C9E-441C-B248-39E731F87F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64" y="1659471"/>
            <a:ext cx="2937848" cy="2760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jute.jpg">
            <a:extLst>
              <a:ext uri="{FF2B5EF4-FFF2-40B4-BE49-F238E27FC236}">
                <a16:creationId xmlns:a16="http://schemas.microsoft.com/office/drawing/2014/main" id="{D26E8675-2DD8-4158-94B1-F5ACF03EAA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0219" y="1659471"/>
            <a:ext cx="2617970" cy="2760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iiu.jpg">
            <a:extLst>
              <a:ext uri="{FF2B5EF4-FFF2-40B4-BE49-F238E27FC236}">
                <a16:creationId xmlns:a16="http://schemas.microsoft.com/office/drawing/2014/main" id="{BD565243-92A8-4ACB-BD22-C02952BC09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269" b="33333"/>
          <a:stretch/>
        </p:blipFill>
        <p:spPr>
          <a:xfrm>
            <a:off x="6788188" y="1659471"/>
            <a:ext cx="3542958" cy="276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2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CD5DD7-90E7-4F84-B916-07FB41330143}"/>
              </a:ext>
            </a:extLst>
          </p:cNvPr>
          <p:cNvSpPr txBox="1"/>
          <p:nvPr/>
        </p:nvSpPr>
        <p:spPr>
          <a:xfrm>
            <a:off x="1122346" y="5537927"/>
            <a:ext cx="9028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এছা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গম,সরিষা এবং বিভিন্ন ধরনের ডাল শাকসবজি মসলা ইত্যাদি উৎপাদিত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6571BBF-631E-43F7-942E-671396B9C48C}"/>
              </a:ext>
            </a:extLst>
          </p:cNvPr>
          <p:cNvGrpSpPr/>
          <p:nvPr/>
        </p:nvGrpSpPr>
        <p:grpSpPr>
          <a:xfrm>
            <a:off x="1074247" y="1422163"/>
            <a:ext cx="4226039" cy="2473811"/>
            <a:chOff x="404715" y="804236"/>
            <a:chExt cx="5386520" cy="4513617"/>
          </a:xfrm>
        </p:grpSpPr>
        <p:pic>
          <p:nvPicPr>
            <p:cNvPr id="6" name="Picture 5" descr="JMS_AGR211.jpg">
              <a:extLst>
                <a:ext uri="{FF2B5EF4-FFF2-40B4-BE49-F238E27FC236}">
                  <a16:creationId xmlns:a16="http://schemas.microsoft.com/office/drawing/2014/main" id="{0BB144F8-6A5E-40A1-B7A5-436D9E403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715" y="3489053"/>
              <a:ext cx="2724937" cy="18288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7" name="Picture 6" descr="w.jpg">
              <a:extLst>
                <a:ext uri="{FF2B5EF4-FFF2-40B4-BE49-F238E27FC236}">
                  <a16:creationId xmlns:a16="http://schemas.microsoft.com/office/drawing/2014/main" id="{77A74EF4-2E22-43D7-B904-BC5AE281F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8743" y="3489053"/>
              <a:ext cx="2612492" cy="18288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8" name="Picture 7" descr="photo-1455697165.jpg">
              <a:extLst>
                <a:ext uri="{FF2B5EF4-FFF2-40B4-BE49-F238E27FC236}">
                  <a16:creationId xmlns:a16="http://schemas.microsoft.com/office/drawing/2014/main" id="{AFF30F1D-10D6-4918-ADD2-80E15E797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715" y="804236"/>
              <a:ext cx="2639428" cy="262476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9" name="Picture 8" descr="456.jpg">
              <a:extLst>
                <a:ext uri="{FF2B5EF4-FFF2-40B4-BE49-F238E27FC236}">
                  <a16:creationId xmlns:a16="http://schemas.microsoft.com/office/drawing/2014/main" id="{9EB1E04E-182A-4809-8B56-C8ED3902C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8744" y="804237"/>
              <a:ext cx="2612490" cy="2583242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E1E7A2B-906B-4EF1-BA7C-256A092F48BA}"/>
              </a:ext>
            </a:extLst>
          </p:cNvPr>
          <p:cNvGrpSpPr/>
          <p:nvPr/>
        </p:nvGrpSpPr>
        <p:grpSpPr>
          <a:xfrm>
            <a:off x="5980966" y="1431369"/>
            <a:ext cx="4691605" cy="2464605"/>
            <a:chOff x="5775869" y="594062"/>
            <a:chExt cx="4432889" cy="2464605"/>
          </a:xfrm>
        </p:grpSpPr>
        <p:pic>
          <p:nvPicPr>
            <p:cNvPr id="21" name="Picture 20" descr="058.jpg">
              <a:extLst>
                <a:ext uri="{FF2B5EF4-FFF2-40B4-BE49-F238E27FC236}">
                  <a16:creationId xmlns:a16="http://schemas.microsoft.com/office/drawing/2014/main" id="{7C2E65E0-C6C9-4300-A246-820CA3EDF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1267" y="594062"/>
              <a:ext cx="2212882" cy="1248771"/>
            </a:xfrm>
            <a:prstGeom prst="rect">
              <a:avLst/>
            </a:prstGeom>
          </p:spPr>
        </p:pic>
        <p:pic>
          <p:nvPicPr>
            <p:cNvPr id="22" name="Picture 21" descr="arohor-2.jpg">
              <a:extLst>
                <a:ext uri="{FF2B5EF4-FFF2-40B4-BE49-F238E27FC236}">
                  <a16:creationId xmlns:a16="http://schemas.microsoft.com/office/drawing/2014/main" id="{82279852-67D6-4B89-AD99-46A026CDB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75869" y="1797653"/>
              <a:ext cx="2180054" cy="1261014"/>
            </a:xfrm>
            <a:prstGeom prst="rect">
              <a:avLst/>
            </a:prstGeom>
          </p:spPr>
        </p:pic>
        <p:pic>
          <p:nvPicPr>
            <p:cNvPr id="23" name="Picture 22" descr="garbanzo-beans.jpg">
              <a:extLst>
                <a:ext uri="{FF2B5EF4-FFF2-40B4-BE49-F238E27FC236}">
                  <a16:creationId xmlns:a16="http://schemas.microsoft.com/office/drawing/2014/main" id="{31D77628-AE0B-4762-BB47-B124CA4A2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9432" y="594062"/>
              <a:ext cx="2212882" cy="1248771"/>
            </a:xfrm>
            <a:prstGeom prst="rect">
              <a:avLst/>
            </a:prstGeom>
          </p:spPr>
        </p:pic>
        <p:pic>
          <p:nvPicPr>
            <p:cNvPr id="24" name="Picture 23" descr="lentils.jpg">
              <a:extLst>
                <a:ext uri="{FF2B5EF4-FFF2-40B4-BE49-F238E27FC236}">
                  <a16:creationId xmlns:a16="http://schemas.microsoft.com/office/drawing/2014/main" id="{EFC6BE52-8C88-4A99-881E-303F25A27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2314" y="1860503"/>
              <a:ext cx="2216444" cy="1198164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9FB099B-0A5C-4829-B7F0-618D888BBD4D}"/>
              </a:ext>
            </a:extLst>
          </p:cNvPr>
          <p:cNvSpPr txBox="1"/>
          <p:nvPr/>
        </p:nvSpPr>
        <p:spPr>
          <a:xfrm>
            <a:off x="564014" y="4539359"/>
            <a:ext cx="5416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মসলা ,সরিষা, গম, শাকসবজি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269B3F-8A70-4020-98A0-9A897E934A9E}"/>
              </a:ext>
            </a:extLst>
          </p:cNvPr>
          <p:cNvSpPr txBox="1"/>
          <p:nvPr/>
        </p:nvSpPr>
        <p:spPr>
          <a:xfrm>
            <a:off x="6581708" y="4539359"/>
            <a:ext cx="4070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বিভিন্ন ধরনের ডাল।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F9E810D-C8F2-4485-AC94-8B4E01D5C85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14" y="0"/>
            <a:ext cx="4828450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3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3D85F8-3D22-4A7B-B443-51C544D816A4}"/>
              </a:ext>
            </a:extLst>
          </p:cNvPr>
          <p:cNvSpPr txBox="1"/>
          <p:nvPr/>
        </p:nvSpPr>
        <p:spPr>
          <a:xfrm>
            <a:off x="1490623" y="1684007"/>
            <a:ext cx="6386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F5D19-908D-447D-B07D-81C124BB844B}"/>
              </a:ext>
            </a:extLst>
          </p:cNvPr>
          <p:cNvSpPr txBox="1"/>
          <p:nvPr/>
        </p:nvSpPr>
        <p:spPr>
          <a:xfrm>
            <a:off x="1414480" y="2792886"/>
            <a:ext cx="7338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EA1B82-B388-4D50-B38E-11CE591A9E97}"/>
              </a:ext>
            </a:extLst>
          </p:cNvPr>
          <p:cNvSpPr txBox="1"/>
          <p:nvPr/>
        </p:nvSpPr>
        <p:spPr>
          <a:xfrm>
            <a:off x="1490623" y="4051032"/>
            <a:ext cx="5612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অর্থকরী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জানলাম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CFB513-F641-4DBA-B4E9-32E490189921}"/>
              </a:ext>
            </a:extLst>
          </p:cNvPr>
          <p:cNvSpPr txBox="1"/>
          <p:nvPr/>
        </p:nvSpPr>
        <p:spPr>
          <a:xfrm>
            <a:off x="1490623" y="5234545"/>
            <a:ext cx="4900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অর্থকরী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619335-BFFA-4492-B1EF-EE938646CBD8}"/>
              </a:ext>
            </a:extLst>
          </p:cNvPr>
          <p:cNvSpPr txBox="1"/>
          <p:nvPr/>
        </p:nvSpPr>
        <p:spPr>
          <a:xfrm>
            <a:off x="1985920" y="769085"/>
            <a:ext cx="5396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73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476</Words>
  <Application>Microsoft Office PowerPoint</Application>
  <PresentationFormat>Widescreen</PresentationFormat>
  <Paragraphs>100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Arial</vt:lpstr>
      <vt:lpstr>Calibri</vt:lpstr>
      <vt:lpstr>Calibri Light</vt:lpstr>
      <vt:lpstr>Century Gothic</vt:lpstr>
      <vt:lpstr>Garamond</vt:lpstr>
      <vt:lpstr>Gill Sans MT</vt:lpstr>
      <vt:lpstr>NikoshBAN</vt:lpstr>
      <vt:lpstr>Trebuchet MS</vt:lpstr>
      <vt:lpstr>Wingdings</vt:lpstr>
      <vt:lpstr>Wingdings 3</vt:lpstr>
      <vt:lpstr>Ion Boardroom</vt:lpstr>
      <vt:lpstr>Office Theme</vt:lpstr>
      <vt:lpstr>Facet</vt:lpstr>
      <vt:lpstr>Organic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MG SCHOOL</dc:creator>
  <cp:lastModifiedBy>MG SCHOOL</cp:lastModifiedBy>
  <cp:revision>21</cp:revision>
  <dcterms:created xsi:type="dcterms:W3CDTF">2021-08-23T17:06:04Z</dcterms:created>
  <dcterms:modified xsi:type="dcterms:W3CDTF">2021-08-23T20:11:31Z</dcterms:modified>
</cp:coreProperties>
</file>