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8" r:id="rId2"/>
    <p:sldId id="259" r:id="rId3"/>
    <p:sldId id="290" r:id="rId4"/>
    <p:sldId id="260" r:id="rId5"/>
    <p:sldId id="280" r:id="rId6"/>
    <p:sldId id="273" r:id="rId7"/>
    <p:sldId id="281" r:id="rId8"/>
    <p:sldId id="263" r:id="rId9"/>
    <p:sldId id="283" r:id="rId10"/>
    <p:sldId id="284" r:id="rId11"/>
    <p:sldId id="285" r:id="rId12"/>
    <p:sldId id="286" r:id="rId13"/>
    <p:sldId id="287" r:id="rId14"/>
    <p:sldId id="288" r:id="rId15"/>
    <p:sldId id="278" r:id="rId16"/>
    <p:sldId id="289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35D"/>
    <a:srgbClr val="C10AE6"/>
    <a:srgbClr val="FDD7F8"/>
    <a:srgbClr val="B51DD3"/>
    <a:srgbClr val="ED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9" y="5138660"/>
            <a:ext cx="1572184" cy="150755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4B9D1C95-6335-456B-8B1A-C7C719D7F5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6"/>
            </a:avLst>
          </a:prstGeom>
          <a:solidFill>
            <a:srgbClr val="B51D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90" y="5365464"/>
            <a:ext cx="698809" cy="1127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5798743"/>
            <a:ext cx="11841609" cy="8917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242811" y="6507920"/>
            <a:ext cx="6949188" cy="365125"/>
          </a:xfrm>
          <a:ln>
            <a:noFill/>
          </a:ln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smtClean="0"/>
              <a:t>Mithu Kumar Roy, ICT4E District Ambassador, E-mail: mithuroy0007@gmail.com. Cell: 01714670007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FFF2-B19B-4646-8A35-A6E43437F792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19" y="1292853"/>
            <a:ext cx="3393239" cy="325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58" y="1784373"/>
            <a:ext cx="6660982" cy="21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6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8" t="-2500" r="2099" b="1"/>
          <a:stretch/>
        </p:blipFill>
        <p:spPr>
          <a:xfrm>
            <a:off x="6984113" y="1437585"/>
            <a:ext cx="4062017" cy="3202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849" y="2377237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On Sunday, Rima puts the seed in a tub. </a:t>
            </a:r>
            <a:endParaRPr lang="en-GB" sz="4000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421" y="4658113"/>
            <a:ext cx="779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does Rima put her seed?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90" y="597495"/>
            <a:ext cx="8262257" cy="822305"/>
          </a:xfrm>
          <a:prstGeom prst="flowChartTerminator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Look at the picture at page 30</a:t>
            </a:r>
            <a:endParaRPr lang="en-US" sz="3200" b="1" dirty="0">
              <a:ln/>
              <a:solidFill>
                <a:srgbClr val="0070C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14" y="197171"/>
            <a:ext cx="506213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Ask and Answer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587" y="1981934"/>
            <a:ext cx="7140601" cy="765750"/>
          </a:xfrm>
          <a:prstGeom prst="roundRect">
            <a:avLst>
              <a:gd name="adj" fmla="val 41313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On </a:t>
            </a:r>
            <a:r>
              <a:rPr lang="en-US" sz="3200" b="1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Saturday</a:t>
            </a:r>
            <a:r>
              <a:rPr lang="en-US" sz="32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I come to School.</a:t>
            </a:r>
            <a:endParaRPr lang="en-GB" sz="3200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4587" y="3058811"/>
            <a:ext cx="7140601" cy="765750"/>
          </a:xfrm>
          <a:prstGeom prst="roundRect">
            <a:avLst>
              <a:gd name="adj" fmla="val 41313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do you do on Friday?</a:t>
            </a:r>
            <a:endParaRPr lang="en-GB" sz="3200" b="1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114" y="1445929"/>
            <a:ext cx="3131292" cy="2907707"/>
            <a:chOff x="185114" y="1350394"/>
            <a:chExt cx="3840480" cy="3373033"/>
          </a:xfrm>
        </p:grpSpPr>
        <p:sp>
          <p:nvSpPr>
            <p:cNvPr id="6" name="16-Point Star 5"/>
            <p:cNvSpPr/>
            <p:nvPr/>
          </p:nvSpPr>
          <p:spPr>
            <a:xfrm>
              <a:off x="185114" y="1350394"/>
              <a:ext cx="3840480" cy="3373033"/>
            </a:xfrm>
            <a:prstGeom prst="star16">
              <a:avLst>
                <a:gd name="adj" fmla="val 295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357414">
              <a:off x="486865" y="2375189"/>
              <a:ext cx="32369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latin typeface="Segoe Script" panose="030B0504020000000003" pitchFamily="66" charset="0"/>
                </a:rPr>
                <a:t>Chain</a:t>
              </a:r>
            </a:p>
            <a:p>
              <a:pPr algn="ctr"/>
              <a:r>
                <a:rPr lang="en-US" sz="4000" b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latin typeface="Segoe Script" panose="030B0504020000000003" pitchFamily="66" charset="0"/>
                </a:rPr>
                <a:t> drill</a:t>
              </a:r>
              <a:endParaRPr lang="en-GB" sz="40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2"/>
          <a:stretch/>
        </p:blipFill>
        <p:spPr>
          <a:xfrm>
            <a:off x="3125338" y="1733302"/>
            <a:ext cx="6133769" cy="458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2060813" y="450376"/>
            <a:ext cx="791570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30 and </a:t>
            </a:r>
          </a:p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Audio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1-2A_U15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60" end="173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3033" y="3287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11"/>
          <a:stretch/>
        </p:blipFill>
        <p:spPr>
          <a:xfrm>
            <a:off x="4100053" y="1746520"/>
            <a:ext cx="5808222" cy="4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3921352" y="801265"/>
            <a:ext cx="5574849" cy="737473"/>
          </a:xfrm>
          <a:prstGeom prst="roundRect">
            <a:avLst>
              <a:gd name="adj" fmla="val 35652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with Peer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>
          <a:xfrm>
            <a:off x="1750981" y="801265"/>
            <a:ext cx="1557834" cy="1152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64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3511918" y="731589"/>
            <a:ext cx="557484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Answer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1784" y="2027110"/>
            <a:ext cx="812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does Rima’s father give her? 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681784" y="4076279"/>
            <a:ext cx="812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Where does Rima put her seed? 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681784" y="2901012"/>
            <a:ext cx="8127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On which day Rima’s father gave her the seed? 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681784" y="4929077"/>
            <a:ext cx="8127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On which day Rima put the seed on the tub? </a:t>
            </a:r>
            <a:endParaRPr lang="en-GB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535" y="413328"/>
            <a:ext cx="2518819" cy="2212239"/>
            <a:chOff x="362535" y="413328"/>
            <a:chExt cx="2518819" cy="2212239"/>
          </a:xfrm>
        </p:grpSpPr>
        <p:sp>
          <p:nvSpPr>
            <p:cNvPr id="8" name="16-Point Star 7"/>
            <p:cNvSpPr/>
            <p:nvPr/>
          </p:nvSpPr>
          <p:spPr>
            <a:xfrm>
              <a:off x="362535" y="413328"/>
              <a:ext cx="2518819" cy="2212239"/>
            </a:xfrm>
            <a:prstGeom prst="star16">
              <a:avLst>
                <a:gd name="adj" fmla="val 295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108" y="973859"/>
              <a:ext cx="1460545" cy="1175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39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5558" y="25417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On Saturday, Rima’s father gives her a -------. 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758" y="40657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On  -----------,  Rima puts the seed in a ------. 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3859" y="223793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seed 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3859" y="382305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tub 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1564" y="377331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Sunday 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15" y="197171"/>
            <a:ext cx="3445190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Pair work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1535267" y="1212430"/>
            <a:ext cx="79888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Fill in the blank on your exercise book.</a:t>
            </a:r>
            <a:endParaRPr lang="en-US" sz="3600" b="1" dirty="0">
              <a:ln/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5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54" y="1641060"/>
            <a:ext cx="10239243" cy="347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114" y="197171"/>
            <a:ext cx="438688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Checking Learning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2469" y="1160031"/>
            <a:ext cx="91044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Rearrange the letters and make correct words.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114" y="197171"/>
            <a:ext cx="438688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Home work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734" y="2341537"/>
            <a:ext cx="263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t/w/a/e/r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3734" y="3062741"/>
            <a:ext cx="224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/v/e/g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3734" y="3713540"/>
            <a:ext cx="183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t/p/u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3734" y="4434744"/>
            <a:ext cx="241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w/</a:t>
            </a:r>
            <a:r>
              <a:rPr lang="en-US" sz="4800" dirty="0" err="1" smtClean="0">
                <a:latin typeface="Aayat 56" panose="02000506000000020003" pitchFamily="2" charset="0"/>
                <a:cs typeface="Aayat 56" panose="02000506000000020003" pitchFamily="2" charset="0"/>
              </a:rPr>
              <a:t>i</a:t>
            </a:r>
            <a:r>
              <a:rPr lang="en-US" sz="4800" dirty="0" smtClean="0">
                <a:latin typeface="Aayat 56" panose="02000506000000020003" pitchFamily="2" charset="0"/>
                <a:cs typeface="Aayat 56" panose="02000506000000020003" pitchFamily="2" charset="0"/>
              </a:rPr>
              <a:t>/a/t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46" y="1950935"/>
            <a:ext cx="2495648" cy="282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51" y="1950935"/>
            <a:ext cx="7576662" cy="18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73" y="709649"/>
            <a:ext cx="3870834" cy="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8" y="3561080"/>
            <a:ext cx="4685130" cy="199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03" y="2638157"/>
            <a:ext cx="672552" cy="2917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6262">
            <a:off x="7858230" y="1620888"/>
            <a:ext cx="1290918" cy="174212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37675" y="3561080"/>
            <a:ext cx="4505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Two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r>
              <a:rPr lang="en-US" sz="2400" b="1" i="1" dirty="0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Unit:15, </a:t>
            </a:r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2400" b="1" i="1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Rima and the seed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21887" y="1944038"/>
            <a:ext cx="1316227" cy="1379877"/>
            <a:chOff x="1585158" y="1411542"/>
            <a:chExt cx="1830298" cy="1918807"/>
          </a:xfrm>
        </p:grpSpPr>
        <p:sp>
          <p:nvSpPr>
            <p:cNvPr id="11" name="Rectangle 10"/>
            <p:cNvSpPr/>
            <p:nvPr/>
          </p:nvSpPr>
          <p:spPr>
            <a:xfrm>
              <a:off x="2565778" y="2043881"/>
              <a:ext cx="849678" cy="12864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85158" y="1411542"/>
              <a:ext cx="980620" cy="12266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26" y="1601428"/>
              <a:ext cx="1390363" cy="1539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65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47" y="1367992"/>
            <a:ext cx="1845227" cy="3051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0" y="1367992"/>
            <a:ext cx="7740373" cy="37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928" y="456184"/>
            <a:ext cx="70134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0000"/>
                </a:solidFill>
                <a:cs typeface="Times New Roman" pitchFamily="18" charset="0"/>
              </a:rPr>
              <a:t>Let us sing a Greeting Song.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03" y="2098343"/>
            <a:ext cx="1714917" cy="2835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1304" y="1700367"/>
            <a:ext cx="3191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can see left</a:t>
            </a:r>
          </a:p>
          <a:p>
            <a:r>
              <a:rPr lang="en-US" sz="2800" b="1" dirty="0" smtClean="0"/>
              <a:t>I can see right</a:t>
            </a:r>
          </a:p>
          <a:p>
            <a:r>
              <a:rPr lang="en-US" sz="2800" b="1" dirty="0" smtClean="0"/>
              <a:t>Hello to you!</a:t>
            </a:r>
          </a:p>
          <a:p>
            <a:r>
              <a:rPr lang="en-US" sz="2800" b="1" dirty="0" smtClean="0"/>
              <a:t>Hello to you!!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9049" y="3807850"/>
            <a:ext cx="370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look at ground</a:t>
            </a:r>
          </a:p>
          <a:p>
            <a:r>
              <a:rPr lang="en-US" sz="2800" b="1" dirty="0" smtClean="0"/>
              <a:t>I look at the sky</a:t>
            </a:r>
          </a:p>
          <a:p>
            <a:r>
              <a:rPr lang="en-US" sz="2800" b="1" dirty="0" smtClean="0"/>
              <a:t>Fly away little Bird</a:t>
            </a:r>
          </a:p>
          <a:p>
            <a:r>
              <a:rPr lang="en-US" sz="2800" b="1" dirty="0" smtClean="0"/>
              <a:t>Goodbye </a:t>
            </a:r>
            <a:r>
              <a:rPr lang="en-US" sz="2800" b="1" dirty="0" err="1" smtClean="0"/>
              <a:t>Goodbye</a:t>
            </a:r>
            <a:r>
              <a:rPr lang="en-US" sz="2800" b="1" dirty="0" smtClean="0"/>
              <a:t>..!</a:t>
            </a:r>
            <a:endParaRPr lang="en-GB" sz="2800" b="1" dirty="0"/>
          </a:p>
        </p:txBody>
      </p:sp>
      <p:pic>
        <p:nvPicPr>
          <p:cNvPr id="4" name="I can se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18" end="11149.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9118" y="274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2123" t="-9970" r="-20565"/>
          <a:stretch/>
        </p:blipFill>
        <p:spPr>
          <a:xfrm>
            <a:off x="8947053" y="2300805"/>
            <a:ext cx="2363544" cy="1968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945237" y="824643"/>
            <a:ext cx="97035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about the pictures.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3033528" y="4861658"/>
            <a:ext cx="51551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</a:p>
        </p:txBody>
      </p:sp>
      <p:pic>
        <p:nvPicPr>
          <p:cNvPr id="14" name="Picture 2" descr="Buy Tel Plastic Flower Tub 6&amp;quot; With Tray Brown Online at Best Price |  Othoba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6" t="11618" r="1676" b="13667"/>
          <a:stretch/>
        </p:blipFill>
        <p:spPr bwMode="auto">
          <a:xfrm>
            <a:off x="6199362" y="2300805"/>
            <a:ext cx="2383292" cy="204883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71072" b="15444"/>
          <a:stretch/>
        </p:blipFill>
        <p:spPr>
          <a:xfrm>
            <a:off x="3596634" y="2334842"/>
            <a:ext cx="2363544" cy="196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945237" y="2244218"/>
            <a:ext cx="2482215" cy="2069111"/>
            <a:chOff x="2183641" y="2074459"/>
            <a:chExt cx="3583254" cy="2511189"/>
          </a:xfrm>
          <a:effectLst/>
        </p:grpSpPr>
        <p:grpSp>
          <p:nvGrpSpPr>
            <p:cNvPr id="17" name="Group 16"/>
            <p:cNvGrpSpPr/>
            <p:nvPr/>
          </p:nvGrpSpPr>
          <p:grpSpPr>
            <a:xfrm>
              <a:off x="2422695" y="2671800"/>
              <a:ext cx="3344200" cy="1436992"/>
              <a:chOff x="1890196" y="2682336"/>
              <a:chExt cx="3292280" cy="124016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lum contrast="1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4829" y="2682336"/>
                <a:ext cx="1127647" cy="12091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890196" y="2818051"/>
                <a:ext cx="1952454" cy="1104448"/>
                <a:chOff x="2090137" y="2111635"/>
                <a:chExt cx="2255824" cy="1164114"/>
              </a:xfrm>
            </p:grpSpPr>
            <p:pic>
              <p:nvPicPr>
                <p:cNvPr id="21" name="Picture 2" descr="Seed PNG Transparent Images | PNG All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76" t="9419" r="41231" b="21183"/>
                <a:stretch/>
              </p:blipFill>
              <p:spPr bwMode="auto">
                <a:xfrm rot="5107679">
                  <a:off x="3383795" y="1777267"/>
                  <a:ext cx="627797" cy="12965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Seed PNG Transparent Images | PNG All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76" t="9419" r="41231" b="21183"/>
                <a:stretch/>
              </p:blipFill>
              <p:spPr bwMode="auto">
                <a:xfrm rot="5107679">
                  <a:off x="2612690" y="1870244"/>
                  <a:ext cx="627797" cy="129653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Seed PNG Transparent Images | PNG All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76" t="9419" r="41231" b="21183"/>
                <a:stretch/>
              </p:blipFill>
              <p:spPr bwMode="auto">
                <a:xfrm rot="4481508">
                  <a:off x="2424507" y="2224707"/>
                  <a:ext cx="627797" cy="1296538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Seed PNG Transparent Images | PNG All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076" t="9419" r="41231" b="21183"/>
                <a:stretch/>
              </p:blipFill>
              <p:spPr bwMode="auto">
                <a:xfrm rot="4550133">
                  <a:off x="3070000" y="2313582"/>
                  <a:ext cx="627797" cy="1296537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Rectangle 17"/>
            <p:cNvSpPr/>
            <p:nvPr/>
          </p:nvSpPr>
          <p:spPr>
            <a:xfrm>
              <a:off x="2183641" y="2074459"/>
              <a:ext cx="3548418" cy="25111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Review the previous Lesson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9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634" y="1199516"/>
            <a:ext cx="60209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Say the words properly.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5493" y="2872461"/>
            <a:ext cx="2117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seed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318" y="2872461"/>
            <a:ext cx="208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tub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74" y="2845004"/>
            <a:ext cx="239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cs typeface="Aayat 56" panose="02000506000000020003" pitchFamily="2" charset="0"/>
              </a:rPr>
              <a:t>plant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4403" y="4217802"/>
            <a:ext cx="190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water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3834" y="2872461"/>
            <a:ext cx="126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put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758" y="4217802"/>
            <a:ext cx="166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wait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1228" y="4253438"/>
            <a:ext cx="182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cs typeface="Times New Roman" pitchFamily="18" charset="0"/>
              </a:rPr>
              <a:t>give </a:t>
            </a:r>
            <a:endParaRPr lang="en-US" sz="44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114" y="197171"/>
            <a:ext cx="6833803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Review the previous Lesson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77" y="2181779"/>
            <a:ext cx="1323041" cy="1812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3D60F0-4795-412F-8C4F-0E2FA33DECB7}"/>
              </a:ext>
            </a:extLst>
          </p:cNvPr>
          <p:cNvSpPr txBox="1"/>
          <p:nvPr/>
        </p:nvSpPr>
        <p:spPr>
          <a:xfrm>
            <a:off x="3050395" y="493953"/>
            <a:ext cx="56247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is…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8" y="1722010"/>
            <a:ext cx="3280853" cy="22720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4"/>
          <p:cNvSpPr/>
          <p:nvPr/>
        </p:nvSpPr>
        <p:spPr>
          <a:xfrm>
            <a:off x="1784248" y="4260713"/>
            <a:ext cx="822396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Rima and the seed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82940" y="3087922"/>
            <a:ext cx="1000552" cy="654986"/>
            <a:chOff x="2664832" y="2098497"/>
            <a:chExt cx="1763204" cy="1154237"/>
          </a:xfrm>
        </p:grpSpPr>
        <p:pic>
          <p:nvPicPr>
            <p:cNvPr id="7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5107679">
              <a:off x="3442704" y="176412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481508">
              <a:off x="2999202" y="215663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550133">
              <a:off x="3465869" y="229056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31" y="909452"/>
            <a:ext cx="3070421" cy="3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8644" y="3549924"/>
            <a:ext cx="92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5.1.1 say the names of the days of the week.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7.1.1 give simple commands and instructions.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644" y="2102124"/>
            <a:ext cx="9241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1.1.1 become familiar with English sounds by listening to common English words.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2.1.1 following simple commands and instructions.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3.1.2 understand simple questions and statements about familiar  objects.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4.2.1 enjoy simple stories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4844" y="4997722"/>
            <a:ext cx="916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and read the names of objects having the same initial and final sounds.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1.4.1 read words and phrases with the help of visual clues and simple sentences.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5.1.1 recognize and read the days of the week.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4" y="970901"/>
            <a:ext cx="7149660" cy="1007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114" y="197171"/>
            <a:ext cx="5062135" cy="707886"/>
          </a:xfrm>
          <a:prstGeom prst="rect">
            <a:avLst/>
          </a:prstGeom>
          <a:gradFill flip="none" rotWithShape="1">
            <a:gsLst>
              <a:gs pos="38000">
                <a:srgbClr val="C10AE6">
                  <a:lumMod val="100000"/>
                </a:srgbClr>
              </a:gs>
              <a:gs pos="5310">
                <a:schemeClr val="bg1"/>
              </a:gs>
              <a:gs pos="69000">
                <a:srgbClr val="7030A0"/>
              </a:gs>
              <a:gs pos="93000">
                <a:srgbClr val="4E035D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Learning Outcomes </a:t>
            </a:r>
            <a:endParaRPr lang="en-US" sz="40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745" y="525122"/>
            <a:ext cx="8262257" cy="822305"/>
          </a:xfrm>
          <a:prstGeom prst="flowChartTerminator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Look at the picture at page 30</a:t>
            </a:r>
            <a:endParaRPr lang="en-US" sz="3200" b="1" dirty="0">
              <a:ln/>
              <a:solidFill>
                <a:srgbClr val="0070C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3" y="1804061"/>
            <a:ext cx="3341481" cy="24674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4763071" y="2397422"/>
            <a:ext cx="6903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a typeface="Adobe Fan Heiti Std B" panose="020B0700000000000000" pitchFamily="34" charset="-128"/>
                <a:cs typeface="Arial" panose="020B0604020202020204" pitchFamily="34" charset="0"/>
              </a:rPr>
              <a:t>On Saturday, Rima’s father gives her a seed.</a:t>
            </a:r>
            <a:endParaRPr lang="en-GB" sz="4400" b="1" dirty="0"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745" y="472813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does Rima’s father give her ?  </a:t>
            </a:r>
          </a:p>
        </p:txBody>
      </p:sp>
    </p:spTree>
    <p:extLst>
      <p:ext uri="{BB962C8B-B14F-4D97-AF65-F5344CB8AC3E}">
        <p14:creationId xmlns:p14="http://schemas.microsoft.com/office/powerpoint/2010/main" val="350143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410</Words>
  <Application>Microsoft Office PowerPoint</Application>
  <PresentationFormat>Widescreen</PresentationFormat>
  <Paragraphs>72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Fan Heiti Std B</vt:lpstr>
      <vt:lpstr>Aayat 56</vt:lpstr>
      <vt:lpstr>Arial</vt:lpstr>
      <vt:lpstr>Arial Black</vt:lpstr>
      <vt:lpstr>Calibri</vt:lpstr>
      <vt:lpstr>Calibri Light</vt:lpstr>
      <vt:lpstr>NikoshBAN</vt:lpstr>
      <vt:lpstr>Segoe Script</vt:lpstr>
      <vt:lpstr>Segoe UI Historic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64</cp:revision>
  <dcterms:created xsi:type="dcterms:W3CDTF">2021-08-21T14:23:00Z</dcterms:created>
  <dcterms:modified xsi:type="dcterms:W3CDTF">2021-08-24T16:02:51Z</dcterms:modified>
  <cp:contentStatus/>
</cp:coreProperties>
</file>