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28"/>
  </p:handoutMasterIdLst>
  <p:sldIdLst>
    <p:sldId id="279" r:id="rId3"/>
    <p:sldId id="280" r:id="rId4"/>
    <p:sldId id="293" r:id="rId5"/>
    <p:sldId id="258" r:id="rId6"/>
    <p:sldId id="261" r:id="rId7"/>
    <p:sldId id="262" r:id="rId8"/>
    <p:sldId id="285" r:id="rId9"/>
    <p:sldId id="281" r:id="rId10"/>
    <p:sldId id="264" r:id="rId11"/>
    <p:sldId id="282" r:id="rId12"/>
    <p:sldId id="265" r:id="rId13"/>
    <p:sldId id="266" r:id="rId14"/>
    <p:sldId id="278" r:id="rId15"/>
    <p:sldId id="267" r:id="rId16"/>
    <p:sldId id="291" r:id="rId17"/>
    <p:sldId id="276" r:id="rId18"/>
    <p:sldId id="290" r:id="rId19"/>
    <p:sldId id="273" r:id="rId20"/>
    <p:sldId id="289" r:id="rId21"/>
    <p:sldId id="288" r:id="rId22"/>
    <p:sldId id="277" r:id="rId23"/>
    <p:sldId id="287" r:id="rId24"/>
    <p:sldId id="268" r:id="rId25"/>
    <p:sldId id="269" r:id="rId26"/>
    <p:sldId id="274" r:id="rId27"/>
  </p:sldIdLst>
  <p:sldSz cx="14173200" cy="8686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88" y="-90"/>
      </p:cViewPr>
      <p:guideLst>
        <p:guide orient="horz" pos="2736"/>
        <p:guide pos="4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094D7-F909-48D3-94D1-D736E9FB5637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8BD5F1F8-E474-46B6-9C92-63243A34962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F292DF34-0685-4E82-AE13-85C6BB5ACDA6}" type="parTrans" cxnId="{B2FA52AA-5359-4653-9008-272217590547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8833A81E-3471-460C-9144-3C4B8DC68C33}" type="sibTrans" cxnId="{B2FA52AA-5359-4653-9008-272217590547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1BF5D7F0-188B-4D45-B94E-66451411317C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en-US" sz="2000" b="1" dirty="0" smtClean="0">
              <a:latin typeface="NikoshBAN" pitchFamily="2" charset="0"/>
              <a:cs typeface="NikoshBAN" pitchFamily="2" charset="0"/>
            </a:rPr>
            <a:t>১</a:t>
          </a:r>
          <a:r>
            <a:rPr lang="bn-BD" sz="2000" b="1" dirty="0" smtClean="0">
              <a:latin typeface="NikoshBAN" pitchFamily="2" charset="0"/>
              <a:cs typeface="NikoshBAN" pitchFamily="2" charset="0"/>
            </a:rPr>
            <a:t>৯১৭ 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bn-BD" sz="2000" b="1" dirty="0" smtClean="0">
              <a:latin typeface="NikoshBAN" pitchFamily="2" charset="0"/>
              <a:cs typeface="NikoshBAN" pitchFamily="2" charset="0"/>
            </a:rPr>
            <a:t> পিরোজপুর জেলায়</a:t>
          </a:r>
          <a:r>
            <a:rPr lang="bn-IN" sz="2000" b="1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9CD1792-9975-436A-9C91-C95908FBDA0F}" type="parTrans" cxnId="{CE0BD43E-0D35-44E5-8412-8EEB79CE7797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47F18755-C87C-4ACA-AD9B-3377D0E1754E}" type="sibTrans" cxnId="{CE0BD43E-0D35-44E5-8412-8EEB79CE779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5DF22B3-3A06-4E21-A840-A78E9CE44B7D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z="2000" smtClean="0">
              <a:latin typeface="NikoshBAN" pitchFamily="2" charset="0"/>
              <a:cs typeface="NikoshBAN" pitchFamily="2" charset="0"/>
            </a:rPr>
            <a:t>পেশাঃ সাংবাদিকতা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0E350A6-FE83-47D3-A433-F3725C35E8AE}" type="parTrans" cxnId="{A3F837E6-B557-45FC-A3C8-4E0E70ADA4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ACF7A1E4-1D32-4EA0-8ECA-B70106A1F5A5}" type="sibTrans" cxnId="{A3F837E6-B557-45FC-A3C8-4E0E70ADA43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75155BA1-A3C6-457E-A31D-FB2212FD4A1E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z="2000" smtClean="0">
              <a:latin typeface="NikoshBAN" pitchFamily="2" charset="0"/>
              <a:cs typeface="NikoshBAN" pitchFamily="2" charset="0"/>
            </a:rPr>
            <a:t>কাব্যগ্রন্থঃ রাত্রিশেষ, ছায়াহরিণ, সারাদুপুর, আশায় বসতি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BA6EAF3-683E-4C45-A99C-93C7B0C4E49A}" type="parTrans" cxnId="{CECD89F3-BD9D-47A9-BB68-5A54ACA84290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07EFFD3-07B6-4BD5-8944-32447B6FDBD4}" type="sibTrans" cxnId="{CECD89F3-BD9D-47A9-BB68-5A54ACA8429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36ABA7F9-137A-4F11-8DEA-779CCE5F20A9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z="2000" smtClean="0">
              <a:latin typeface="NikoshBAN" pitchFamily="2" charset="0"/>
              <a:cs typeface="NikoshBAN" pitchFamily="2" charset="0"/>
            </a:rPr>
            <a:t>উপন্যাসঃ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আরণ্য নীলিমা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F61A09D-F555-4BD5-8551-897C2AA2E266}" type="parTrans" cxnId="{E95763F3-898B-40B1-B006-3AC39A5F553B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99DAB02B-790F-464E-A424-915E07BF648B}" type="sibTrans" cxnId="{E95763F3-898B-40B1-B006-3AC39A5F553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023596E-0965-4936-A4F5-6D6D4087C118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শিশুতোষ গ্রন্থগুলো বেশ জনপ্রিয়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8087CFC-D0C9-4BB6-A93D-7DDB04B14987}" type="parTrans" cxnId="{454DC3BD-C33A-449C-BA5C-39066CA2E43C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0C4435FB-7206-4112-8368-8379ECFEA163}" type="sibTrans" cxnId="{454DC3BD-C33A-449C-BA5C-39066CA2E43C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5B9A3898-E7BA-424E-9288-B880342EEB6D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১৯</a:t>
          </a:r>
          <a:r>
            <a:rPr lang="en-US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85</a:t>
          </a:r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খ্রিষ্টাব্দে</a:t>
          </a:r>
          <a:r>
            <a:rPr lang="bn-BD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 ,ঢাকায়</a:t>
          </a:r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3180F3D-42D2-4273-B011-3D09EC9C803C}" type="parTrans" cxnId="{5B7382B1-1582-4B96-86E7-AE1B73257F4F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8D84E49-5727-4761-A942-BBDEEF637174}" type="sibTrans" cxnId="{5B7382B1-1582-4B96-86E7-AE1B73257F4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C7AE785-3ADB-42D5-9F37-A0FE0C2F438E}" type="pres">
      <dgm:prSet presAssocID="{9B6094D7-F909-48D3-94D1-D736E9FB56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37AF2A-478E-4EBB-9441-912DE44550EC}" type="pres">
      <dgm:prSet presAssocID="{8BD5F1F8-E474-46B6-9C92-63243A34962C}" presName="centerShape" presStyleLbl="node0" presStyleIdx="0" presStyleCnt="1" custScaleY="95305"/>
      <dgm:spPr/>
      <dgm:t>
        <a:bodyPr/>
        <a:lstStyle/>
        <a:p>
          <a:endParaRPr lang="en-US"/>
        </a:p>
      </dgm:t>
    </dgm:pt>
    <dgm:pt modelId="{15784FE2-F2DC-4874-97C6-C9B429B2E09E}" type="pres">
      <dgm:prSet presAssocID="{1BF5D7F0-188B-4D45-B94E-6645141131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97EE2-AC1C-4ACD-829B-CCA73E4528D2}" type="pres">
      <dgm:prSet presAssocID="{1BF5D7F0-188B-4D45-B94E-66451411317C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2546476E-1730-4392-9A7D-434A86243A7E}" type="pres">
      <dgm:prSet presAssocID="{47F18755-C87C-4ACA-AD9B-3377D0E1754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71355E6-CAA4-42BD-997C-3AC466738023}" type="pres">
      <dgm:prSet presAssocID="{05DF22B3-3A06-4E21-A840-A78E9CE44B7D}" presName="node" presStyleLbl="node1" presStyleIdx="1" presStyleCnt="6" custScaleX="114065" custScaleY="120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1E5F1-B239-417B-852B-E8F95125291A}" type="pres">
      <dgm:prSet presAssocID="{05DF22B3-3A06-4E21-A840-A78E9CE44B7D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9BB6795F-6946-433E-B513-7CA7ECBB58B6}" type="pres">
      <dgm:prSet presAssocID="{ACF7A1E4-1D32-4EA0-8ECA-B70106A1F5A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0D60319-01CD-4F53-8925-5D8B19F93AD7}" type="pres">
      <dgm:prSet presAssocID="{75155BA1-A3C6-457E-A31D-FB2212FD4A1E}" presName="node" presStyleLbl="node1" presStyleIdx="2" presStyleCnt="6" custScaleX="126378" custScaleY="129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E6505-8285-4D74-831D-B212E25797BD}" type="pres">
      <dgm:prSet presAssocID="{75155BA1-A3C6-457E-A31D-FB2212FD4A1E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2479868D-9684-41DC-9E8A-46D14C024A0B}" type="pres">
      <dgm:prSet presAssocID="{007EFFD3-07B6-4BD5-8944-32447B6FDB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D40352E-2438-4D26-B8C4-644A34AD8CD7}" type="pres">
      <dgm:prSet presAssocID="{36ABA7F9-137A-4F11-8DEA-779CCE5F20A9}" presName="node" presStyleLbl="node1" presStyleIdx="3" presStyleCnt="6" custScaleX="112569" custScaleY="107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7291C-5A25-498B-8AF7-EA201924D565}" type="pres">
      <dgm:prSet presAssocID="{36ABA7F9-137A-4F11-8DEA-779CCE5F20A9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C8C0516C-033C-4786-A37A-1A1BE042C8B2}" type="pres">
      <dgm:prSet presAssocID="{99DAB02B-790F-464E-A424-915E07BF648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551928D-A08F-4A07-9F2C-AD5C2CF74D37}" type="pres">
      <dgm:prSet presAssocID="{0023596E-0965-4936-A4F5-6D6D4087C118}" presName="node" presStyleLbl="node1" presStyleIdx="4" presStyleCnt="6" custScaleX="151004" custScaleY="120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CAEBA-8422-4CE7-B009-DD7301BCCE5F}" type="pres">
      <dgm:prSet presAssocID="{0023596E-0965-4936-A4F5-6D6D4087C118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C6A3D0BD-1F6D-4431-B78E-51D7F0212F22}" type="pres">
      <dgm:prSet presAssocID="{0C4435FB-7206-4112-8368-8379ECFEA16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FD463F4-FD9E-4E63-98DE-7CC211A9A034}" type="pres">
      <dgm:prSet presAssocID="{5B9A3898-E7BA-424E-9288-B880342EEB6D}" presName="node" presStyleLbl="node1" presStyleIdx="5" presStyleCnt="6" custScaleX="138691" custScaleY="130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B6469-EA87-422A-8B05-3C51A6E437AC}" type="pres">
      <dgm:prSet presAssocID="{5B9A3898-E7BA-424E-9288-B880342EEB6D}" presName="dummy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D701DB32-BD37-4AD9-9C62-A1596A762AA6}" type="pres">
      <dgm:prSet presAssocID="{28D84E49-5727-4761-A942-BBDEEF63717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ECD89F3-BD9D-47A9-BB68-5A54ACA84290}" srcId="{8BD5F1F8-E474-46B6-9C92-63243A34962C}" destId="{75155BA1-A3C6-457E-A31D-FB2212FD4A1E}" srcOrd="2" destOrd="0" parTransId="{CBA6EAF3-683E-4C45-A99C-93C7B0C4E49A}" sibTransId="{007EFFD3-07B6-4BD5-8944-32447B6FDBD4}"/>
    <dgm:cxn modelId="{56B58FD2-BD6F-42C3-A79A-59C660B6B079}" type="presOf" srcId="{05DF22B3-3A06-4E21-A840-A78E9CE44B7D}" destId="{F71355E6-CAA4-42BD-997C-3AC466738023}" srcOrd="0" destOrd="0" presId="urn:microsoft.com/office/officeart/2005/8/layout/radial6"/>
    <dgm:cxn modelId="{2C89956F-5A0A-48BA-A1C0-3A0115E041AA}" type="presOf" srcId="{28D84E49-5727-4761-A942-BBDEEF637174}" destId="{D701DB32-BD37-4AD9-9C62-A1596A762AA6}" srcOrd="0" destOrd="0" presId="urn:microsoft.com/office/officeart/2005/8/layout/radial6"/>
    <dgm:cxn modelId="{B2FA52AA-5359-4653-9008-272217590547}" srcId="{9B6094D7-F909-48D3-94D1-D736E9FB5637}" destId="{8BD5F1F8-E474-46B6-9C92-63243A34962C}" srcOrd="0" destOrd="0" parTransId="{F292DF34-0685-4E82-AE13-85C6BB5ACDA6}" sibTransId="{8833A81E-3471-460C-9144-3C4B8DC68C33}"/>
    <dgm:cxn modelId="{CE0BD43E-0D35-44E5-8412-8EEB79CE7797}" srcId="{8BD5F1F8-E474-46B6-9C92-63243A34962C}" destId="{1BF5D7F0-188B-4D45-B94E-66451411317C}" srcOrd="0" destOrd="0" parTransId="{49CD1792-9975-436A-9C91-C95908FBDA0F}" sibTransId="{47F18755-C87C-4ACA-AD9B-3377D0E1754E}"/>
    <dgm:cxn modelId="{228D1C26-BFE1-4F29-B97B-BB611B72C2CD}" type="presOf" srcId="{75155BA1-A3C6-457E-A31D-FB2212FD4A1E}" destId="{40D60319-01CD-4F53-8925-5D8B19F93AD7}" srcOrd="0" destOrd="0" presId="urn:microsoft.com/office/officeart/2005/8/layout/radial6"/>
    <dgm:cxn modelId="{F64AA24E-BEA7-41A9-BB88-04AF36AD7C56}" type="presOf" srcId="{5B9A3898-E7BA-424E-9288-B880342EEB6D}" destId="{EFD463F4-FD9E-4E63-98DE-7CC211A9A034}" srcOrd="0" destOrd="0" presId="urn:microsoft.com/office/officeart/2005/8/layout/radial6"/>
    <dgm:cxn modelId="{609951F9-9438-408A-9729-1254D80B00A7}" type="presOf" srcId="{007EFFD3-07B6-4BD5-8944-32447B6FDBD4}" destId="{2479868D-9684-41DC-9E8A-46D14C024A0B}" srcOrd="0" destOrd="0" presId="urn:microsoft.com/office/officeart/2005/8/layout/radial6"/>
    <dgm:cxn modelId="{A3F837E6-B557-45FC-A3C8-4E0E70ADA43B}" srcId="{8BD5F1F8-E474-46B6-9C92-63243A34962C}" destId="{05DF22B3-3A06-4E21-A840-A78E9CE44B7D}" srcOrd="1" destOrd="0" parTransId="{80E350A6-FE83-47D3-A433-F3725C35E8AE}" sibTransId="{ACF7A1E4-1D32-4EA0-8ECA-B70106A1F5A5}"/>
    <dgm:cxn modelId="{4CBC998F-53DB-46EC-B758-2A564D8A6590}" type="presOf" srcId="{1BF5D7F0-188B-4D45-B94E-66451411317C}" destId="{15784FE2-F2DC-4874-97C6-C9B429B2E09E}" srcOrd="0" destOrd="0" presId="urn:microsoft.com/office/officeart/2005/8/layout/radial6"/>
    <dgm:cxn modelId="{162B68ED-83B4-4195-8674-C52087554D2F}" type="presOf" srcId="{8BD5F1F8-E474-46B6-9C92-63243A34962C}" destId="{8137AF2A-478E-4EBB-9441-912DE44550EC}" srcOrd="0" destOrd="0" presId="urn:microsoft.com/office/officeart/2005/8/layout/radial6"/>
    <dgm:cxn modelId="{E6CE5EC6-D448-4698-8B50-0F7C8450FBA9}" type="presOf" srcId="{99DAB02B-790F-464E-A424-915E07BF648B}" destId="{C8C0516C-033C-4786-A37A-1A1BE042C8B2}" srcOrd="0" destOrd="0" presId="urn:microsoft.com/office/officeart/2005/8/layout/radial6"/>
    <dgm:cxn modelId="{454DC3BD-C33A-449C-BA5C-39066CA2E43C}" srcId="{8BD5F1F8-E474-46B6-9C92-63243A34962C}" destId="{0023596E-0965-4936-A4F5-6D6D4087C118}" srcOrd="4" destOrd="0" parTransId="{E8087CFC-D0C9-4BB6-A93D-7DDB04B14987}" sibTransId="{0C4435FB-7206-4112-8368-8379ECFEA163}"/>
    <dgm:cxn modelId="{F403B70D-99F2-4164-868B-BDF89E34E45A}" type="presOf" srcId="{ACF7A1E4-1D32-4EA0-8ECA-B70106A1F5A5}" destId="{9BB6795F-6946-433E-B513-7CA7ECBB58B6}" srcOrd="0" destOrd="0" presId="urn:microsoft.com/office/officeart/2005/8/layout/radial6"/>
    <dgm:cxn modelId="{6E3B04D3-A052-4E7F-AEDD-CA65C44C145A}" type="presOf" srcId="{0023596E-0965-4936-A4F5-6D6D4087C118}" destId="{F551928D-A08F-4A07-9F2C-AD5C2CF74D37}" srcOrd="0" destOrd="0" presId="urn:microsoft.com/office/officeart/2005/8/layout/radial6"/>
    <dgm:cxn modelId="{77631A27-DB39-4B1A-B9F4-93E190AD95F1}" type="presOf" srcId="{36ABA7F9-137A-4F11-8DEA-779CCE5F20A9}" destId="{6D40352E-2438-4D26-B8C4-644A34AD8CD7}" srcOrd="0" destOrd="0" presId="urn:microsoft.com/office/officeart/2005/8/layout/radial6"/>
    <dgm:cxn modelId="{E95763F3-898B-40B1-B006-3AC39A5F553B}" srcId="{8BD5F1F8-E474-46B6-9C92-63243A34962C}" destId="{36ABA7F9-137A-4F11-8DEA-779CCE5F20A9}" srcOrd="3" destOrd="0" parTransId="{EF61A09D-F555-4BD5-8551-897C2AA2E266}" sibTransId="{99DAB02B-790F-464E-A424-915E07BF648B}"/>
    <dgm:cxn modelId="{6D27FBDC-21DF-41D1-AE24-1D309DC1DC11}" type="presOf" srcId="{0C4435FB-7206-4112-8368-8379ECFEA163}" destId="{C6A3D0BD-1F6D-4431-B78E-51D7F0212F22}" srcOrd="0" destOrd="0" presId="urn:microsoft.com/office/officeart/2005/8/layout/radial6"/>
    <dgm:cxn modelId="{D47667AF-371A-4B7D-AD17-F67BFFB0F332}" type="presOf" srcId="{9B6094D7-F909-48D3-94D1-D736E9FB5637}" destId="{2C7AE785-3ADB-42D5-9F37-A0FE0C2F438E}" srcOrd="0" destOrd="0" presId="urn:microsoft.com/office/officeart/2005/8/layout/radial6"/>
    <dgm:cxn modelId="{5CA9349D-066A-48E7-AB23-36E24BD38A0E}" type="presOf" srcId="{47F18755-C87C-4ACA-AD9B-3377D0E1754E}" destId="{2546476E-1730-4392-9A7D-434A86243A7E}" srcOrd="0" destOrd="0" presId="urn:microsoft.com/office/officeart/2005/8/layout/radial6"/>
    <dgm:cxn modelId="{5B7382B1-1582-4B96-86E7-AE1B73257F4F}" srcId="{8BD5F1F8-E474-46B6-9C92-63243A34962C}" destId="{5B9A3898-E7BA-424E-9288-B880342EEB6D}" srcOrd="5" destOrd="0" parTransId="{E3180F3D-42D2-4273-B011-3D09EC9C803C}" sibTransId="{28D84E49-5727-4761-A942-BBDEEF637174}"/>
    <dgm:cxn modelId="{8CFC5D36-D3BC-4AB7-9E52-47388F9C7996}" type="presParOf" srcId="{2C7AE785-3ADB-42D5-9F37-A0FE0C2F438E}" destId="{8137AF2A-478E-4EBB-9441-912DE44550EC}" srcOrd="0" destOrd="0" presId="urn:microsoft.com/office/officeart/2005/8/layout/radial6"/>
    <dgm:cxn modelId="{B6484283-DD98-4C09-96CF-F5921E3BBAB7}" type="presParOf" srcId="{2C7AE785-3ADB-42D5-9F37-A0FE0C2F438E}" destId="{15784FE2-F2DC-4874-97C6-C9B429B2E09E}" srcOrd="1" destOrd="0" presId="urn:microsoft.com/office/officeart/2005/8/layout/radial6"/>
    <dgm:cxn modelId="{1629F7EC-1DDC-4AC0-AF5B-41716C849444}" type="presParOf" srcId="{2C7AE785-3ADB-42D5-9F37-A0FE0C2F438E}" destId="{37D97EE2-AC1C-4ACD-829B-CCA73E4528D2}" srcOrd="2" destOrd="0" presId="urn:microsoft.com/office/officeart/2005/8/layout/radial6"/>
    <dgm:cxn modelId="{04D10507-F162-4F8A-8D0D-D53D33ABD0B7}" type="presParOf" srcId="{2C7AE785-3ADB-42D5-9F37-A0FE0C2F438E}" destId="{2546476E-1730-4392-9A7D-434A86243A7E}" srcOrd="3" destOrd="0" presId="urn:microsoft.com/office/officeart/2005/8/layout/radial6"/>
    <dgm:cxn modelId="{54D3E5A2-045D-4FF9-9DD2-24A69C211FA2}" type="presParOf" srcId="{2C7AE785-3ADB-42D5-9F37-A0FE0C2F438E}" destId="{F71355E6-CAA4-42BD-997C-3AC466738023}" srcOrd="4" destOrd="0" presId="urn:microsoft.com/office/officeart/2005/8/layout/radial6"/>
    <dgm:cxn modelId="{1E3B5A6A-1A70-420B-A6BF-211953268FFB}" type="presParOf" srcId="{2C7AE785-3ADB-42D5-9F37-A0FE0C2F438E}" destId="{CC41E5F1-B239-417B-852B-E8F95125291A}" srcOrd="5" destOrd="0" presId="urn:microsoft.com/office/officeart/2005/8/layout/radial6"/>
    <dgm:cxn modelId="{32E5D7FA-8631-4637-9986-1AEB91B01EFC}" type="presParOf" srcId="{2C7AE785-3ADB-42D5-9F37-A0FE0C2F438E}" destId="{9BB6795F-6946-433E-B513-7CA7ECBB58B6}" srcOrd="6" destOrd="0" presId="urn:microsoft.com/office/officeart/2005/8/layout/radial6"/>
    <dgm:cxn modelId="{99D507EB-9AE6-4C80-A073-A9A17987666F}" type="presParOf" srcId="{2C7AE785-3ADB-42D5-9F37-A0FE0C2F438E}" destId="{40D60319-01CD-4F53-8925-5D8B19F93AD7}" srcOrd="7" destOrd="0" presId="urn:microsoft.com/office/officeart/2005/8/layout/radial6"/>
    <dgm:cxn modelId="{06E46BDE-3C09-4051-9085-4213B48A8B26}" type="presParOf" srcId="{2C7AE785-3ADB-42D5-9F37-A0FE0C2F438E}" destId="{A87E6505-8285-4D74-831D-B212E25797BD}" srcOrd="8" destOrd="0" presId="urn:microsoft.com/office/officeart/2005/8/layout/radial6"/>
    <dgm:cxn modelId="{F02DE1AE-14F3-4A6A-8359-0C3AC227DE13}" type="presParOf" srcId="{2C7AE785-3ADB-42D5-9F37-A0FE0C2F438E}" destId="{2479868D-9684-41DC-9E8A-46D14C024A0B}" srcOrd="9" destOrd="0" presId="urn:microsoft.com/office/officeart/2005/8/layout/radial6"/>
    <dgm:cxn modelId="{C23BC597-F4F8-4E20-8041-30615E9ED04B}" type="presParOf" srcId="{2C7AE785-3ADB-42D5-9F37-A0FE0C2F438E}" destId="{6D40352E-2438-4D26-B8C4-644A34AD8CD7}" srcOrd="10" destOrd="0" presId="urn:microsoft.com/office/officeart/2005/8/layout/radial6"/>
    <dgm:cxn modelId="{EC662387-BD21-4E90-AB12-1A85741C4879}" type="presParOf" srcId="{2C7AE785-3ADB-42D5-9F37-A0FE0C2F438E}" destId="{C577291C-5A25-498B-8AF7-EA201924D565}" srcOrd="11" destOrd="0" presId="urn:microsoft.com/office/officeart/2005/8/layout/radial6"/>
    <dgm:cxn modelId="{C5EDDFE7-3389-4FD5-9FBD-F134370DA82D}" type="presParOf" srcId="{2C7AE785-3ADB-42D5-9F37-A0FE0C2F438E}" destId="{C8C0516C-033C-4786-A37A-1A1BE042C8B2}" srcOrd="12" destOrd="0" presId="urn:microsoft.com/office/officeart/2005/8/layout/radial6"/>
    <dgm:cxn modelId="{1FB7F4D4-FAC5-4915-BD26-4E3C80D81017}" type="presParOf" srcId="{2C7AE785-3ADB-42D5-9F37-A0FE0C2F438E}" destId="{F551928D-A08F-4A07-9F2C-AD5C2CF74D37}" srcOrd="13" destOrd="0" presId="urn:microsoft.com/office/officeart/2005/8/layout/radial6"/>
    <dgm:cxn modelId="{CEF843A3-BB71-48EE-A26C-E1D60E505268}" type="presParOf" srcId="{2C7AE785-3ADB-42D5-9F37-A0FE0C2F438E}" destId="{7C3CAEBA-8422-4CE7-B009-DD7301BCCE5F}" srcOrd="14" destOrd="0" presId="urn:microsoft.com/office/officeart/2005/8/layout/radial6"/>
    <dgm:cxn modelId="{F92C5FBD-02EE-48BD-80B3-44F218845C68}" type="presParOf" srcId="{2C7AE785-3ADB-42D5-9F37-A0FE0C2F438E}" destId="{C6A3D0BD-1F6D-4431-B78E-51D7F0212F22}" srcOrd="15" destOrd="0" presId="urn:microsoft.com/office/officeart/2005/8/layout/radial6"/>
    <dgm:cxn modelId="{9C83ED7C-2D3C-4030-8DFB-05BD56CF64C0}" type="presParOf" srcId="{2C7AE785-3ADB-42D5-9F37-A0FE0C2F438E}" destId="{EFD463F4-FD9E-4E63-98DE-7CC211A9A034}" srcOrd="16" destOrd="0" presId="urn:microsoft.com/office/officeart/2005/8/layout/radial6"/>
    <dgm:cxn modelId="{CF39D8D6-4C2D-4C4C-8091-83657C7B4136}" type="presParOf" srcId="{2C7AE785-3ADB-42D5-9F37-A0FE0C2F438E}" destId="{542B6469-EA87-422A-8B05-3C51A6E437AC}" srcOrd="17" destOrd="0" presId="urn:microsoft.com/office/officeart/2005/8/layout/radial6"/>
    <dgm:cxn modelId="{1209CE39-28BE-44D9-86D1-5DAEC1FDD146}" type="presParOf" srcId="{2C7AE785-3ADB-42D5-9F37-A0FE0C2F438E}" destId="{D701DB32-BD37-4AD9-9C62-A1596A762AA6}" srcOrd="18" destOrd="0" presId="urn:microsoft.com/office/officeart/2005/8/layout/radial6"/>
  </dgm:cxnLst>
  <dgm:bg>
    <a:effectLst>
      <a:glow rad="101600">
        <a:schemeClr val="accent5">
          <a:satMod val="175000"/>
          <a:alpha val="40000"/>
        </a:schemeClr>
      </a:glow>
    </a:effectLst>
  </dgm:bg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1DB32-BD37-4AD9-9C62-A1596A762AA6}">
      <dsp:nvSpPr>
        <dsp:cNvPr id="0" name=""/>
        <dsp:cNvSpPr/>
      </dsp:nvSpPr>
      <dsp:spPr>
        <a:xfrm>
          <a:off x="3660473" y="744031"/>
          <a:ext cx="5305085" cy="5305085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A3D0BD-1F6D-4431-B78E-51D7F0212F22}">
      <dsp:nvSpPr>
        <dsp:cNvPr id="0" name=""/>
        <dsp:cNvSpPr/>
      </dsp:nvSpPr>
      <dsp:spPr>
        <a:xfrm>
          <a:off x="3660473" y="744031"/>
          <a:ext cx="5305085" cy="5305085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C0516C-033C-4786-A37A-1A1BE042C8B2}">
      <dsp:nvSpPr>
        <dsp:cNvPr id="0" name=""/>
        <dsp:cNvSpPr/>
      </dsp:nvSpPr>
      <dsp:spPr>
        <a:xfrm>
          <a:off x="3660473" y="744031"/>
          <a:ext cx="5305085" cy="5305085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79868D-9684-41DC-9E8A-46D14C024A0B}">
      <dsp:nvSpPr>
        <dsp:cNvPr id="0" name=""/>
        <dsp:cNvSpPr/>
      </dsp:nvSpPr>
      <dsp:spPr>
        <a:xfrm>
          <a:off x="3660473" y="744031"/>
          <a:ext cx="5305085" cy="5305085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B6795F-6946-433E-B513-7CA7ECBB58B6}">
      <dsp:nvSpPr>
        <dsp:cNvPr id="0" name=""/>
        <dsp:cNvSpPr/>
      </dsp:nvSpPr>
      <dsp:spPr>
        <a:xfrm>
          <a:off x="3660473" y="744031"/>
          <a:ext cx="5305085" cy="5305085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46476E-1730-4392-9A7D-434A86243A7E}">
      <dsp:nvSpPr>
        <dsp:cNvPr id="0" name=""/>
        <dsp:cNvSpPr/>
      </dsp:nvSpPr>
      <dsp:spPr>
        <a:xfrm>
          <a:off x="3660473" y="744031"/>
          <a:ext cx="5305085" cy="5305085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37AF2A-478E-4EBB-9441-912DE44550EC}">
      <dsp:nvSpPr>
        <dsp:cNvPr id="0" name=""/>
        <dsp:cNvSpPr/>
      </dsp:nvSpPr>
      <dsp:spPr>
        <a:xfrm>
          <a:off x="5121293" y="2260803"/>
          <a:ext cx="2383445" cy="22715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solidFill>
              <a:srgbClr val="7030A0"/>
            </a:solidFill>
          </a:endParaRPr>
        </a:p>
      </dsp:txBody>
      <dsp:txXfrm>
        <a:off x="5470340" y="2593463"/>
        <a:ext cx="1685351" cy="1606222"/>
      </dsp:txXfrm>
    </dsp:sp>
    <dsp:sp modelId="{15784FE2-F2DC-4874-97C6-C9B429B2E09E}">
      <dsp:nvSpPr>
        <dsp:cNvPr id="0" name=""/>
        <dsp:cNvSpPr/>
      </dsp:nvSpPr>
      <dsp:spPr>
        <a:xfrm>
          <a:off x="5478809" y="-30111"/>
          <a:ext cx="1668411" cy="16684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BD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en-US" sz="2000" b="1" kern="1200" dirty="0" smtClean="0">
              <a:latin typeface="NikoshBAN" pitchFamily="2" charset="0"/>
              <a:cs typeface="NikoshBAN" pitchFamily="2" charset="0"/>
            </a:rPr>
            <a:t>১</a:t>
          </a: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৯১৭ </a:t>
          </a:r>
          <a:r>
            <a:rPr lang="bn-IN" sz="2000" b="1" kern="1200" dirty="0" smtClean="0">
              <a:latin typeface="NikoshBAN" pitchFamily="2" charset="0"/>
              <a:cs typeface="NikoshBAN" pitchFamily="2" charset="0"/>
            </a:rPr>
            <a:t>খ্রিষ্টাব্দে</a:t>
          </a:r>
          <a:r>
            <a:rPr lang="bn-BD" sz="2000" b="1" kern="1200" dirty="0" smtClean="0">
              <a:latin typeface="NikoshBAN" pitchFamily="2" charset="0"/>
              <a:cs typeface="NikoshBAN" pitchFamily="2" charset="0"/>
            </a:rPr>
            <a:t> পিরোজপুর জেলায়</a:t>
          </a:r>
          <a:r>
            <a:rPr lang="bn-IN" sz="20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723142" y="214222"/>
        <a:ext cx="1179745" cy="1179745"/>
      </dsp:txXfrm>
    </dsp:sp>
    <dsp:sp modelId="{F71355E6-CAA4-42BD-997C-3AC466738023}">
      <dsp:nvSpPr>
        <dsp:cNvPr id="0" name=""/>
        <dsp:cNvSpPr/>
      </dsp:nvSpPr>
      <dsp:spPr>
        <a:xfrm>
          <a:off x="7606632" y="1095733"/>
          <a:ext cx="1903073" cy="2009201"/>
        </a:xfrm>
        <a:prstGeom prst="ellipse">
          <a:avLst/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smtClean="0">
              <a:latin typeface="NikoshBAN" pitchFamily="2" charset="0"/>
              <a:cs typeface="NikoshBAN" pitchFamily="2" charset="0"/>
            </a:rPr>
            <a:t>পেশাঃ সাংবাদিকতা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885331" y="1389974"/>
        <a:ext cx="1345675" cy="1420719"/>
      </dsp:txXfrm>
    </dsp:sp>
    <dsp:sp modelId="{40D60319-01CD-4F53-8925-5D8B19F93AD7}">
      <dsp:nvSpPr>
        <dsp:cNvPr id="0" name=""/>
        <dsp:cNvSpPr/>
      </dsp:nvSpPr>
      <dsp:spPr>
        <a:xfrm>
          <a:off x="7503916" y="3613885"/>
          <a:ext cx="2108505" cy="2157856"/>
        </a:xfrm>
        <a:prstGeom prst="ellipse">
          <a:avLst/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smtClean="0">
              <a:latin typeface="NikoshBAN" pitchFamily="2" charset="0"/>
              <a:cs typeface="NikoshBAN" pitchFamily="2" charset="0"/>
            </a:rPr>
            <a:t>কাব্যগ্রন্থঃ রাত্রিশেষ, ছায়াহরিণ, সারাদুপুর, আশায় বসতি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812699" y="3929896"/>
        <a:ext cx="1490939" cy="1525834"/>
      </dsp:txXfrm>
    </dsp:sp>
    <dsp:sp modelId="{6D40352E-2438-4D26-B8C4-644A34AD8CD7}">
      <dsp:nvSpPr>
        <dsp:cNvPr id="0" name=""/>
        <dsp:cNvSpPr/>
      </dsp:nvSpPr>
      <dsp:spPr>
        <a:xfrm>
          <a:off x="5373958" y="5089997"/>
          <a:ext cx="1878114" cy="1798113"/>
        </a:xfrm>
        <a:prstGeom prst="ellipse">
          <a:avLst/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smtClean="0">
              <a:latin typeface="NikoshBAN" pitchFamily="2" charset="0"/>
              <a:cs typeface="NikoshBAN" pitchFamily="2" charset="0"/>
            </a:rPr>
            <a:t>উপন্যাসঃ 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আরণ্য নীলিমা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649001" y="5353325"/>
        <a:ext cx="1328028" cy="1271457"/>
      </dsp:txXfrm>
    </dsp:sp>
    <dsp:sp modelId="{F551928D-A08F-4A07-9F2C-AD5C2CF74D37}">
      <dsp:nvSpPr>
        <dsp:cNvPr id="0" name=""/>
        <dsp:cNvSpPr/>
      </dsp:nvSpPr>
      <dsp:spPr>
        <a:xfrm>
          <a:off x="2808178" y="3688205"/>
          <a:ext cx="2519368" cy="2009218"/>
        </a:xfrm>
        <a:prstGeom prst="ellipse">
          <a:avLst/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শিশুতোষ গ্রন্থগুলো বেশ জনপ্রিয়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177131" y="3982448"/>
        <a:ext cx="1781462" cy="1420732"/>
      </dsp:txXfrm>
    </dsp:sp>
    <dsp:sp modelId="{EFD463F4-FD9E-4E63-98DE-7CC211A9A034}">
      <dsp:nvSpPr>
        <dsp:cNvPr id="0" name=""/>
        <dsp:cNvSpPr/>
      </dsp:nvSpPr>
      <dsp:spPr>
        <a:xfrm>
          <a:off x="2910894" y="1008918"/>
          <a:ext cx="2313936" cy="2182833"/>
        </a:xfrm>
        <a:prstGeom prst="ellipse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</a:t>
          </a:r>
          <a:r>
            <a:rPr lang="en-US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85</a:t>
          </a: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খ্রিষ্টাব্দে</a:t>
          </a:r>
          <a:r>
            <a:rPr lang="bn-BD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,ঢাকায়</a:t>
          </a: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249762" y="1328586"/>
        <a:ext cx="1636200" cy="154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9AA0-DD8B-4CD5-92BF-2B66DA3ED3A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0929F-9D19-462F-ABF1-345E72A66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698539"/>
            <a:ext cx="12047220" cy="1862032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922520"/>
            <a:ext cx="9921240" cy="2219960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6080760"/>
            <a:ext cx="8503920" cy="717868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776182"/>
            <a:ext cx="8503920" cy="5212080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798628"/>
            <a:ext cx="8503920" cy="1019492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2026921"/>
            <a:ext cx="12755880" cy="5732886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47875"/>
            <a:ext cx="3188970" cy="7411932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47875"/>
            <a:ext cx="9330690" cy="7411932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698539"/>
            <a:ext cx="1204722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922520"/>
            <a:ext cx="992124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5582074"/>
            <a:ext cx="12047220" cy="172529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681837"/>
            <a:ext cx="12047220" cy="190023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7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944477"/>
            <a:ext cx="626229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754842"/>
            <a:ext cx="626229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944477"/>
            <a:ext cx="626475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754842"/>
            <a:ext cx="626475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3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60" y="2026921"/>
            <a:ext cx="12755880" cy="5732886"/>
          </a:xfrm>
          <a:prstGeom prst="rect">
            <a:avLst/>
          </a:prstGeom>
        </p:spPr>
        <p:txBody>
          <a:bodyPr lIns="130622" tIns="65311" rIns="130622" bIns="653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45863"/>
            <a:ext cx="4662885" cy="147193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45864"/>
            <a:ext cx="7923213" cy="741394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817794"/>
            <a:ext cx="4662885" cy="5942013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6080760"/>
            <a:ext cx="8503920" cy="7178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776182"/>
            <a:ext cx="8503920" cy="52120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798628"/>
            <a:ext cx="8503920" cy="101949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0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2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47875"/>
            <a:ext cx="3188970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47875"/>
            <a:ext cx="933069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8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9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5582074"/>
            <a:ext cx="12047220" cy="1725295"/>
          </a:xfrm>
          <a:prstGeom prst="rect">
            <a:avLst/>
          </a:prstGeom>
        </p:spPr>
        <p:txBody>
          <a:bodyPr lIns="130622" tIns="65311" rIns="130622" bIns="65311"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681837"/>
            <a:ext cx="12047220" cy="1900237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2026921"/>
            <a:ext cx="6259830" cy="573288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2026921"/>
            <a:ext cx="6259830" cy="5732886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944477"/>
            <a:ext cx="6262291" cy="810365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754842"/>
            <a:ext cx="6262291" cy="5004965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944477"/>
            <a:ext cx="6264751" cy="810365"/>
          </a:xfrm>
          <a:prstGeom prst="rect">
            <a:avLst/>
          </a:prstGeom>
        </p:spPr>
        <p:txBody>
          <a:bodyPr lIns="130622" tIns="65311" rIns="130622" bIns="65311"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754842"/>
            <a:ext cx="6264751" cy="5004965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76200" y="152400"/>
            <a:ext cx="14020800" cy="8458200"/>
          </a:xfrm>
          <a:prstGeom prst="frame">
            <a:avLst>
              <a:gd name="adj1" fmla="val 4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8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45863"/>
            <a:ext cx="4662885" cy="1471930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45864"/>
            <a:ext cx="7923213" cy="7413943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817794"/>
            <a:ext cx="4662885" cy="5942013"/>
          </a:xfrm>
          <a:prstGeom prst="rect">
            <a:avLst/>
          </a:prstGeom>
        </p:spPr>
        <p:txBody>
          <a:bodyPr lIns="130622" tIns="65311" rIns="130622" bIns="65311"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8A9F86C3-ACD6-4736-8AE5-46B3F124D604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236220" y="193040"/>
            <a:ext cx="13818870" cy="8397240"/>
          </a:xfrm>
          <a:prstGeom prst="frame">
            <a:avLst>
              <a:gd name="adj1" fmla="val 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2026921"/>
            <a:ext cx="12755880" cy="573288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EC54-9376-4FBC-9A67-D28BBADACD70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39C9-BA88-4A0B-B90A-C1197E9D1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cjm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5600" y="6172200"/>
            <a:ext cx="8656320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C:\Users\Saiful\Desktop\023343KK-14-04-17-097-P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22" y="914400"/>
            <a:ext cx="7931275" cy="51054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iful\Desktop\Teaching-Bang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43150"/>
            <a:ext cx="10376263" cy="542925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0313670" y="457200"/>
            <a:ext cx="3097530" cy="15443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51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51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675641"/>
            <a:ext cx="7966712" cy="7474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আবৃত্তি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4000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altLang="en-US" sz="4000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926" y="4097719"/>
            <a:ext cx="314317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সুবাস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20200" y="4150361"/>
            <a:ext cx="36576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6034" y="6530233"/>
            <a:ext cx="320356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নিত্য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21522" y="6464144"/>
            <a:ext cx="3708678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953" y="2057305"/>
            <a:ext cx="321111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মেলা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6361" y="1918478"/>
            <a:ext cx="3901439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মিলন বা একত্রিত হওয়া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210" y="533400"/>
            <a:ext cx="1122045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শব্দের অর্থ জানা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Saiful\Desktop\image-214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5917642"/>
            <a:ext cx="4171949" cy="2083358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aiful\Desktop\fair-20180127203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371600"/>
            <a:ext cx="4019549" cy="191502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aiful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429000"/>
            <a:ext cx="4095749" cy="22860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150" y="547949"/>
            <a:ext cx="11220450" cy="7474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শব্দের অর্থ জানা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355" y="1750272"/>
            <a:ext cx="755904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আরেক মেলা জগৎজুড়ে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1150" y="6858000"/>
            <a:ext cx="11220450" cy="7474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পৃথিবীর সকল শিশু কিশোরের মিলন বা একতার উৎসব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MM-17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40" y="2667000"/>
            <a:ext cx="7282470" cy="389282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1125"/>
            <a:ext cx="7990035" cy="7474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শব্দগুলি দিয়ে দুটি করে বাক্য গঠন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8200" y="553720"/>
            <a:ext cx="2895600" cy="135128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4950" y="5405121"/>
            <a:ext cx="3143171" cy="8090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সুবাস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2383" y="6852921"/>
            <a:ext cx="3203566" cy="8090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নিত্য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2063" y="3930589"/>
            <a:ext cx="3211116" cy="80900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মেলা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Saiful\Desktop\New folder\20210823_1158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5920" r="25753"/>
          <a:stretch/>
        </p:blipFill>
        <p:spPr bwMode="auto">
          <a:xfrm>
            <a:off x="10134600" y="1229360"/>
            <a:ext cx="3429000" cy="256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  <p:extLst>
      <p:ext uri="{BB962C8B-B14F-4D97-AF65-F5344CB8AC3E}">
        <p14:creationId xmlns:p14="http://schemas.microsoft.com/office/powerpoint/2010/main" val="16847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042" y="533305"/>
            <a:ext cx="1122045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 descr="C:\Users\Saiful\Desktop\1483783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71" y="4461846"/>
            <a:ext cx="5029200" cy="3158154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iful\Desktop\IMG_20180924_1153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9"/>
          <a:stretch/>
        </p:blipFill>
        <p:spPr bwMode="auto">
          <a:xfrm>
            <a:off x="1463042" y="1598900"/>
            <a:ext cx="4937758" cy="248194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aiful\Desktop\পৃথিবীর-নীল-সাগর-ধীরে-ধীরে-সবুজাভ-হয়ে-যাবে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12970" r="3402" b="6342"/>
          <a:stretch/>
        </p:blipFill>
        <p:spPr bwMode="auto">
          <a:xfrm>
            <a:off x="6667502" y="4450960"/>
            <a:ext cx="6015990" cy="316904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975" y="1690711"/>
            <a:ext cx="5988225" cy="234788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ফুলের মেলা পাখির মেলা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     আকাশ জুড়ে তারার মেলা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     সাত সাগরে ঢেঊয়ের মেলা.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408" y="518660"/>
            <a:ext cx="8149592" cy="62434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1" name="Picture 5" descr="C:\Users\Saiful\Desktop\chi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8069444" cy="43434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1233511"/>
            <a:ext cx="8069444" cy="234788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আর এক মেলা জগৎ জুড়ে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     ভাইরা মিলে বোনরা মিলে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রং কুড়িয়ে বেড়ায় তারা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      নীল আকাশের অপার নীলে.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0310" y="533305"/>
            <a:ext cx="8966518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Saiful\Desktop\4bccaebc19645ea3ea38f8b1d552d50a-06_13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10" y="1371600"/>
            <a:ext cx="8966518" cy="36576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0310" y="5181600"/>
            <a:ext cx="8966518" cy="2594110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ফুলের বুকে সুবাস যত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বুকে- মুখে নেয় মখে তাই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পাখির কলকন্ঠ থেকে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সুর তুলে নেয় তারা সবাই।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377" y="685800"/>
            <a:ext cx="11220450" cy="7474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Saiful\Desktop\S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17" y="1828801"/>
            <a:ext cx="5569420" cy="29972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iful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02" y="1828801"/>
            <a:ext cx="5675606" cy="299719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0016" y="5102090"/>
            <a:ext cx="11465191" cy="259411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রাতের পথে পাড়ি যখন,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   তারার অবাক দীপ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জ্বেলে নেয়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রোজ সকালে আকাশপথে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আলোর পখি দেয় ছেড়ে দেয়</a:t>
            </a:r>
          </a:p>
        </p:txBody>
      </p:sp>
    </p:spTree>
    <p:extLst>
      <p:ext uri="{BB962C8B-B14F-4D97-AF65-F5344CB8AC3E}">
        <p14:creationId xmlns:p14="http://schemas.microsoft.com/office/powerpoint/2010/main" val="32132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609" y="547949"/>
            <a:ext cx="11540489" cy="7474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aiful\Desktop\blue-sky-blue-water-bright-7064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69" r="-379"/>
          <a:stretch/>
        </p:blipFill>
        <p:spPr bwMode="auto">
          <a:xfrm>
            <a:off x="7406529" y="1786194"/>
            <a:ext cx="5585571" cy="293820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iful\Desktop\15595769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0" y="1786194"/>
            <a:ext cx="5787390" cy="293820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5115561"/>
            <a:ext cx="11391900" cy="2594110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সাত সাগরের বুক থেকে দেয়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   ঢেউ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 তুলে নেয় ভালোবাসার</a:t>
            </a:r>
            <a:r>
              <a:rPr lang="bn-IN" sz="4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জগৎ জুড়ে যায় ছড়িয়ে,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যায় ছড়িয়ে আলো আশার।</a:t>
            </a:r>
          </a:p>
        </p:txBody>
      </p:sp>
    </p:spTree>
    <p:extLst>
      <p:ext uri="{BB962C8B-B14F-4D97-AF65-F5344CB8AC3E}">
        <p14:creationId xmlns:p14="http://schemas.microsoft.com/office/powerpoint/2010/main" val="15890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738" y="533305"/>
            <a:ext cx="1106206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8" y="1661925"/>
            <a:ext cx="5651862" cy="34536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20" y="1701751"/>
            <a:ext cx="5217080" cy="341381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5738" y="5405121"/>
            <a:ext cx="11062062" cy="234788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ভালোবাসার এই যে মেলা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এই যে মেলা ভাই- এর বোনের,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যে হাসি এই যে খুশি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এই যে প্রীতি লক্ষ মনের।</a:t>
            </a:r>
          </a:p>
        </p:txBody>
      </p:sp>
    </p:spTree>
    <p:extLst>
      <p:ext uri="{BB962C8B-B14F-4D97-AF65-F5344CB8AC3E}">
        <p14:creationId xmlns:p14="http://schemas.microsoft.com/office/powerpoint/2010/main" val="2767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63490" y="609505"/>
            <a:ext cx="4842510" cy="68589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5800" y="5257800"/>
            <a:ext cx="5105400" cy="234788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</a:t>
            </a:r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  (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সপ্তবর্ণা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b="1" kern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kern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kern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G:\BTT Training\01050070187_Saiful\Image\Screenshot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650652"/>
            <a:ext cx="2750723" cy="3226148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73914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1447800"/>
            <a:ext cx="0" cy="6248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962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38200" y="5203210"/>
            <a:ext cx="6096000" cy="255454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চৌধুরী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মোহরা,  চান্দগাঁও,  চট্রগ্রাম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saifulcjm@gmail.com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50652"/>
            <a:ext cx="2819400" cy="3295732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04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53" y="457200"/>
            <a:ext cx="1020924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image-19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10200" cy="3352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iful\Desktop\saddam007wf-1490631122-21b28ce_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4646646" cy="3352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5037558"/>
            <a:ext cx="10285447" cy="296344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600" dirty="0">
                <a:ln w="0"/>
                <a:latin typeface="NikoshBAN" pitchFamily="2" charset="0"/>
                <a:cs typeface="NikoshBAN" pitchFamily="2" charset="0"/>
              </a:rPr>
              <a:t>কচি সবুজ ভাই-বোনদের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algn="ctr"/>
            <a:r>
              <a:rPr lang="en-US" sz="4600" dirty="0">
                <a:ln w="0"/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600" dirty="0">
                <a:ln w="0"/>
                <a:latin typeface="NikoshBAN" pitchFamily="2" charset="0"/>
                <a:cs typeface="NikoshBAN" pitchFamily="2" charset="0"/>
              </a:rPr>
              <a:t>আপনি গড়া এই যে মেলা,</a:t>
            </a:r>
          </a:p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এই মেলাতে নিত্য চলে</a:t>
            </a:r>
          </a:p>
          <a:p>
            <a:pPr algn="ctr"/>
            <a:r>
              <a:rPr lang="en-US" sz="46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আপন মনে একটি খেলা।</a:t>
            </a:r>
          </a:p>
        </p:txBody>
      </p:sp>
    </p:spTree>
    <p:extLst>
      <p:ext uri="{BB962C8B-B14F-4D97-AF65-F5344CB8AC3E}">
        <p14:creationId xmlns:p14="http://schemas.microsoft.com/office/powerpoint/2010/main" val="38445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921" y="685705"/>
            <a:ext cx="10874468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153321kalerkantho_19-06-12-ak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7186"/>
            <a:ext cx="5160609" cy="297229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ul\Desktop\p-1804291356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1" y="1757187"/>
            <a:ext cx="4937759" cy="297229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4953000"/>
            <a:ext cx="10287000" cy="2963442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600" dirty="0">
                <a:ln w="0"/>
                <a:latin typeface="NikoshBAN" pitchFamily="2" charset="0"/>
                <a:cs typeface="NikoshBAN" pitchFamily="2" charset="0"/>
              </a:rPr>
              <a:t>সারাবেলাই সেই এক খেলা</a:t>
            </a:r>
            <a:endParaRPr lang="bn-BD" sz="4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600" dirty="0">
                <a:ln w="0"/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600" dirty="0">
                <a:ln w="0"/>
                <a:latin typeface="NikoshBAN" pitchFamily="2" charset="0"/>
                <a:cs typeface="NikoshBAN" pitchFamily="2" charset="0"/>
              </a:rPr>
              <a:t>গড়বে নতুন একটি বাগান,</a:t>
            </a:r>
          </a:p>
          <a:p>
            <a:pPr algn="ctr"/>
            <a:r>
              <a:rPr lang="bn-BD" sz="4600" dirty="0">
                <a:latin typeface="NikoshBAN" pitchFamily="2" charset="0"/>
                <a:cs typeface="NikoshBAN" pitchFamily="2" charset="0"/>
              </a:rPr>
              <a:t>অনেক ফুল আর অনেক পাখি</a:t>
            </a:r>
          </a:p>
          <a:p>
            <a:pPr algn="ctr"/>
            <a:r>
              <a:rPr lang="en-US" sz="4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600" dirty="0">
                <a:latin typeface="NikoshBAN" pitchFamily="2" charset="0"/>
                <a:cs typeface="NikoshBAN" pitchFamily="2" charset="0"/>
              </a:rPr>
              <a:t>সব পাখিদের আলাদা গান-</a:t>
            </a:r>
          </a:p>
        </p:txBody>
      </p:sp>
    </p:spTree>
    <p:extLst>
      <p:ext uri="{BB962C8B-B14F-4D97-AF65-F5344CB8AC3E}">
        <p14:creationId xmlns:p14="http://schemas.microsoft.com/office/powerpoint/2010/main" val="20948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5716" y="636861"/>
            <a:ext cx="8638084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বিশ্লেষণ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aiful\Desktop\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51" y="1581585"/>
            <a:ext cx="8504162" cy="375241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0451" y="5486400"/>
            <a:ext cx="8655749" cy="234788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তার মাঝেই একটি সুরে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সবারই সুর যায় মিলিয়ে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 দুনিয়া এক মানুষের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স্বপ্ন তারা যায় বিলিয়ে</a:t>
            </a:r>
          </a:p>
        </p:txBody>
      </p:sp>
    </p:spTree>
    <p:extLst>
      <p:ext uri="{BB962C8B-B14F-4D97-AF65-F5344CB8AC3E}">
        <p14:creationId xmlns:p14="http://schemas.microsoft.com/office/powerpoint/2010/main" val="3025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087" y="1509260"/>
            <a:ext cx="8008620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সুবাস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–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6287" y="3108960"/>
            <a:ext cx="7963883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2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2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হাবীব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খ্রিষ্টাব্দে মৃত্যুবরণ করেন?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A64F8D-6132-4CC9-B187-70E6A505F358}"/>
              </a:ext>
            </a:extLst>
          </p:cNvPr>
          <p:cNvSpPr txBox="1"/>
          <p:nvPr/>
        </p:nvSpPr>
        <p:spPr>
          <a:xfrm>
            <a:off x="3091159" y="3977640"/>
            <a:ext cx="7953175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উত্তর- 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৮৫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খ্রিষ্টাব্দে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65A511-C2E1-4E95-9876-E4E4C575E103}"/>
              </a:ext>
            </a:extLst>
          </p:cNvPr>
          <p:cNvSpPr txBox="1"/>
          <p:nvPr/>
        </p:nvSpPr>
        <p:spPr>
          <a:xfrm>
            <a:off x="3076288" y="7355840"/>
            <a:ext cx="8048912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 মানুষের প্রতি সম্মানবোধ জাগ্রত করা।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E85429-580A-4C3D-AA2C-0779CDCCAB79}"/>
              </a:ext>
            </a:extLst>
          </p:cNvPr>
          <p:cNvSpPr txBox="1"/>
          <p:nvPr/>
        </p:nvSpPr>
        <p:spPr>
          <a:xfrm>
            <a:off x="3036118" y="2271260"/>
            <a:ext cx="7992802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সুবাস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অর্থ –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সুগন্ধ।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E4045D-1479-44ED-98FF-AF683E97ECA2}"/>
              </a:ext>
            </a:extLst>
          </p:cNvPr>
          <p:cNvSpPr txBox="1"/>
          <p:nvPr/>
        </p:nvSpPr>
        <p:spPr>
          <a:xfrm>
            <a:off x="3036119" y="6487160"/>
            <a:ext cx="8077831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মেলা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কবিতায় প্রকাশিত মূল বিষয় কী? 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B41C78-29F0-425D-A612-165401509E51}"/>
              </a:ext>
            </a:extLst>
          </p:cNvPr>
          <p:cNvSpPr txBox="1"/>
          <p:nvPr/>
        </p:nvSpPr>
        <p:spPr>
          <a:xfrm>
            <a:off x="3076288" y="5618480"/>
            <a:ext cx="8048912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উত্তর-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 সুরে বিভেদের রেখা মুছে যায় ।</a:t>
            </a:r>
            <a:endParaRPr lang="bn-IN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85BAAC-297D-4F43-B759-5CBDAE4F1B00}"/>
              </a:ext>
            </a:extLst>
          </p:cNvPr>
          <p:cNvSpPr txBox="1"/>
          <p:nvPr/>
        </p:nvSpPr>
        <p:spPr>
          <a:xfrm>
            <a:off x="3036119" y="4814875"/>
            <a:ext cx="8077831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মিলনের সুরে কি মুছে যায়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4643372" y="552349"/>
            <a:ext cx="5078730" cy="895451"/>
          </a:xfrm>
          <a:prstGeom prst="downArrowCallou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Saiful\Downloads\beautiful-home-picture-796-q-f-t-b-e-a-u-i-l-h-o-m-kerala-design-in-pakistan-hd-with-garden-the-world-sri-lanka-int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33400"/>
            <a:ext cx="4893113" cy="3212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513045" y="3048000"/>
            <a:ext cx="6259355" cy="6243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উদ্দীপকের আলোকে নিচের প্রশ্নগুলির উত্তর দাও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685800"/>
            <a:ext cx="3818096" cy="170002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G:\BTT Training\01050070187_Saiful\Image\Screenshot_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89" y="4038600"/>
            <a:ext cx="11707654" cy="38119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67000" y="5821680"/>
            <a:ext cx="9296400" cy="179832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</a:p>
        </p:txBody>
      </p:sp>
      <p:pic>
        <p:nvPicPr>
          <p:cNvPr id="2050" name="Picture 2" descr="C:\Users\Saiful\Desktop\প্রকৃতি-নিয়ে-স্ট্যাটা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8077200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69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iful\Desktop\image-20655-1547825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r="1428"/>
          <a:stretch/>
        </p:blipFill>
        <p:spPr bwMode="auto">
          <a:xfrm>
            <a:off x="3886200" y="3657600"/>
            <a:ext cx="6995071" cy="381097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8967"/>
              </p:ext>
            </p:extLst>
          </p:nvPr>
        </p:nvGraphicFramePr>
        <p:xfrm>
          <a:off x="6675075" y="2133600"/>
          <a:ext cx="1417320" cy="97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75075" y="2133600"/>
                        <a:ext cx="1417320" cy="97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15729" y="607272"/>
            <a:ext cx="7994571" cy="74745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একটা ভিডিও দেখি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505"/>
            <a:ext cx="10119359" cy="68589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ছবিগুলি লক্ষ্য করঃ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7838" y="7086505"/>
            <a:ext cx="1030272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 সবাই  মেলায় এসেছে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aiful\Desktop\40958455_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58255"/>
            <a:ext cx="4937760" cy="233485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ful\Desktop\14842404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640802"/>
            <a:ext cx="4937760" cy="262639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ful\Desktop\023343KK-14-04-17-097-P-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36413"/>
            <a:ext cx="4937760" cy="2356693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iful\Desktop\14850000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644972"/>
            <a:ext cx="4937760" cy="262222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2632708" y="6858000"/>
            <a:ext cx="8858248" cy="9624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715000"/>
            <a:ext cx="8976358" cy="870561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মেলা 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altLang="en-US" sz="48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altLang="en-US" sz="48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C:\Users\Saiful\Desktop\023343KK-14-04-17-097-P-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90" y="1447800"/>
            <a:ext cx="7204710" cy="407600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5190" y="533400"/>
            <a:ext cx="7204710" cy="747451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1962150" y="2347321"/>
            <a:ext cx="10306050" cy="4748546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717528" indent="-717528">
              <a:lnSpc>
                <a:spcPct val="150000"/>
              </a:lnSpc>
              <a:defRPr/>
            </a:pPr>
            <a:r>
              <a:rPr lang="bn-IN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</a:t>
            </a:r>
            <a:endParaRPr lang="bn-IN" altLang="en-US" sz="40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IN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আহসান হাবীব </a:t>
            </a:r>
            <a:r>
              <a:rPr lang="en-US" altLang="en-US" sz="4000" b="1" dirty="0" err="1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b="1" dirty="0" err="1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4000" b="1" dirty="0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;</a:t>
            </a:r>
            <a:r>
              <a:rPr lang="bn-IN" altLang="en-US" sz="4000" b="1" dirty="0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altLang="en-US" sz="40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BD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 উচ্চারনে কবিতাটি আবৃত্তি 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 </a:t>
            </a:r>
            <a:r>
              <a:rPr 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altLang="en-US" sz="40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 শব্দগুলো অর্থসহ বাক্যে প্রয়োগ করতে পারবে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816388" indent="-816388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মেলা </a:t>
            </a:r>
            <a:r>
              <a:rPr lang="bn-IN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কবিতার মূলভাব ব্যাখ্যা করতে</a:t>
            </a:r>
            <a:r>
              <a:rPr lang="en-US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IN" altLang="en-US" sz="40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4462755" y="998423"/>
            <a:ext cx="4681245" cy="677977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4785347"/>
              </p:ext>
            </p:extLst>
          </p:nvPr>
        </p:nvGraphicFramePr>
        <p:xfrm>
          <a:off x="1219200" y="990600"/>
          <a:ext cx="12420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533400" y="482600"/>
            <a:ext cx="5814060" cy="77216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altLang="en-US" sz="32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2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আহসান হাবীব </a:t>
            </a:r>
            <a:r>
              <a:rPr lang="en-US" altLang="en-US" sz="3200" b="1" dirty="0" err="1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altLang="en-US" sz="32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2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en-US" altLang="en-US" sz="3200" b="1" dirty="0" err="1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</a:t>
            </a:r>
            <a:r>
              <a:rPr lang="bn-IN" altLang="en-US" sz="32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37AF2A-478E-4EBB-9441-912DE4455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137AF2A-478E-4EBB-9441-912DE4455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84FE2-F2DC-4874-97C6-C9B429B2E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5784FE2-F2DC-4874-97C6-C9B429B2E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46476E-1730-4392-9A7D-434A86243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2546476E-1730-4392-9A7D-434A86243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1355E6-CAA4-42BD-997C-3AC466738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71355E6-CAA4-42BD-997C-3AC466738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6795F-6946-433E-B513-7CA7ECBB5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9BB6795F-6946-433E-B513-7CA7ECBB5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60319-01CD-4F53-8925-5D8B19F93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0D60319-01CD-4F53-8925-5D8B19F93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79868D-9684-41DC-9E8A-46D14C024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2479868D-9684-41DC-9E8A-46D14C024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40352E-2438-4D26-B8C4-644A34AD8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D40352E-2438-4D26-B8C4-644A34AD8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C0516C-033C-4786-A37A-1A1BE042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8C0516C-033C-4786-A37A-1A1BE042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1928D-A08F-4A07-9F2C-AD5C2CF74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F551928D-A08F-4A07-9F2C-AD5C2CF74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3D0BD-1F6D-4431-B78E-51D7F0212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C6A3D0BD-1F6D-4431-B78E-51D7F0212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463F4-FD9E-4E63-98DE-7CC211A9A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EFD463F4-FD9E-4E63-98DE-7CC211A9A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1DB32-BD37-4AD9-9C62-A1596A762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D701DB32-BD37-4AD9-9C62-A1596A762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896600" y="525564"/>
            <a:ext cx="2617470" cy="168423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Saiful\Desktop\Webpnet-resizeimage-60-20010504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7124"/>
          <a:stretch/>
        </p:blipFill>
        <p:spPr bwMode="auto">
          <a:xfrm>
            <a:off x="4267200" y="685800"/>
            <a:ext cx="4191000" cy="248449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5174" y="3581305"/>
            <a:ext cx="9460319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হাবীব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খ্রিষ্টাব্দে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A64F8D-6132-4CC9-B187-70E6A505F358}"/>
              </a:ext>
            </a:extLst>
          </p:cNvPr>
          <p:cNvSpPr txBox="1"/>
          <p:nvPr/>
        </p:nvSpPr>
        <p:spPr>
          <a:xfrm>
            <a:off x="2321361" y="4648105"/>
            <a:ext cx="9413439" cy="6858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৯১৭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খ্রিষ্টাব্দে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পিরোজপুর জেলায়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করেন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922" y="5796509"/>
            <a:ext cx="954405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lvl="0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আহসান হাবীব এর লেখা কোন গ্রন্থগুলো বেশ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64F8D-6132-4CC9-B187-70E6A505F358}"/>
              </a:ext>
            </a:extLst>
          </p:cNvPr>
          <p:cNvSpPr txBox="1"/>
          <p:nvPr/>
        </p:nvSpPr>
        <p:spPr>
          <a:xfrm>
            <a:off x="2343150" y="6951806"/>
            <a:ext cx="9544050" cy="6858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altLang="en-US" sz="36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আহসান হাবীব এর লেখা শিশুতোষ গ্রন্থগুলো বেশ জনপ্রিয় । 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39702" y="684216"/>
            <a:ext cx="7677152" cy="8397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 আবৃত্তি শুনি</a:t>
            </a:r>
            <a:endParaRPr lang="en-US" sz="4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1101" y="538480"/>
            <a:ext cx="4139444" cy="106172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4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G:\BTT Training\01050070187_Saiful\Image\Screenshot_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3150" r="8670" b="15903"/>
          <a:stretch/>
        </p:blipFill>
        <p:spPr bwMode="auto">
          <a:xfrm>
            <a:off x="1771651" y="2057400"/>
            <a:ext cx="4933950" cy="59087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BTT Training\01050070187_Saiful\Image\Screenshot_3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"/>
          <a:stretch/>
        </p:blipFill>
        <p:spPr bwMode="auto">
          <a:xfrm>
            <a:off x="7573805" y="2133600"/>
            <a:ext cx="4874789" cy="59087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511</Words>
  <Application>Microsoft Office PowerPoint</Application>
  <PresentationFormat>Custom</PresentationFormat>
  <Paragraphs>110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Custom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165</cp:revision>
  <dcterms:created xsi:type="dcterms:W3CDTF">2020-06-17T09:53:29Z</dcterms:created>
  <dcterms:modified xsi:type="dcterms:W3CDTF">2021-08-25T15:49:18Z</dcterms:modified>
</cp:coreProperties>
</file>