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61" r:id="rId2"/>
    <p:sldId id="262" r:id="rId3"/>
    <p:sldId id="263" r:id="rId4"/>
    <p:sldId id="264" r:id="rId5"/>
    <p:sldId id="265" r:id="rId6"/>
    <p:sldId id="257" r:id="rId7"/>
    <p:sldId id="258" r:id="rId8"/>
    <p:sldId id="260" r:id="rId9"/>
    <p:sldId id="259" r:id="rId10"/>
    <p:sldId id="270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D4F714C7-D5D9-4D16-BE01-B1EE019B86E8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8FBD53B-1451-4684-8917-B346C74CE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4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4C7-D5D9-4D16-BE01-B1EE019B86E8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D53B-1451-4684-8917-B346C74CE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44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4C7-D5D9-4D16-BE01-B1EE019B86E8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D53B-1451-4684-8917-B346C74CE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4C7-D5D9-4D16-BE01-B1EE019B86E8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D53B-1451-4684-8917-B346C74CED6B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9964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4C7-D5D9-4D16-BE01-B1EE019B86E8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D53B-1451-4684-8917-B346C74CE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74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4C7-D5D9-4D16-BE01-B1EE019B86E8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D53B-1451-4684-8917-B346C74CE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19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4C7-D5D9-4D16-BE01-B1EE019B86E8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D53B-1451-4684-8917-B346C74CE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78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4C7-D5D9-4D16-BE01-B1EE019B86E8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D53B-1451-4684-8917-B346C74CE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97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4C7-D5D9-4D16-BE01-B1EE019B86E8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D53B-1451-4684-8917-B346C74CE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65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4C7-D5D9-4D16-BE01-B1EE019B86E8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D53B-1451-4684-8917-B346C74CE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2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4C7-D5D9-4D16-BE01-B1EE019B86E8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D53B-1451-4684-8917-B346C74CE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04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4C7-D5D9-4D16-BE01-B1EE019B86E8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D53B-1451-4684-8917-B346C74CE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9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4C7-D5D9-4D16-BE01-B1EE019B86E8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D53B-1451-4684-8917-B346C74CE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4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4C7-D5D9-4D16-BE01-B1EE019B86E8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D53B-1451-4684-8917-B346C74CE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58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4C7-D5D9-4D16-BE01-B1EE019B86E8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D53B-1451-4684-8917-B346C74CE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08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4C7-D5D9-4D16-BE01-B1EE019B86E8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D53B-1451-4684-8917-B346C74CE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7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4C7-D5D9-4D16-BE01-B1EE019B86E8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D53B-1451-4684-8917-B346C74CE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714C7-D5D9-4D16-BE01-B1EE019B86E8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BD53B-1451-4684-8917-B346C74CE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004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  <p:sldLayoutId id="2147483815" r:id="rId14"/>
    <p:sldLayoutId id="2147483816" r:id="rId15"/>
    <p:sldLayoutId id="2147483817" r:id="rId16"/>
    <p:sldLayoutId id="214748381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972" y="2057400"/>
            <a:ext cx="1666875" cy="2743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980" y="1976437"/>
            <a:ext cx="1571625" cy="290512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 Placeholder 4"/>
          <p:cNvSpPr txBox="1">
            <a:spLocks/>
          </p:cNvSpPr>
          <p:nvPr/>
        </p:nvSpPr>
        <p:spPr>
          <a:xfrm>
            <a:off x="4962376" y="2686931"/>
            <a:ext cx="1972997" cy="4923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678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29"/>
    </mc:Choice>
    <mc:Fallback xmlns="">
      <p:transition spd="slow" advTm="137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611084" y="2551837"/>
                <a:ext cx="6096000" cy="341632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∴ </m:t>
                    </m:r>
                  </m:oMath>
                </a14:m>
                <a:r>
                  <a:rPr lang="en-GB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AD</a:t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।। </a:t>
                </a:r>
                <a:r>
                  <a:rPr lang="en-GB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CF</a:t>
                </a:r>
              </a:p>
              <a:p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আবার, </a:t>
                </a:r>
                <a:r>
                  <a:rPr lang="en-GB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BD=AD=CF</a:t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এবং</a:t>
                </a:r>
                <a:endParaRPr lang="en-GB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GB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BD</a:t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।। </a:t>
                </a:r>
                <a:r>
                  <a:rPr lang="en-GB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CF</a:t>
                </a:r>
                <a:endParaRPr lang="en-GB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সুতারাং </a:t>
                </a:r>
                <a:r>
                  <a:rPr lang="en-GB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BDFC</a:t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একটি সামান্তরিক।</a:t>
                </a:r>
                <a:endParaRPr lang="en-GB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∴ </m:t>
                    </m:r>
                  </m:oMath>
                </a14:m>
                <a:r>
                  <a:rPr lang="en-GB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DF</a:t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।। </a:t>
                </a:r>
                <a:r>
                  <a:rPr lang="en-GB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BC</a:t>
                </a:r>
              </a:p>
              <a:p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বা,</a:t>
                </a:r>
                <a:r>
                  <a:rPr lang="en-GB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DE</a:t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।। </a:t>
                </a:r>
                <a:r>
                  <a:rPr lang="en-GB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BC</a:t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en-GB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1084" y="2551837"/>
                <a:ext cx="6096000" cy="3416320"/>
              </a:xfrm>
              <a:prstGeom prst="rect">
                <a:avLst/>
              </a:prstGeom>
              <a:blipFill>
                <a:blip r:embed="rId2"/>
                <a:stretch>
                  <a:fillRect l="-3000" t="-2500" b="-5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3046" y="369082"/>
            <a:ext cx="3657576" cy="264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12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 txBox="1">
            <a:spLocks/>
          </p:cNvSpPr>
          <p:nvPr/>
        </p:nvSpPr>
        <p:spPr>
          <a:xfrm>
            <a:off x="4990512" y="1223889"/>
            <a:ext cx="1972997" cy="4923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66053" y="2723102"/>
            <a:ext cx="8997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“ত্রিভুজের যে কোনোদুই বাহুর মধ্যবিন্দুর সংযোজক রেখাংশ তৃতীয় বাহুর সমান্তরাল এবং দৈর্ঘ্য তার অর্ধেক।”উপপাদ্যটির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চিত্রটি অঙ্কন করে বিভিন্ন অংশের বর্ণনা দাও।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502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169"/>
    </mc:Choice>
    <mc:Fallback xmlns="">
      <p:transition spd="slow" advTm="321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6873" y="838032"/>
            <a:ext cx="1375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66053" y="2723102"/>
            <a:ext cx="5595929" cy="1581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 কত প্রকার?</a:t>
            </a:r>
          </a:p>
          <a:p>
            <a:pPr marL="514350" indent="-514350">
              <a:buAutoNum type="arabicParenR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 শীর্ষ বিন্দু কয়টি?</a:t>
            </a:r>
          </a:p>
          <a:p>
            <a:pPr marL="514350" indent="-514350">
              <a:buAutoNum type="arabicParenR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ত্রিভুজের কয়টি বাহু থাকে?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84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6053" y="2723103"/>
            <a:ext cx="87048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“ত্রিভুজের যে কোনোদুই বাহুর মধ্যবিন্দুর সংযোজক রেখাংশ তৃতীয় বাহুর সমান্তরাল এবং দৈর্ঘ্য তার অর্ধেক।”উপপাদ্যটির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চিত্রসহ বর্ণনা পড়ে আসবে।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10258" y="976364"/>
            <a:ext cx="1617116" cy="599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11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48000" y="1219201"/>
            <a:ext cx="5111262" cy="65180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bn-IN" alt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alt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867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3257551"/>
            <a:ext cx="611505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049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699" y="745587"/>
            <a:ext cx="2829616" cy="1488162"/>
          </a:xfrm>
        </p:spPr>
        <p:txBody>
          <a:bodyPr>
            <a:normAutofit/>
          </a:bodyPr>
          <a:lstStyle/>
          <a:p>
            <a:pPr algn="ctr"/>
            <a:r>
              <a:rPr lang="bn-IN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r>
              <a:rPr lang="en-US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defTabSz="685800"/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নাম: মোঃ শরিফুল ইসলাম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685800"/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bn-IN" b="1" dirty="0">
                <a:latin typeface="NikoshBAN" pitchFamily="2" charset="0"/>
                <a:cs typeface="NikoshBAN" pitchFamily="2" charset="0"/>
              </a:rPr>
              <a:t>গণিত)</a:t>
            </a:r>
          </a:p>
          <a:p>
            <a:pPr defTabSz="685800"/>
            <a:r>
              <a:rPr lang="bn-IN" b="1" dirty="0">
                <a:latin typeface="NikoshBAN" pitchFamily="2" charset="0"/>
                <a:cs typeface="NikoshBAN" pitchFamily="2" charset="0"/>
              </a:rPr>
              <a:t>ধলাই-বগাদিয়া উচ্চ বিদ্যালয়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defTabSz="685800"/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</a:t>
            </a:r>
            <a:r>
              <a:rPr lang="en-GB" b="1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 ০১৭১২৪৯৫২০৫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defTabSz="685800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নবম-দশম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685800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: গ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685800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য়: </a:t>
            </a:r>
            <a:r>
              <a:rPr lang="bn-IN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bn-IN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defTabSz="685800"/>
            <a:r>
              <a:rPr lang="en-US" dirty="0" err="1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GB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উপপাদ্য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১৫।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3093720" cy="548901"/>
          </a:xfrm>
        </p:spPr>
        <p:txBody>
          <a:bodyPr>
            <a:normAutofit fontScale="92500" lnSpcReduction="10000"/>
          </a:bodyPr>
          <a:lstStyle/>
          <a:p>
            <a:r>
              <a:rPr lang="bn-IN" sz="3600" dirty="0" smtClean="0">
                <a:solidFill>
                  <a:srgbClr val="FFFF00"/>
                </a:solidFill>
              </a:rPr>
              <a:t>শিক্ষক পরিচিতি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180671" y="2540965"/>
            <a:ext cx="2625704" cy="647375"/>
          </a:xfrm>
        </p:spPr>
        <p:txBody>
          <a:bodyPr/>
          <a:lstStyle/>
          <a:p>
            <a:r>
              <a:rPr lang="bn-IN" sz="3600" dirty="0" smtClean="0">
                <a:solidFill>
                  <a:srgbClr val="FFFF00"/>
                </a:solidFill>
              </a:rPr>
              <a:t>পাঠ পরিচিতি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0068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015"/>
    </mc:Choice>
    <mc:Fallback xmlns="">
      <p:transition spd="slow" advTm="310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  <p:bldP spid="7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9965" y="982133"/>
            <a:ext cx="4883329" cy="376404"/>
          </a:xfrm>
        </p:spPr>
        <p:txBody>
          <a:bodyPr>
            <a:normAutofit fontScale="90000"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প্রশ্ন গুলোর উত্তর দাও।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2644" y="1681163"/>
            <a:ext cx="932741" cy="583735"/>
          </a:xfrm>
        </p:spPr>
        <p:txBody>
          <a:bodyPr>
            <a:normAutofit lnSpcReduction="10000"/>
          </a:bodyPr>
          <a:lstStyle/>
          <a:p>
            <a:r>
              <a:rPr lang="bn-IN" sz="3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endParaRPr lang="en-US" sz="36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7774" y="2427337"/>
            <a:ext cx="5541500" cy="2928434"/>
          </a:xfrm>
          <a:ln w="53975">
            <a:noFill/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  ” চিত্রকে জ্যামিতিক ভাষায় কি বলে?</a:t>
            </a:r>
          </a:p>
          <a:p>
            <a:pPr marL="514350" indent="-514350">
              <a:buFont typeface="+mj-lt"/>
              <a:buAutoNum type="arabicPeriod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বিন্দুর চলমান পথকে কি বলে?</a:t>
            </a:r>
          </a:p>
          <a:p>
            <a:pPr marL="514350" indent="-514350">
              <a:buFont typeface="+mj-lt"/>
              <a:buAutoNum type="arabicPeriod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রেখার যে কোন অংশকে কি বলে?</a:t>
            </a:r>
          </a:p>
          <a:p>
            <a:pPr marL="514350" indent="-514350">
              <a:buFont typeface="+mj-lt"/>
              <a:buAutoNum type="arabicPeriod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 রেখাংশ দ্বারা সীমাবদ্ধ ক্ষেত্রকে কী বলে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451165" y="1730326"/>
            <a:ext cx="1002323" cy="576780"/>
          </a:xfrm>
        </p:spPr>
        <p:txBody>
          <a:bodyPr>
            <a:noAutofit/>
          </a:bodyPr>
          <a:lstStyle/>
          <a:p>
            <a:r>
              <a:rPr lang="bn-IN" sz="3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endParaRPr lang="en-US" sz="36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66759" y="2505075"/>
            <a:ext cx="3281290" cy="330488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</a:p>
          <a:p>
            <a:pPr marL="514350" indent="-514350">
              <a:buFont typeface="+mj-lt"/>
              <a:buAutoNum type="arabicPeriod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</a:p>
          <a:p>
            <a:pPr marL="514350" indent="-514350">
              <a:buFont typeface="+mj-lt"/>
              <a:buAutoNum type="arabicPeriod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রেখাংশ</a:t>
            </a:r>
          </a:p>
          <a:p>
            <a:pPr marL="514350" indent="-514350">
              <a:buFont typeface="+mj-lt"/>
              <a:buAutoNum type="arabicPeriod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lowchart: Connector 9"/>
          <p:cNvSpPr/>
          <p:nvPr/>
        </p:nvSpPr>
        <p:spPr>
          <a:xfrm>
            <a:off x="1716258" y="2616591"/>
            <a:ext cx="98473" cy="168811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117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175"/>
    </mc:Choice>
    <mc:Fallback xmlns="">
      <p:transition spd="slow" advTm="421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7734" y="3473721"/>
            <a:ext cx="71011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“ত্রিভুজের যে কোনোদুই বাহুর মধ্যবিন্দুর সংযোজক রেখাংশ তৃতীয় বাহুর সমান্তরাল এবং দৈর্ঘ্য তার অর্ধেক।”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4"/>
          <p:cNvSpPr txBox="1">
            <a:spLocks/>
          </p:cNvSpPr>
          <p:nvPr/>
        </p:nvSpPr>
        <p:spPr>
          <a:xfrm>
            <a:off x="4579533" y="1931293"/>
            <a:ext cx="2396033" cy="43308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9018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168"/>
    </mc:Choice>
    <mc:Fallback xmlns="">
      <p:transition spd="slow" advTm="191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 txBox="1">
            <a:spLocks/>
          </p:cNvSpPr>
          <p:nvPr/>
        </p:nvSpPr>
        <p:spPr>
          <a:xfrm>
            <a:off x="3302388" y="1223889"/>
            <a:ext cx="1972997" cy="4923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2402056" y="2447782"/>
            <a:ext cx="6657537" cy="6471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শিক্ষার্থীরা......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1501723" y="3502853"/>
            <a:ext cx="9625822" cy="203981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ত্রিভুজ সম্পর্কিত উপপাদ্যটির চিত্র অঙ্কন করতে পারবে।</a:t>
            </a:r>
          </a:p>
          <a:p>
            <a:pPr marL="0" indent="0">
              <a:buNone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“ত্রিভুজের যে কোনোদুই বাহুর মধ্যবিন্দুর সংযোজক রেখাংশ তৃতীয় বাহুর সমান্তরাল এবং দৈর্ঘ্য তার অর্ধেক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।”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উপপাদ্যটির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যুক্তিসহ প্রমাণ করতে পারবে।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59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456"/>
    </mc:Choice>
    <mc:Fallback xmlns="">
      <p:transition spd="slow" advTm="29456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280160" y="1854926"/>
                <a:ext cx="5917469" cy="41986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বিশেষ নির্বচনঃ</a:t>
                </a:r>
              </a:p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মনেকরি, </a:t>
                </a:r>
                <a:r>
                  <a:rPr lang="en-GB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ABC</a:t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একটি ত্রিভজ। </a:t>
                </a:r>
                <a:endPara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GB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D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ও </a:t>
                </a:r>
                <a:r>
                  <a:rPr lang="en-GB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E</a:t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যতাক্রমে ত্রিভুজটির </a:t>
                </a:r>
                <a:r>
                  <a:rPr lang="en-GB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AB</a:t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GB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AC</a:t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বাহুর মধ্যবিন্দু। </a:t>
                </a:r>
                <a:endPara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GB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D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GB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E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যোগকরি। </a:t>
                </a:r>
              </a:p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তাহলে</a:t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প্রমাণ করতে হবে 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যে</a:t>
                </a:r>
              </a:p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GB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DE</a:t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।। </a:t>
                </a:r>
                <a:r>
                  <a:rPr lang="en-GB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BC</a:t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এবং </a:t>
                </a:r>
                <a:r>
                  <a:rPr lang="en-GB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DE</a:t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GB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GB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GB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BC</a:t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160" y="1854926"/>
                <a:ext cx="5917469" cy="4198650"/>
              </a:xfrm>
              <a:prstGeom prst="rect">
                <a:avLst/>
              </a:prstGeom>
              <a:blipFill>
                <a:blip r:embed="rId2"/>
                <a:stretch>
                  <a:fillRect l="-3090" t="-2177" b="-2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 flipV="1">
            <a:off x="7980877" y="1387965"/>
            <a:ext cx="1050067" cy="200845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9026434" y="1371600"/>
            <a:ext cx="1794749" cy="195615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7964113" y="3331380"/>
            <a:ext cx="2858050" cy="4301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822163" y="2950097"/>
            <a:ext cx="268204" cy="788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C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563394" y="3050225"/>
            <a:ext cx="268204" cy="788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B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8882675" y="712774"/>
            <a:ext cx="268204" cy="788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A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10093236" y="2063936"/>
            <a:ext cx="330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E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7920446" y="2179365"/>
            <a:ext cx="268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D</a:t>
            </a:r>
            <a:endParaRPr lang="en-US" sz="3600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8430019" y="2501255"/>
            <a:ext cx="1619673" cy="3276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35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656" y="4796840"/>
            <a:ext cx="81737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অঙ্কনঃ</a:t>
            </a:r>
            <a:endParaRPr lang="en-GB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যোগ করে বর্ধিত করি যেন 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EF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DE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হয়। </a:t>
            </a:r>
            <a:endParaRPr lang="en-GB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F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যোগ করি।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3983634" y="904638"/>
            <a:ext cx="1050067" cy="200845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5029191" y="888273"/>
            <a:ext cx="1794749" cy="195615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966870" y="2848053"/>
            <a:ext cx="2858050" cy="4301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flipH="1">
            <a:off x="6544483" y="2923971"/>
            <a:ext cx="574774" cy="642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C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566151" y="2566898"/>
            <a:ext cx="268204" cy="788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B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4885432" y="229447"/>
            <a:ext cx="268204" cy="788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A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6017615" y="1476110"/>
            <a:ext cx="330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E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923203" y="1696038"/>
            <a:ext cx="268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D</a:t>
            </a:r>
            <a:endParaRPr lang="en-US" sz="3600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432776" y="2017928"/>
            <a:ext cx="1619673" cy="3276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074346" y="1974383"/>
            <a:ext cx="1619673" cy="3276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805749" y="1959429"/>
            <a:ext cx="901337" cy="88827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868188" y="1628510"/>
            <a:ext cx="330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7658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8" grpId="0"/>
      <p:bldP spid="9" grpId="0"/>
      <p:bldP spid="9" grpId="1"/>
      <p:bldP spid="9" grpId="2"/>
      <p:bldP spid="10" grpId="0"/>
      <p:bldP spid="10" grpId="1"/>
      <p:bldP spid="22" grpId="0"/>
      <p:bldP spid="2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062442" y="1856659"/>
                <a:ext cx="6096000" cy="403187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প্রমাণঃ</a:t>
                </a:r>
              </a:p>
              <a:p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ধাপঃ১</a:t>
                </a:r>
                <a:endParaRPr lang="en-GB" sz="32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∆</m:t>
                    </m:r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𝐴𝐷𝐸</m:t>
                    </m:r>
                  </m:oMath>
                </a14:m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∆</m:t>
                    </m:r>
                    <m:r>
                      <a:rPr lang="en-GB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𝐶𝐸𝐹</m:t>
                    </m:r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AE=EC</a:t>
                </a:r>
              </a:p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DE=EF</a:t>
                </a:r>
              </a:p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∠AED=∠CEF</a:t>
                </a:r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[বিপ্রতীপ কোণ]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∴</m:t>
                    </m:r>
                  </m:oMath>
                </a14:m>
                <a:r>
                  <a:rPr lang="bn-IN" sz="32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∆</m:t>
                    </m:r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𝐴𝐷𝐸</m:t>
                    </m:r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≅</m:t>
                    </m:r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∆</m:t>
                    </m:r>
                    <m:r>
                      <a:rPr lang="en-GB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𝐶𝐸𝐹</m:t>
                    </m:r>
                  </m:oMath>
                </a14:m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∴ </m:t>
                    </m:r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∠ADE=∠EFC</a:t>
                </a:r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[একান্তর কোণ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]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442" y="1856659"/>
                <a:ext cx="6096000" cy="4031873"/>
              </a:xfrm>
              <a:prstGeom prst="rect">
                <a:avLst/>
              </a:prstGeom>
              <a:blipFill>
                <a:blip r:embed="rId2"/>
                <a:stretch>
                  <a:fillRect l="-2500" t="-1967" b="-4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5852" y="369082"/>
            <a:ext cx="2935968" cy="2125924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V="1">
            <a:off x="10515599" y="4611189"/>
            <a:ext cx="901337" cy="88827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8399417" y="2690950"/>
            <a:ext cx="1123406" cy="75764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9509760" y="2717075"/>
            <a:ext cx="526869" cy="141514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8399417" y="3422470"/>
            <a:ext cx="1658983" cy="73151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027925" y="4149631"/>
            <a:ext cx="1375949" cy="47462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10006148" y="4127863"/>
            <a:ext cx="526875" cy="137595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648994" y="2011680"/>
            <a:ext cx="352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A</a:t>
            </a:r>
            <a:endParaRPr lang="en-US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10171614" y="5364490"/>
            <a:ext cx="352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C</a:t>
            </a:r>
            <a:endParaRPr lang="en-US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11434359" y="4275910"/>
            <a:ext cx="352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F</a:t>
            </a:r>
            <a:endParaRPr lang="en-US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9548957" y="4023361"/>
            <a:ext cx="352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E</a:t>
            </a:r>
            <a:endParaRPr lang="en-US" sz="3600" dirty="0"/>
          </a:p>
        </p:txBody>
      </p:sp>
      <p:sp>
        <p:nvSpPr>
          <p:cNvPr id="25" name="TextBox 24"/>
          <p:cNvSpPr txBox="1"/>
          <p:nvPr/>
        </p:nvSpPr>
        <p:spPr>
          <a:xfrm>
            <a:off x="7937864" y="3026231"/>
            <a:ext cx="352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D</a:t>
            </a:r>
            <a:endParaRPr lang="en-US" sz="3600" dirty="0"/>
          </a:p>
        </p:txBody>
      </p:sp>
      <p:sp>
        <p:nvSpPr>
          <p:cNvPr id="26" name="TextBox 25"/>
          <p:cNvSpPr txBox="1"/>
          <p:nvPr/>
        </p:nvSpPr>
        <p:spPr>
          <a:xfrm>
            <a:off x="9278987" y="2107470"/>
            <a:ext cx="352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5461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4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2" grpId="2"/>
      <p:bldP spid="22" grpId="3"/>
      <p:bldP spid="23" grpId="0"/>
      <p:bldP spid="23" grpId="1"/>
      <p:bldP spid="23" grpId="2"/>
      <p:bldP spid="24" grpId="0"/>
      <p:bldP spid="24" grpId="1"/>
      <p:bldP spid="24" grpId="2"/>
      <p:bldP spid="24" grpId="3"/>
      <p:bldP spid="24" grpId="4"/>
      <p:bldP spid="24" grpId="5"/>
      <p:bldP spid="24" grpId="6"/>
      <p:bldP spid="24" grpId="7"/>
      <p:bldP spid="25" grpId="0"/>
      <p:bldP spid="25" grpId="1"/>
      <p:bldP spid="25" grpId="2"/>
      <p:bldP spid="26" grpId="0"/>
      <p:bldP spid="26" grpId="1"/>
      <p:bldP spid="26" grpId="2"/>
      <p:bldP spid="26" grpId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40873" y="3197219"/>
                <a:ext cx="4006338" cy="3557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ধাপঃ২</a:t>
                </a:r>
                <a:endPara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আবার, </a:t>
                </a:r>
                <a:r>
                  <a:rPr lang="en-GB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DF= BC</a:t>
                </a:r>
              </a:p>
              <a:p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 </a:t>
                </a:r>
                <a:r>
                  <a:rPr lang="en-GB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DE+ EF= BC</a:t>
                </a:r>
              </a:p>
              <a:p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 </a:t>
                </a:r>
                <a:r>
                  <a:rPr lang="en-GB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DE+DE=BC</a:t>
                </a:r>
              </a:p>
              <a:p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বাঃ </a:t>
                </a:r>
                <a:r>
                  <a:rPr lang="en-GB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DE=</a:t>
                </a:r>
                <a:r>
                  <a:rPr lang="en-GB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BC</a:t>
                </a:r>
                <a:endParaRPr lang="en-GB" sz="32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∴</m:t>
                    </m:r>
                  </m:oMath>
                </a14:m>
                <a:r>
                  <a:rPr lang="en-GB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DE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2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GB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BC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endParaRPr lang="en-GB" sz="32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GB" sz="2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873" y="3197219"/>
                <a:ext cx="4006338" cy="3557705"/>
              </a:xfrm>
              <a:prstGeom prst="rect">
                <a:avLst/>
              </a:prstGeom>
              <a:blipFill>
                <a:blip r:embed="rId2"/>
                <a:stretch>
                  <a:fillRect l="-3799" t="-2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560" y="369082"/>
            <a:ext cx="4451260" cy="3223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35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1.8|1.1|1.8|1.7|2|3.1|2|2.2|2.7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8|0.9|3.9|1.8|3.2|1.8|3.8|1.7|5.3|1.7|8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2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128</TotalTime>
  <Words>373</Words>
  <Application>Microsoft Office PowerPoint</Application>
  <PresentationFormat>Widescreen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Cambria Math</vt:lpstr>
      <vt:lpstr>NikoshBAN</vt:lpstr>
      <vt:lpstr>Trebuchet MS</vt:lpstr>
      <vt:lpstr>Tw Cen MT</vt:lpstr>
      <vt:lpstr>Vrinda</vt:lpstr>
      <vt:lpstr>Circuit</vt:lpstr>
      <vt:lpstr>PowerPoint Presentation</vt:lpstr>
      <vt:lpstr>পরিচিতি  </vt:lpstr>
      <vt:lpstr>নিচের প্রশ্ন গুলোর উত্তর দাও।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HNT-USER</dc:creator>
  <cp:lastModifiedBy>HNT-USER</cp:lastModifiedBy>
  <cp:revision>37</cp:revision>
  <dcterms:created xsi:type="dcterms:W3CDTF">2021-08-26T04:17:12Z</dcterms:created>
  <dcterms:modified xsi:type="dcterms:W3CDTF">2021-08-26T06:25:12Z</dcterms:modified>
</cp:coreProperties>
</file>