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5" r:id="rId6"/>
    <p:sldId id="257" r:id="rId7"/>
    <p:sldId id="266" r:id="rId8"/>
    <p:sldId id="270" r:id="rId9"/>
    <p:sldId id="268" r:id="rId10"/>
    <p:sldId id="272" r:id="rId11"/>
    <p:sldId id="271" r:id="rId12"/>
    <p:sldId id="273" r:id="rId13"/>
    <p:sldId id="274" r:id="rId14"/>
    <p:sldId id="26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1678" autoAdjust="0"/>
  </p:normalViewPr>
  <p:slideViewPr>
    <p:cSldViewPr snapToGrid="0"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Notes to presenter: </a:t>
            </a:r>
          </a:p>
          <a:p>
            <a:r>
              <a:rPr lang="en-US" i="1" dirty="0"/>
              <a:t>What is your purpose for sharing this reflection</a:t>
            </a:r>
            <a:r>
              <a:rPr lang="en-US" i="1" baseline="0" dirty="0"/>
              <a:t>?</a:t>
            </a:r>
          </a:p>
          <a:p>
            <a:r>
              <a:rPr lang="en-US" i="1" baseline="0" dirty="0"/>
              <a:t>Is it at the end of a unit or project?  </a:t>
            </a:r>
          </a:p>
          <a:p>
            <a:r>
              <a:rPr lang="en-US" i="1" baseline="0" dirty="0"/>
              <a:t>Are you sharing this reflection, at the attainment of a learning goal you set for yourself?  </a:t>
            </a:r>
          </a:p>
          <a:p>
            <a:r>
              <a:rPr lang="en-US" i="1" baseline="0" dirty="0"/>
              <a:t>Is it at the end of a course?  </a:t>
            </a:r>
          </a:p>
          <a:p>
            <a:endParaRPr lang="en-US" baseline="0" dirty="0"/>
          </a:p>
          <a:p>
            <a:r>
              <a:rPr lang="en-US" baseline="0" dirty="0"/>
              <a:t>State your purpose for the reflection or even the purpose of the learning experience or learning goal.  Be clear and be specific in stating your purpose.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473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9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589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41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47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357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803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9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5424375" y="-159283"/>
            <a:ext cx="3719626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8" name="Graphic 9" descr="Single gear">
              <a:extLst>
                <a:ext uri="{FF2B5EF4-FFF2-40B4-BE49-F238E27FC236}">
                  <a16:creationId xmlns=""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10" descr="Single gear">
              <a:extLst>
                <a:ext uri="{FF2B5EF4-FFF2-40B4-BE49-F238E27FC236}">
                  <a16:creationId xmlns=""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13" descr="Single gear">
              <a:extLst>
                <a:ext uri="{FF2B5EF4-FFF2-40B4-BE49-F238E27FC236}">
                  <a16:creationId xmlns=""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4" descr="Single gear">
              <a:extLst>
                <a:ext uri="{FF2B5EF4-FFF2-40B4-BE49-F238E27FC236}">
                  <a16:creationId xmlns=""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202248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7955098" y="2590078"/>
            <a:ext cx="1202248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6"/>
            <a:ext cx="7210394" cy="1090482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=""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10241" y="386862"/>
            <a:ext cx="7210963" cy="3867638"/>
          </a:xfrm>
        </p:spPr>
        <p:txBody>
          <a:bodyPr/>
          <a:lstStyle/>
          <a:p>
            <a:r>
              <a:rPr lang="en-US" noProof="0" smtClean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52599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-501857" y="1981339"/>
            <a:ext cx="53788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=""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=""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=""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=""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=""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3364" y="2290764"/>
            <a:ext cx="629727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5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6202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412" y="2101851"/>
            <a:ext cx="332505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4818923" y="2419247"/>
            <a:ext cx="4959501" cy="3918007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=""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=""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=""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=""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5412" y="3044625"/>
            <a:ext cx="332505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5412" y="3987399"/>
            <a:ext cx="332505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Text Placeholder 7">
            <a:extLst>
              <a:ext uri="{FF2B5EF4-FFF2-40B4-BE49-F238E27FC236}">
                <a16:creationId xmlns=""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5412" y="4930172"/>
            <a:ext cx="332505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03526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-541001" y="1971938"/>
            <a:ext cx="53788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=""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=""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=""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=""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=""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451" y="1970240"/>
            <a:ext cx="7828359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31445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808" y="609600"/>
            <a:ext cx="120224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235" y="753228"/>
            <a:ext cx="7210396" cy="10809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56230" y="5936188"/>
            <a:ext cx="20574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3235" y="5936189"/>
            <a:ext cx="5152995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529" y="753228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233" y="2161726"/>
            <a:ext cx="7210396" cy="370264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41318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4818923" y="2419247"/>
            <a:ext cx="4959501" cy="3918007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=""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=""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=""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=""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451" y="1970240"/>
            <a:ext cx="7828359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31445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2665" y="609600"/>
            <a:ext cx="120224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69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692" y="2336873"/>
            <a:ext cx="1965613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7686" y="5936188"/>
            <a:ext cx="20574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4691" y="5936189"/>
            <a:ext cx="5152995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56" y="753228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09767" y="2327474"/>
            <a:ext cx="5125318" cy="360871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7573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74481" y="75467"/>
            <a:ext cx="40341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=""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=""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=""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=""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=""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307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31445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9808" y="609600"/>
            <a:ext cx="120224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41942" y="5936188"/>
            <a:ext cx="20574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8947" y="5936189"/>
            <a:ext cx="5152995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70" y="748305"/>
            <a:ext cx="865613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6428354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1579598" y="790252"/>
            <a:ext cx="2295602" cy="1080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3970904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99" y="735087"/>
            <a:ext cx="22956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3" name="Text Placeholder 52">
            <a:extLst>
              <a:ext uri="{FF2B5EF4-FFF2-40B4-BE49-F238E27FC236}">
                <a16:creationId xmlns=""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8458" y="735014"/>
            <a:ext cx="2295525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700">
                <a:latin typeface="+mj-lt"/>
              </a:defRPr>
            </a:lvl1pPr>
            <a:lvl2pPr>
              <a:defRPr sz="2700">
                <a:latin typeface="+mj-lt"/>
              </a:defRPr>
            </a:lvl2pPr>
            <a:lvl3pPr>
              <a:defRPr sz="2700">
                <a:latin typeface="+mj-lt"/>
              </a:defRPr>
            </a:lvl3pPr>
            <a:lvl4pPr>
              <a:defRPr sz="2700">
                <a:latin typeface="+mj-lt"/>
              </a:defRPr>
            </a:lvl4pPr>
            <a:lvl5pPr>
              <a:defRPr sz="2700"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=""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97241" y="746125"/>
            <a:ext cx="2302669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700">
                <a:latin typeface="+mj-lt"/>
              </a:defRPr>
            </a:lvl1pPr>
            <a:lvl2pPr algn="ctr">
              <a:defRPr sz="2700">
                <a:latin typeface="+mj-lt"/>
              </a:defRPr>
            </a:lvl2pPr>
            <a:lvl3pPr algn="ctr">
              <a:defRPr sz="2700">
                <a:latin typeface="+mj-lt"/>
              </a:defRPr>
            </a:lvl3pPr>
            <a:lvl4pPr algn="ctr">
              <a:defRPr sz="2700">
                <a:latin typeface="+mj-lt"/>
              </a:defRPr>
            </a:lvl4pPr>
            <a:lvl5pPr algn="ctr">
              <a:defRPr sz="2700"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=""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579598" y="2116138"/>
            <a:ext cx="2295602" cy="371316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8" name="Content Placeholder 56">
            <a:extLst>
              <a:ext uri="{FF2B5EF4-FFF2-40B4-BE49-F238E27FC236}">
                <a16:creationId xmlns=""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38458" y="2103211"/>
            <a:ext cx="2295602" cy="371316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9" name="Content Placeholder 56">
            <a:extLst>
              <a:ext uri="{FF2B5EF4-FFF2-40B4-BE49-F238E27FC236}">
                <a16:creationId xmlns=""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4919" y="2097613"/>
            <a:ext cx="2295602" cy="371316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7253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-541001" y="1971938"/>
            <a:ext cx="53788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8" name="Graphic 12" descr="Single gear">
              <a:extLst>
                <a:ext uri="{FF2B5EF4-FFF2-40B4-BE49-F238E27FC236}">
                  <a16:creationId xmlns=""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9" name="Graphic 13" descr="Single gear">
              <a:extLst>
                <a:ext uri="{FF2B5EF4-FFF2-40B4-BE49-F238E27FC236}">
                  <a16:creationId xmlns=""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14" descr="Single gear">
              <a:extLst>
                <a:ext uri="{FF2B5EF4-FFF2-40B4-BE49-F238E27FC236}">
                  <a16:creationId xmlns=""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5" descr="Single gear">
              <a:extLst>
                <a:ext uri="{FF2B5EF4-FFF2-40B4-BE49-F238E27FC236}">
                  <a16:creationId xmlns=""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2" name="Graphic 16" descr="Single gear">
              <a:extLst>
                <a:ext uri="{FF2B5EF4-FFF2-40B4-BE49-F238E27FC236}">
                  <a16:creationId xmlns=""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81339" y="75467"/>
            <a:ext cx="40341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8" name="Graphic 11" descr="Single gear">
              <a:extLst>
                <a:ext uri="{FF2B5EF4-FFF2-40B4-BE49-F238E27FC236}">
                  <a16:creationId xmlns=""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9" name="Graphic 12" descr="Single gear">
              <a:extLst>
                <a:ext uri="{FF2B5EF4-FFF2-40B4-BE49-F238E27FC236}">
                  <a16:creationId xmlns=""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13" descr="Single gear">
              <a:extLst>
                <a:ext uri="{FF2B5EF4-FFF2-40B4-BE49-F238E27FC236}">
                  <a16:creationId xmlns=""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5" descr="Single gear">
              <a:extLst>
                <a:ext uri="{FF2B5EF4-FFF2-40B4-BE49-F238E27FC236}">
                  <a16:creationId xmlns=""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2" name="Graphic 16" descr="Single gear">
              <a:extLst>
                <a:ext uri="{FF2B5EF4-FFF2-40B4-BE49-F238E27FC236}">
                  <a16:creationId xmlns=""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4702403" y="2306090"/>
            <a:ext cx="4959501" cy="414432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9" name="Graphic 12" descr="Single gear">
              <a:extLst>
                <a:ext uri="{FF2B5EF4-FFF2-40B4-BE49-F238E27FC236}">
                  <a16:creationId xmlns=""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0" name="Graphic 13" descr="Single gear">
              <a:extLst>
                <a:ext uri="{FF2B5EF4-FFF2-40B4-BE49-F238E27FC236}">
                  <a16:creationId xmlns=""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4" descr="Single gear">
              <a:extLst>
                <a:ext uri="{FF2B5EF4-FFF2-40B4-BE49-F238E27FC236}">
                  <a16:creationId xmlns=""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2" name="Graphic 15" descr="Single gear">
              <a:extLst>
                <a:ext uri="{FF2B5EF4-FFF2-40B4-BE49-F238E27FC236}">
                  <a16:creationId xmlns=""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81339" y="75467"/>
            <a:ext cx="40341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4" descr="Single gear">
              <a:extLst>
                <a:ext uri="{FF2B5EF4-FFF2-40B4-BE49-F238E27FC236}">
                  <a16:creationId xmlns=""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5" descr="Single gear">
              <a:extLst>
                <a:ext uri="{FF2B5EF4-FFF2-40B4-BE49-F238E27FC236}">
                  <a16:creationId xmlns=""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6" descr="Single gear">
              <a:extLst>
                <a:ext uri="{FF2B5EF4-FFF2-40B4-BE49-F238E27FC236}">
                  <a16:creationId xmlns=""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7" descr="Single gear">
              <a:extLst>
                <a:ext uri="{FF2B5EF4-FFF2-40B4-BE49-F238E27FC236}">
                  <a16:creationId xmlns=""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8" descr="Single gear">
              <a:extLst>
                <a:ext uri="{FF2B5EF4-FFF2-40B4-BE49-F238E27FC236}">
                  <a16:creationId xmlns=""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-501857" y="1981339"/>
            <a:ext cx="53788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7" name="Graphic 10" descr="Single gear">
              <a:extLst>
                <a:ext uri="{FF2B5EF4-FFF2-40B4-BE49-F238E27FC236}">
                  <a16:creationId xmlns=""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8" name="Graphic 11" descr="Single gear">
              <a:extLst>
                <a:ext uri="{FF2B5EF4-FFF2-40B4-BE49-F238E27FC236}">
                  <a16:creationId xmlns=""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9" name="Graphic 12" descr="Single gear">
              <a:extLst>
                <a:ext uri="{FF2B5EF4-FFF2-40B4-BE49-F238E27FC236}">
                  <a16:creationId xmlns=""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13" descr="Single gear">
              <a:extLst>
                <a:ext uri="{FF2B5EF4-FFF2-40B4-BE49-F238E27FC236}">
                  <a16:creationId xmlns=""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1" name="Graphic 14" descr="Single gear">
              <a:extLst>
                <a:ext uri="{FF2B5EF4-FFF2-40B4-BE49-F238E27FC236}">
                  <a16:creationId xmlns=""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5424375" y="-159283"/>
            <a:ext cx="3719626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6" name="Graphic 7" descr="Single gear">
              <a:extLst>
                <a:ext uri="{FF2B5EF4-FFF2-40B4-BE49-F238E27FC236}">
                  <a16:creationId xmlns=""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7" name="Graphic 8" descr="Single gear">
              <a:extLst>
                <a:ext uri="{FF2B5EF4-FFF2-40B4-BE49-F238E27FC236}">
                  <a16:creationId xmlns=""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8" name="Graphic 9" descr="Single gear">
              <a:extLst>
                <a:ext uri="{FF2B5EF4-FFF2-40B4-BE49-F238E27FC236}">
                  <a16:creationId xmlns=""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9" name="Graphic 10" descr="Single gear">
              <a:extLst>
                <a:ext uri="{FF2B5EF4-FFF2-40B4-BE49-F238E27FC236}">
                  <a16:creationId xmlns=""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4818923" y="2419247"/>
            <a:ext cx="4959501" cy="3918007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9" name="Graphic 17" descr="Single gear">
              <a:extLst>
                <a:ext uri="{FF2B5EF4-FFF2-40B4-BE49-F238E27FC236}">
                  <a16:creationId xmlns=""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0" name="Graphic 18" descr="Single gear">
              <a:extLst>
                <a:ext uri="{FF2B5EF4-FFF2-40B4-BE49-F238E27FC236}">
                  <a16:creationId xmlns=""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9" descr="Single gear">
              <a:extLst>
                <a:ext uri="{FF2B5EF4-FFF2-40B4-BE49-F238E27FC236}">
                  <a16:creationId xmlns=""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2" name="Graphic 20" descr="Single gear">
              <a:extLst>
                <a:ext uri="{FF2B5EF4-FFF2-40B4-BE49-F238E27FC236}">
                  <a16:creationId xmlns=""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4818923" y="2419247"/>
            <a:ext cx="4959501" cy="3918007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9" name="Graphic 17" descr="Single gear">
              <a:extLst>
                <a:ext uri="{FF2B5EF4-FFF2-40B4-BE49-F238E27FC236}">
                  <a16:creationId xmlns=""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0" name="Graphic 18" descr="Single gear">
              <a:extLst>
                <a:ext uri="{FF2B5EF4-FFF2-40B4-BE49-F238E27FC236}">
                  <a16:creationId xmlns=""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9" descr="Single gear">
              <a:extLst>
                <a:ext uri="{FF2B5EF4-FFF2-40B4-BE49-F238E27FC236}">
                  <a16:creationId xmlns=""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2" name="Graphic 20" descr="Single gear">
              <a:extLst>
                <a:ext uri="{FF2B5EF4-FFF2-40B4-BE49-F238E27FC236}">
                  <a16:creationId xmlns=""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pPr/>
              <a:t>8/26/2021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62" r:id="rId14"/>
    <p:sldLayoutId id="2147483680" r:id="rId15"/>
    <p:sldLayoutId id="2147483681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sv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2501900"/>
            <a:ext cx="6257925" cy="1470025"/>
          </a:xfrm>
        </p:spPr>
        <p:txBody>
          <a:bodyPr anchor="ctr" anchorCtr="0">
            <a:noAutofit/>
          </a:bodyPr>
          <a:lstStyle/>
          <a:p>
            <a:r>
              <a:rPr lang="en-US" sz="18000" dirty="0" err="1" smtClean="0">
                <a:ln w="57150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8000" dirty="0">
              <a:ln w="57150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1" y="41773"/>
            <a:ext cx="3175489" cy="223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10" b="97273" l="951" r="97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" y="2846232"/>
            <a:ext cx="1180028" cy="1009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10" b="97273" l="951" r="97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1022" y="2985753"/>
            <a:ext cx="1180028" cy="1009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29" b="99365" l="3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1" y="4271367"/>
            <a:ext cx="9144000" cy="2586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3089" b="95022" l="39551" r="93555">
                        <a14:foregroundMark x1="59961" y1="90922" x2="73535" y2="91069"/>
                        <a14:foregroundMark x1="74805" y1="90922" x2="84473" y2="88873"/>
                        <a14:foregroundMark x1="77930" y1="93704" x2="93262" y2="94876"/>
                        <a14:foregroundMark x1="77930" y1="92826" x2="45898" y2="93704"/>
                        <a14:foregroundMark x1="46777" y1="80527" x2="52539" y2="88141"/>
                        <a14:foregroundMark x1="42969" y1="78624" x2="45117" y2="81259"/>
                        <a14:foregroundMark x1="42578" y1="54319" x2="55078" y2="33089"/>
                        <a14:backgroundMark x1="41016" y1="56223" x2="49609" y2="38067"/>
                        <a14:backgroundMark x1="52246" y1="40703" x2="58594" y2="36164"/>
                        <a14:backgroundMark x1="43848" y1="56223" x2="47754" y2="44510"/>
                        <a14:backgroundMark x1="49023" y1="47877" x2="51172" y2="34114"/>
                        <a14:backgroundMark x1="54199" y1="40410" x2="44336" y2="36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72" t="34321" r="4508" b="6131"/>
          <a:stretch/>
        </p:blipFill>
        <p:spPr>
          <a:xfrm>
            <a:off x="5516221" y="41773"/>
            <a:ext cx="3627780" cy="25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2" y="4711616"/>
            <a:ext cx="4126152" cy="1090482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গিগাবাইট</a:t>
            </a:r>
            <a:endParaRPr lang="en-US" sz="88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="" xmlns:a16="http://schemas.microsoft.com/office/drawing/2014/main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5215" y="4711616"/>
            <a:ext cx="998785" cy="99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72" y="201546"/>
            <a:ext cx="8646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গিগা বাইট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স্টেরেজের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একাধিক একক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hi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এটি স্টোরেজ ডিভাইস সমূহের ধারণ ক্ষমতার একক।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প্রেফিক্স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গিগার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অর্থ ১০</a:t>
            </a:r>
            <a:r>
              <a:rPr lang="bn-IN" sz="40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সুতরাং ১ গিগাবাইট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১০০০০০০০০০ বাইট। গিগাবাইট এককের প্রতীক হল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GB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বা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Gbyte</a:t>
            </a:r>
            <a:r>
              <a:rPr lang="hi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1852" y="4584878"/>
            <a:ext cx="2402625" cy="135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31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F2A5814-BC40-4A37-9064-C44C73C8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2030268"/>
            <a:ext cx="9144000" cy="8417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১গিগা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বাইট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সমান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কত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বিট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71988"/>
            <a:ext cx="9144001" cy="39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59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4231" b="96978" l="10000" r="5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20" t="43523" r="40265"/>
          <a:stretch/>
        </p:blipFill>
        <p:spPr>
          <a:xfrm>
            <a:off x="875763" y="1803042"/>
            <a:ext cx="6579223" cy="5251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24" y="237014"/>
            <a:ext cx="8505855" cy="71096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এতক্ষণ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সংগে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11500" b="1" dirty="0" err="1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আন্তরিক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700" b="1" dirty="0" err="1" smtClean="0">
                <a:ln w="762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28700" b="1" cap="none" spc="0" dirty="0">
              <a:ln w="762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61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46396" y="3592493"/>
            <a:ext cx="3702025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এপ্লিকেশন-২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৩-৪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বিট,বাইট,কিলোবাইট,মেগাবাইট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7695" y="204546"/>
            <a:ext cx="1368922" cy="5078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465" y="489395"/>
            <a:ext cx="4247456" cy="5121957"/>
            <a:chOff x="1131022" y="1384558"/>
            <a:chExt cx="3422753" cy="3320127"/>
          </a:xfrm>
        </p:grpSpPr>
        <p:sp>
          <p:nvSpPr>
            <p:cNvPr id="8" name="TextBox 7"/>
            <p:cNvSpPr txBox="1"/>
            <p:nvPr/>
          </p:nvSpPr>
          <p:spPr>
            <a:xfrm>
              <a:off x="1131022" y="3068742"/>
              <a:ext cx="3422753" cy="163594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প্রকৌ, মোঃ মোস্তাফিজুর রহমান খান</a:t>
              </a:r>
            </a:p>
            <a:p>
              <a:pPr algn="ctr">
                <a:defRPr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ডিপ্লোমা ইন ইঞ্জিনি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রিং (কম্পিউটার)</a:t>
              </a:r>
            </a:p>
            <a:p>
              <a:pPr algn="ctr">
                <a:defRPr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আধ্যক্ষ(ভারপ্রাপ্ত) ও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অপারেশন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) </a:t>
              </a:r>
              <a:endParaRPr lang="bn-BD" sz="1600" dirty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ছোটবাই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দিয়া বিজনেস ম্যানেজমেন্ট ইন্সটিটিউট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>
                <a:defRPr/>
              </a:pPr>
              <a:r>
                <a:rPr lang="bn-BD" b="1" dirty="0">
                  <a:latin typeface="NikoshBAN" pitchFamily="2" charset="0"/>
                  <a:cs typeface="NikoshBAN" pitchFamily="2" charset="0"/>
                </a:rPr>
                <a:t>রাঙ্গাবালী, পটুয়াখালী।</a:t>
              </a:r>
            </a:p>
            <a:p>
              <a:pPr algn="ctr">
                <a:defRPr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মোবাইল : ০১৭৪৬১২০৯২৩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dirty="0" smtClean="0">
                  <a:solidFill>
                    <a:srgbClr val="7030A0"/>
                  </a:solidFill>
                  <a:latin typeface="Gloucester MT Extra Condensed" panose="02030808020601010101" pitchFamily="18" charset="0"/>
                  <a:cs typeface="NikoshBAN" pitchFamily="2" charset="0"/>
                </a:rPr>
                <a:t>Email-www.engmrkhan8@gmail.com</a:t>
              </a:r>
              <a:endParaRPr lang="bn-BD" dirty="0">
                <a:solidFill>
                  <a:srgbClr val="7030A0"/>
                </a:solidFill>
                <a:latin typeface="Gloucester MT Extra Condensed" panose="02030808020601010101" pitchFamily="18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99394">
                          <a14:foregroundMark x1="41212" y1="67273" x2="96364" y2="9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8339" y="1384558"/>
              <a:ext cx="2159491" cy="14900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4435356" y="873693"/>
            <a:ext cx="431830" cy="2662191"/>
            <a:chOff x="3495878" y="1615639"/>
            <a:chExt cx="745110" cy="3781725"/>
          </a:xfrm>
          <a:solidFill>
            <a:schemeClr val="tx1"/>
          </a:solidFill>
        </p:grpSpPr>
        <p:grpSp>
          <p:nvGrpSpPr>
            <p:cNvPr id="5" name="Group 4"/>
            <p:cNvGrpSpPr/>
            <p:nvPr/>
          </p:nvGrpSpPr>
          <p:grpSpPr>
            <a:xfrm>
              <a:off x="3534515" y="1615639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4" name="Cube 3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ube 14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495878" y="3418678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18" name="Cube 17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393586" y="3303947"/>
            <a:ext cx="431830" cy="2362756"/>
            <a:chOff x="3495878" y="1615639"/>
            <a:chExt cx="745110" cy="3781725"/>
          </a:xfrm>
          <a:solidFill>
            <a:schemeClr val="tx1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3534515" y="1615639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29" name="Cube 28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95878" y="3418678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25" name="Cube 24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89" b="6401"/>
          <a:stretch/>
        </p:blipFill>
        <p:spPr>
          <a:xfrm>
            <a:off x="6590588" y="373484"/>
            <a:ext cx="2543406" cy="28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707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6" y="0"/>
            <a:ext cx="7688023" cy="1090788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বুঝলাম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Graphic 4" descr="Purpose icon">
            <a:extLst>
              <a:ext uri="{FF2B5EF4-FFF2-40B4-BE49-F238E27FC236}">
                <a16:creationId xmlns=""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3787" y="2831258"/>
            <a:ext cx="1164455" cy="116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3" r="7080" b="41131"/>
          <a:stretch/>
        </p:blipFill>
        <p:spPr>
          <a:xfrm>
            <a:off x="163773" y="1187349"/>
            <a:ext cx="3443465" cy="1815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09" b="89787" l="19600" r="80717">
                        <a14:foregroundMark x1="24763" y1="17683" x2="29136" y2="23018"/>
                        <a14:foregroundMark x1="47050" y1="77591" x2="53530" y2="77134"/>
                        <a14:foregroundMark x1="24499" y1="29116" x2="26502" y2="29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49" t="5072" r="21972" b="14648"/>
          <a:stretch/>
        </p:blipFill>
        <p:spPr>
          <a:xfrm>
            <a:off x="4394580" y="1047027"/>
            <a:ext cx="4156608" cy="216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4118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104" y="3481731"/>
            <a:ext cx="3195114" cy="2172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62" y="3181473"/>
            <a:ext cx="4403083" cy="2495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C937E30B-392D-4691-8125-129E25AAA524}"/>
              </a:ext>
            </a:extLst>
          </p:cNvPr>
          <p:cNvSpPr txBox="1">
            <a:spLocks/>
          </p:cNvSpPr>
          <p:nvPr/>
        </p:nvSpPr>
        <p:spPr>
          <a:xfrm>
            <a:off x="266899" y="5930985"/>
            <a:ext cx="8467668" cy="7291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বিট,বাইট,কিলোবাইট,মেগাবাইট,গেগাবাইট</a:t>
            </a:r>
            <a:r>
              <a:rPr kumimoji="0" lang="bn-IN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Nikosh" panose="02000000000000000000" pitchFamily="2" charset="0"/>
                <a:ea typeface="+mj-ea"/>
                <a:cs typeface="Nikosh" panose="02000000000000000000" pitchFamily="2" charset="0"/>
              </a:rPr>
              <a:t> এর ধারনা।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Nikosh" panose="02000000000000000000" pitchFamily="2" charset="0"/>
              <a:ea typeface="+mj-ea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84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=""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664014"/>
            <a:ext cx="1080000" cy="10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739" y="663076"/>
            <a:ext cx="4447693" cy="1080938"/>
          </a:xfrm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88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8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210" y="2026374"/>
            <a:ext cx="8835849" cy="1566830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শিখবো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……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মেগাবাইট,গিগাবাইট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সম্পার্কে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4568"/>
            <a:ext cx="9144000" cy="33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20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4711616"/>
            <a:ext cx="1743561" cy="1090482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endParaRPr lang="en-US" sz="88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="" xmlns:a16="http://schemas.microsoft.com/office/drawing/2014/main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5215" y="4711616"/>
            <a:ext cx="998785" cy="998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74" b="25259"/>
          <a:stretch/>
        </p:blipFill>
        <p:spPr>
          <a:xfrm>
            <a:off x="5112913" y="4571763"/>
            <a:ext cx="2707781" cy="1388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120" y="148258"/>
            <a:ext cx="90072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 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বাইনারি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পদ্ধতিতে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০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অক্ষর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বাইনারি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পদ্ধতিতে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০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১)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যতটুকু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জায়গা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দখল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(১)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ৎ ০ ও ১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সংক্ষিপ্ত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রূপকে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93" b="31764"/>
          <a:stretch/>
        </p:blipFill>
        <p:spPr>
          <a:xfrm>
            <a:off x="0" y="3289408"/>
            <a:ext cx="9144000" cy="10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01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4711616"/>
            <a:ext cx="2245837" cy="1090482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n w="13462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endParaRPr lang="en-US" sz="8800" dirty="0">
              <a:ln w="13462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="" xmlns:a16="http://schemas.microsoft.com/office/drawing/2014/main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5215" y="4711616"/>
            <a:ext cx="998785" cy="99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288" y="141905"/>
            <a:ext cx="86466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আটটি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(৮) 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অক্ষর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বাইনারি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০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১)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যতটুকু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দখল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(১) 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আট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(৮) 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(১)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3" b="26760"/>
          <a:stretch/>
        </p:blipFill>
        <p:spPr>
          <a:xfrm>
            <a:off x="4507606" y="4552513"/>
            <a:ext cx="3300210" cy="1371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220" y="2399991"/>
            <a:ext cx="7854772" cy="20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45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3261"/>
            <a:ext cx="9144000" cy="110474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53260"/>
            <a:ext cx="5401159" cy="1090482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endParaRPr lang="en-US" sz="72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="" xmlns:a16="http://schemas.microsoft.com/office/drawing/2014/main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5215" y="5844957"/>
            <a:ext cx="998785" cy="99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182" y="115909"/>
            <a:ext cx="8847786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*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সূত্রগুলোঃ</a:t>
            </a:r>
            <a:endParaRPr lang="en-US" sz="3200" b="1" dirty="0">
              <a:ln/>
              <a:solidFill>
                <a:schemeClr val="accent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(Bit)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(Byte)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)(KB)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(Kilobyte)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মেগাবাইট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)(MB)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মেগাবাইট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(Terabyte)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গিগাবাইট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)(GB)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১০২৪গিগাবাইট(Gigabyte)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টেরাবাইট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)(TB)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টেরাবাই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(Terabyte)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)(PB)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(Petabyte) = ১ 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)(EB)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(Exabyte)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)(ZB)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Zettabyte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= ১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ইয়োটাবাইট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ইয়োবি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)(YB)</a:t>
            </a:r>
          </a:p>
          <a:p>
            <a:pPr lvl="0"/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১০২৪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ইয়োটাবাইট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Yottabyte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= .....</a:t>
            </a:r>
          </a:p>
        </p:txBody>
      </p:sp>
    </p:spTree>
    <p:extLst>
      <p:ext uri="{BB962C8B-B14F-4D97-AF65-F5344CB8AC3E}">
        <p14:creationId xmlns:p14="http://schemas.microsoft.com/office/powerpoint/2010/main" xmlns="" val="220605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2" y="4711616"/>
            <a:ext cx="4126152" cy="1090482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endParaRPr lang="en-US" sz="88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="" xmlns:a16="http://schemas.microsoft.com/office/drawing/2014/main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5215" y="4711616"/>
            <a:ext cx="998785" cy="99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72" y="201546"/>
            <a:ext cx="86466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কিলোর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১০</a:t>
            </a:r>
            <a:r>
              <a:rPr lang="en-US" sz="4400" baseline="300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১০০০।সুতরাং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কিলো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১০০০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১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১০২৪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KB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kilobyte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100" y="4584878"/>
            <a:ext cx="2466975" cy="1339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94"/>
          <a:stretch/>
        </p:blipFill>
        <p:spPr>
          <a:xfrm>
            <a:off x="0" y="2279561"/>
            <a:ext cx="9143999" cy="21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06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2" y="4711616"/>
            <a:ext cx="4126152" cy="1090482"/>
          </a:xfrm>
        </p:spPr>
        <p:txBody>
          <a:bodyPr>
            <a:noAutofit/>
          </a:bodyPr>
          <a:lstStyle/>
          <a:p>
            <a:r>
              <a:rPr lang="en-US" sz="8800" b="0" dirty="0" err="1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মেগাবাইট</a:t>
            </a:r>
            <a:endParaRPr lang="en-US" sz="8800" b="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Graphic 2" descr="Process icon">
            <a:extLst>
              <a:ext uri="{FF2B5EF4-FFF2-40B4-BE49-F238E27FC236}">
                <a16:creationId xmlns="" xmlns:a16="http://schemas.microsoft.com/office/drawing/2014/main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5215" y="4711616"/>
            <a:ext cx="998785" cy="99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72" y="201546"/>
            <a:ext cx="864663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মেগাবাইট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স্টোরেজ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ডিভাইসসমূহের ধারণক্ষমতার একক। ১ মেগাবাইট =১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০২৪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কিলোবাইট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 ১০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৪৮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৫৭৬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বাইট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hi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পেনড্রাইভ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স্মার্ট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(এমএমসি)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মেমোরি স্টিক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কম্প্যাক্ট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ফ্লাস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এক্সডি-পিকচার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বর্তমানে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বহুল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ব্যবহৃত এর ক্ষুদ্রতা ও ধারণক্ষমতার জন্য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এসডি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 সব কার্ড-এর মানই মেগাবাইট দ্বারা হিসাব করা 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এছা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ড়া</a:t>
            </a:r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গ্রাফিক্স কার্ড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রয়াম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এগুলোতো আছেই।1 </a:t>
            </a:r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mb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1024 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kb,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 </a:t>
            </a:r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gb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1024 </a:t>
            </a:r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mb</a:t>
            </a:r>
            <a:r>
              <a:rPr lang="bn-IN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6356" y="4532957"/>
            <a:ext cx="2209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50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F1D2AC-2735-457E-B639-07E13F9A629B}">
  <ds:schemaRefs>
    <ds:schemaRef ds:uri="http://purl.org/dc/terms/"/>
    <ds:schemaRef ds:uri="http://purl.org/dc/elements/1.1/"/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8699A2-1304-4DB0-887E-96D5B0474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2AB9FA-5EE8-4111-B873-E09ACA2BC3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1268</Words>
  <Application>Microsoft Office PowerPoint</Application>
  <PresentationFormat>On-screen Show (4:3)</PresentationFormat>
  <Paragraphs>124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Slide 2</vt:lpstr>
      <vt:lpstr>ছবি গুলো দেখে কি বুঝলাম?</vt:lpstr>
      <vt:lpstr>শিখন ফল</vt:lpstr>
      <vt:lpstr>বিট</vt:lpstr>
      <vt:lpstr>বাইট</vt:lpstr>
      <vt:lpstr>বিট বাইট এর সূত্র</vt:lpstr>
      <vt:lpstr>কিলোবাইট</vt:lpstr>
      <vt:lpstr>মেগাবাইট</vt:lpstr>
      <vt:lpstr>গিগাবাইট</vt:lpstr>
      <vt:lpstr>পাঠ মূল্যায়ন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2020-05-13T16:19:53Z</dcterms:created>
  <dcterms:modified xsi:type="dcterms:W3CDTF">2021-08-26T05:25:59Z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