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6" r:id="rId5"/>
    <p:sldId id="271" r:id="rId6"/>
    <p:sldId id="273" r:id="rId7"/>
    <p:sldId id="274" r:id="rId8"/>
    <p:sldId id="275" r:id="rId9"/>
    <p:sldId id="276" r:id="rId10"/>
    <p:sldId id="289" r:id="rId11"/>
    <p:sldId id="290" r:id="rId12"/>
    <p:sldId id="291" r:id="rId13"/>
    <p:sldId id="292" r:id="rId14"/>
    <p:sldId id="277" r:id="rId15"/>
    <p:sldId id="278" r:id="rId16"/>
    <p:sldId id="281" r:id="rId17"/>
    <p:sldId id="282" r:id="rId18"/>
    <p:sldId id="283" r:id="rId19"/>
    <p:sldId id="293" r:id="rId20"/>
    <p:sldId id="294" r:id="rId21"/>
    <p:sldId id="295" r:id="rId22"/>
    <p:sldId id="286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8ACB6"/>
    <a:srgbClr val="ECE5DD"/>
    <a:srgbClr val="F7ACB6"/>
    <a:srgbClr val="093C71"/>
    <a:srgbClr val="AC0000"/>
    <a:srgbClr val="FF6B00"/>
    <a:srgbClr val="A482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5065" autoAdjust="0"/>
  </p:normalViewPr>
  <p:slideViewPr>
    <p:cSldViewPr snapToGrid="0"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1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1" y="458662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2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6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1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78"/>
            <a:ext cx="8147008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8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44" lvl="0" indent="-197644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8" y="1980001"/>
            <a:ext cx="3887391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2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44" lvl="0" indent="-197644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2" y="1980001"/>
            <a:ext cx="386834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1" y="1620000"/>
            <a:ext cx="8147009" cy="39323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6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6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8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1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3" y="1447603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2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0" y="4969341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0" y="4969341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8" lvl="0" indent="-128588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799" y="3817744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5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44" lvl="0" indent="-197644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398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5" y="2140285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6" y="877516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2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3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7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5" y="126804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7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3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5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0" y="5962137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7" y="6094198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79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78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1" y="1260001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1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44" indent="-197644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3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410" indent="-2059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54" indent="-197644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4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275" y="477195"/>
            <a:ext cx="1200150" cy="12573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>
              <a:defRPr/>
            </a:pPr>
            <a:r>
              <a:rPr lang="bn-IN" sz="103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49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259682" y="446484"/>
            <a:ext cx="578644" cy="8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373982" y="560784"/>
            <a:ext cx="578644" cy="8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5166" y="457200"/>
            <a:ext cx="1200150" cy="1257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03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49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43450" y="477195"/>
            <a:ext cx="1200150" cy="1257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03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49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61734" y="477195"/>
            <a:ext cx="1200150" cy="1257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03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49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004" y="2362200"/>
            <a:ext cx="66805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74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37000" t="27000" r="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622" y="382570"/>
            <a:ext cx="499257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Hard Disk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অসুবিধাসমূহঃ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3213" y="983092"/>
            <a:ext cx="6266376" cy="2246769"/>
          </a:xfrm>
          <a:prstGeom prst="rect">
            <a:avLst/>
          </a:prstGeom>
          <a:solidFill>
            <a:srgbClr val="ECE5DD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২.হার্ড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1" y="3606298"/>
            <a:ext cx="3206839" cy="32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2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625" y="376957"/>
            <a:ext cx="2846231" cy="584775"/>
          </a:xfrm>
          <a:prstGeom prst="rect">
            <a:avLst/>
          </a:prstGeom>
          <a:solidFill>
            <a:srgbClr val="F8ACB6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ডিস্ক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92" y="1557123"/>
            <a:ext cx="4992174" cy="403187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):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Flopy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Disk Drive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চাকতির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একপিঠে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Edit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যায়।সাধারণত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166" y="961732"/>
            <a:ext cx="3728367" cy="36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4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398" y="383343"/>
            <a:ext cx="3593206" cy="5847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88" y="1613080"/>
            <a:ext cx="4640420" cy="267765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বিসয়ের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নির্ভরশীলঃ</a:t>
            </a:r>
            <a:endParaRPr lang="en-US" sz="21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পৃষ্টের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ট্র্যাকের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ট্র্যাকের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সেক্টরের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1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608" y="1329745"/>
            <a:ext cx="3721995" cy="4397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003" y="5290968"/>
            <a:ext cx="822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66000" t="17000" r="-5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18" y="1413019"/>
            <a:ext cx="6227733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ডিক্স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FDD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১.৪৪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গতিসম্পন্ন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ফ্লপি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৬০০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আদ্রতায়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নস্ট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8039" y="312563"/>
            <a:ext cx="3642306" cy="584775"/>
          </a:xfrm>
          <a:prstGeom prst="rect">
            <a:avLst/>
          </a:prstGeom>
          <a:solidFill>
            <a:srgbClr val="F8ACB6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ফ্লপি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ডিস্ক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FDD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0" y="4868740"/>
            <a:ext cx="4864995" cy="198926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99" y="4919008"/>
            <a:ext cx="4320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en-US" sz="24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4507607" y="4868740"/>
            <a:ext cx="4636394" cy="198926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95" y="4919008"/>
            <a:ext cx="413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আসুবিধাঃ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নস্ট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3000" t="14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709396" cy="507831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সিডি-রম</a:t>
            </a:r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CD Rom</a:t>
            </a:r>
            <a:endParaRPr lang="en-US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141668" y="1392326"/>
            <a:ext cx="479094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CD-ROM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সিডি-রমঃ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পুর্ণনাম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Compact Disk Read Only Memory।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অপ্টিকাল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ডিস্ক।এটি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পিউওর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অ্যালুমনিয়াম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পলিকার্বোনেট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153" y="1171977"/>
            <a:ext cx="8912180" cy="549927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রম চাকতিটির ব্যাস ৪.৭২ ইঞ্চি এবং পুরত্ব ১.২ মিলিমিটার। এর কেন্দ্রে ১৫ মিলিমিটার ছিদ্র থাকে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ছিদ্রের চারপাশে ৬ মিলিমিটার বেষ্টনীকে ক্লাম্পিং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এতে কোন তথ্য থাকে না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৪ মিলিমিটার বেষ্টনীকে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VTOC (Volume Table of Contents)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এরপরের ১ মিলিমিটার এলাকাকে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Lead In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তথ্য ধারণ এলাকা শুরু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এবং ৩৩ মিলিমিটার এলাকা তথ্য ধারণ করে। এর পরের শেষ ১ মিলিমিটার এলাকাকে </a:t>
            </a:r>
            <a:r>
              <a:rPr lang="en-US" sz="2200" dirty="0">
                <a:latin typeface="NikoshBAN" panose="02000000000000000000" pitchFamily="2" charset="0"/>
                <a:cs typeface="NikoshBAN" panose="02000000000000000000" pitchFamily="2" charset="0"/>
              </a:rPr>
              <a:t>Lead Out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সিডির শেষ সীমানা নির্দেশ করে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বা লিখার জন্য লেজার রশ্মি ঐ মাধ্যমের সারফেস বা আস্তরণের নির্দিষ্ট প্যাটার্ন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ঐ সংরক্ষিত তথ্যকে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সিডি ড্রাইভ অন্য ধরনের লেজার রশ্মি ব্যবহার করে। এই রশ্মি সিডির আস্তরণকে স্ক্যান করে তথ্যকে চিহ্নিত করতে পারে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যেসব সিডি-রম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তা থেকে শুধু তথ্য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যেত, কিন্তু তাতে কোন তথ্য লেখা যেত না। বর্তমান নতুন ধরনের সিডি-রম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বেরি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যাতে তথ্য বারবার লেখা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এগু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সিডি-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58185" y="224571"/>
            <a:ext cx="3067596" cy="754223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4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004075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DVD</a:t>
            </a:r>
            <a:endParaRPr lang="en-US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218942" y="1392326"/>
            <a:ext cx="4790940" cy="36625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১৯৯৬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শেষভাগে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CD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Digital Versatile disk 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Digital Video Disk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269" y="1597587"/>
            <a:ext cx="3792133" cy="3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0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4000"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448" y="338876"/>
            <a:ext cx="220925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500" b="1" dirty="0"/>
          </a:p>
        </p:txBody>
      </p:sp>
      <p:sp useBgFill="1">
        <p:nvSpPr>
          <p:cNvPr id="5" name="Rectangle 4"/>
          <p:cNvSpPr/>
          <p:nvPr/>
        </p:nvSpPr>
        <p:spPr>
          <a:xfrm>
            <a:off x="218942" y="941562"/>
            <a:ext cx="48682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সিডি’র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২৫ (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পচিশ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সিডিতে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ভিত্তিস্তর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0.6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ভিত্তিস্তর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DVD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95150" y="1530550"/>
            <a:ext cx="778669" cy="79154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080618" y="1206402"/>
            <a:ext cx="433983" cy="6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166343" y="1292127"/>
            <a:ext cx="433983" cy="6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95150" y="2462701"/>
            <a:ext cx="801529" cy="7915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763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95150" y="3461857"/>
            <a:ext cx="778669" cy="79154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763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95150" y="4461012"/>
            <a:ext cx="778669" cy="791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763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19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62" name="Picture 2" descr="C:\Users\Sumon\Desktop\Pic of  Memory &amp; Storage\download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36" y="1824191"/>
            <a:ext cx="2320067" cy="22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Sumon\Desktop\Pic of  Memory &amp; Storage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676" y="1854697"/>
            <a:ext cx="2262425" cy="20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1" y="4057651"/>
            <a:ext cx="2925365" cy="163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84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750" y="3050683"/>
            <a:ext cx="3677131" cy="23314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  <a:cs typeface="NikoshBAN" pitchFamily="2" charset="0"/>
              </a:rPr>
              <a:t>E</a:t>
            </a:r>
            <a:r>
              <a:rPr lang="bn-BD" sz="1350" dirty="0">
                <a:solidFill>
                  <a:srgbClr val="FF0000"/>
                </a:solidFill>
                <a:cs typeface="NikoshBAN" pitchFamily="2" charset="0"/>
              </a:rPr>
              <a:t>mail-www.engmrkhan</a:t>
            </a:r>
            <a:r>
              <a:rPr lang="en-US" sz="1350" dirty="0">
                <a:solidFill>
                  <a:srgbClr val="FF0000"/>
                </a:solidFill>
                <a:cs typeface="NikoshBAN" pitchFamily="2" charset="0"/>
              </a:rPr>
              <a:t>8</a:t>
            </a:r>
            <a:r>
              <a:rPr lang="bn-BD" sz="1350" dirty="0">
                <a:solidFill>
                  <a:srgbClr val="FF0000"/>
                </a:solidFill>
                <a:cs typeface="NikoshBAN" pitchFamily="2" charset="0"/>
              </a:rPr>
              <a:t>@gmail.com</a:t>
            </a:r>
            <a:endParaRPr lang="en-US" dirty="0"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49" y="2633171"/>
            <a:ext cx="3835489" cy="2031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(HSC, BM)</a:t>
            </a:r>
          </a:p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1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1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100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3550" y="2162746"/>
            <a:ext cx="8227" cy="304537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76881" y="1126101"/>
            <a:ext cx="1116336" cy="4039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25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25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465" y="441854"/>
            <a:ext cx="1714504" cy="1720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454" y="695865"/>
            <a:ext cx="1856027" cy="1962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205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382" y="968487"/>
            <a:ext cx="175736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25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66" y="5140762"/>
            <a:ext cx="4696550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300" b="1" dirty="0">
                <a:ln w="11430"/>
                <a:latin typeface="NikoshBAN" pitchFamily="2" charset="0"/>
                <a:cs typeface="NikoshBAN" pitchFamily="2" charset="0"/>
              </a:rPr>
              <a:t>মেমোরি ও স্টোরেজ ডিভাইস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3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 Memory &amp; Storage Device )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2756456" y="84886"/>
            <a:ext cx="3615769" cy="136388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577341" y="446804"/>
            <a:ext cx="381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6649265" y="359762"/>
            <a:ext cx="1249251" cy="733373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1810693"/>
            <a:ext cx="3428870" cy="28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322" y="1712516"/>
            <a:ext cx="2840303" cy="284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367" y="2441619"/>
            <a:ext cx="2224955" cy="2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8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000" t="22000" r="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373" y="1945276"/>
            <a:ext cx="1753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Please click here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5730497" y="2976089"/>
            <a:ext cx="542924" cy="1023163"/>
          </a:xfrm>
          <a:prstGeom prst="downArrow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43751"/>
              </p:ext>
            </p:extLst>
          </p:nvPr>
        </p:nvGraphicFramePr>
        <p:xfrm>
          <a:off x="5104521" y="4347419"/>
          <a:ext cx="1929930" cy="1628378"/>
        </p:xfrm>
        <a:graphic>
          <a:graphicData uri="http://schemas.openxmlformats.org/presentationml/2006/ole">
            <p:oleObj spid="_x0000_s1043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2" name="Down Arrow Callout 1"/>
          <p:cNvSpPr/>
          <p:nvPr/>
        </p:nvSpPr>
        <p:spPr>
          <a:xfrm>
            <a:off x="2560310" y="221252"/>
            <a:ext cx="4108550" cy="129602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468750" y="257560"/>
            <a:ext cx="39463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3375" b="1" dirty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025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1000" t="2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866" y="144033"/>
            <a:ext cx="2587008" cy="663708"/>
          </a:xfrm>
          <a:prstGeom prst="rect">
            <a:avLst/>
          </a:prstGeom>
          <a:solidFill>
            <a:srgbClr val="ECE5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7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45579" y="1645376"/>
            <a:ext cx="4572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lvl="0"/>
            <a:r>
              <a:rPr lang="bn-BD" sz="24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ফ্লোপি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1971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l="16000" t="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874" y="298910"/>
            <a:ext cx="455075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5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1820" y="1137825"/>
            <a:ext cx="875763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হচ্ছে পাতলা 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লাকার ধাতব পাতের সমন্ব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গঠিত সহা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য়ক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মে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রি। ধাতব পাতের উভ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পৃষ্ঠে চুম্বকী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প্রলেপ থাকে। 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 এ ডিস্ককে চুম্বকী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ডিস্ক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(Magnetic Disk)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ডিস্কের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লাকার ধাতব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দেখতে গ্রা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ফোন রেকর্ডের মতো। গোলাকার ধাতব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একটির উপরে একটি স্তরে বসা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থাকে।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পৃষ্ঠে অনেকগু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 বৃত্তে ডেটা সংরক্ষণ করা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এসব বৃত্তকে ট্রাক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(Track)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প্রতিটি বৃত্তকে ক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কটি সমান ভাগে ভাগ করা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এরূপ এক একটি ভাগকে সেক্টর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(Sector)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প্রতিটি সেক্টরের ধারণক্ষমতা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512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বাইট। পাতগু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মাঝখানে আধাইঞ্চির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 থাকে। এই ফাঁকা জা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 দন্ড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(Shaft)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থাকে। এই দন্ডের সাহায্যে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একটির উপর আর একটি বসা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 এবং সেই দন্ডের সাহায্যে কাজের সম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পাতগু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প্রতি মিনিটে ৭২০০ বা আরও বেশি বার আবর্তিত 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2E2E2E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3" name="Rectangle 2"/>
          <p:cNvSpPr/>
          <p:nvPr/>
        </p:nvSpPr>
        <p:spPr>
          <a:xfrm>
            <a:off x="463640" y="1178879"/>
            <a:ext cx="80364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হার্ডডিস্কের ধারণক্ষমতা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গিগাবাইট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 ইত্যাদি এককে। সাধারণত বাজারে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500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ধারণক্ষমতা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প্রচলিত আছে। 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TB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এখন বাজারে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0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Seagate</a:t>
            </a:r>
            <a:r>
              <a:rPr lang="en-US" sz="2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Toshiba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শীর্ষস্থানী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ড্রাইভ নির্মাতা প্রতিষ্ঠান।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পার্সোনাল কম্পিউটারের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বেশি ব্যবহৃত স্টোরেজ ডিভাইস। হার্ডডিস্কে রাখা তথ্যসমূহ সহজে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এজন্য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প্যাকেজ এবং গুরুত্বপূর্ণ তথ্যসমূহ হার্ডডিস্কে রাখা হয়। হার্ডডিস্ক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ছনী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কমান্ড ছাড়া এখানকার তথ্যসমূহ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তবে ভাইরাসের আক্রমণে তথ্য নষ্ট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পারে। তাই ভাইরাস থেকে সতর্ক থাকলে হার্ডডিস্কের তথ্য হারাবার 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r>
              <a:rPr lang="bn-IN" sz="2800" b="1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818" y="311789"/>
            <a:ext cx="32367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xmlns="" val="26240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3" name="Rectangle 2"/>
          <p:cNvSpPr/>
          <p:nvPr/>
        </p:nvSpPr>
        <p:spPr>
          <a:xfrm>
            <a:off x="347731" y="1270381"/>
            <a:ext cx="5937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হার্ডডিস্ক অধিক ধারণক্ষম বিধা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অনেক তথ্য সংরক্ষণ করা 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হার্ডডিস্ক ব্যবহারের জন্যে আলাদা ড্রাইভের প্র</a:t>
            </a:r>
            <a:r>
              <a:rPr lang="en-US" sz="2800" b="1" dirty="0" err="1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ডিস্ক এবং ড্রাইভ একসাথেই সংযেজিত থাকে। এক্ষেত্রে একাধিক ডিস্ক একসঙ্গে পর পর রেখে লিখন ও পঠনের কার্যাবলি সম্পাদন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কেসিং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ক</a:t>
            </a:r>
            <a:r>
              <a:rPr lang="en-US" sz="2800" b="1" dirty="0" err="1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স্কু দ্বারা এটি স্থাপন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বিধা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ফ্লপিডিস্কের ন্যা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একে সহজে এক স্থান থেকে অন্য সরানো যা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ফ্লপিডিস্কের তুলনা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হার্ডডিস্ক অনেক দ্রুতগতিতে কাজ করে। হার্ডডিস্কের ধারণক্ষমতা নির্ণ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মেগাবাইট</a:t>
            </a:r>
            <a:r>
              <a:rPr lang="en-US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 ইত্যাদি এককে।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42818" y="311789"/>
            <a:ext cx="323676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HDD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250386">
            <a:off x="5888909" y="2388056"/>
            <a:ext cx="3009088" cy="21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2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0000" t="15000" r="-7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622" y="382570"/>
            <a:ext cx="460620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 Hard Disk 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মূহঃ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668" y="1214912"/>
            <a:ext cx="5357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টেকসই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দ্রুতগতিসম্পন্ন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Hard disk sequential Access ও Direct Access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1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16c05727-aa75-4e4a-9b5f-8a80a1165891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1137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স্বা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2020-04-20T13:30:56Z</dcterms:created>
  <dcterms:modified xsi:type="dcterms:W3CDTF">2021-08-26T05:31:31Z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