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1" r:id="rId3"/>
    <p:sldId id="263" r:id="rId4"/>
    <p:sldId id="257" r:id="rId5"/>
    <p:sldId id="260" r:id="rId6"/>
    <p:sldId id="256" r:id="rId7"/>
    <p:sldId id="258" r:id="rId8"/>
    <p:sldId id="259" r:id="rId9"/>
    <p:sldId id="269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CB7D62A7-6BB1-4A1E-AEE9-AFF37ED76B2D}">
          <p14:sldIdLst>
            <p14:sldId id="268"/>
            <p14:sldId id="261"/>
            <p14:sldId id="263"/>
            <p14:sldId id="257"/>
            <p14:sldId id="260"/>
            <p14:sldId id="256"/>
            <p14:sldId id="258"/>
            <p14:sldId id="259"/>
            <p14:sldId id="269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6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64C4-5F97-4EB0-B65A-A85DCCEAD547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01EE-6F83-404B-8FEA-689371A82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047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64C4-5F97-4EB0-B65A-A85DCCEAD547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01EE-6F83-404B-8FEA-689371A82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65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64C4-5F97-4EB0-B65A-A85DCCEAD547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01EE-6F83-404B-8FEA-689371A82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287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64C4-5F97-4EB0-B65A-A85DCCEAD547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01EE-6F83-404B-8FEA-689371A82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503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64C4-5F97-4EB0-B65A-A85DCCEAD547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01EE-6F83-404B-8FEA-689371A82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78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64C4-5F97-4EB0-B65A-A85DCCEAD547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01EE-6F83-404B-8FEA-689371A82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469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64C4-5F97-4EB0-B65A-A85DCCEAD547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01EE-6F83-404B-8FEA-689371A82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90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64C4-5F97-4EB0-B65A-A85DCCEAD547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01EE-6F83-404B-8FEA-689371A82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494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64C4-5F97-4EB0-B65A-A85DCCEAD547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01EE-6F83-404B-8FEA-689371A82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49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64C4-5F97-4EB0-B65A-A85DCCEAD547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01EE-6F83-404B-8FEA-689371A82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920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64C4-5F97-4EB0-B65A-A85DCCEAD547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A01EE-6F83-404B-8FEA-689371A82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71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B64C4-5F97-4EB0-B65A-A85DCCEAD547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A01EE-6F83-404B-8FEA-689371A82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479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50.png"/><Relationship Id="rId12" Type="http://schemas.openxmlformats.org/officeDocument/2006/relationships/image" Target="../media/image10.png"/><Relationship Id="rId2" Type="http://schemas.openxmlformats.org/officeDocument/2006/relationships/image" Target="../media/image5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11" Type="http://schemas.openxmlformats.org/officeDocument/2006/relationships/image" Target="../media/image9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5.png"/><Relationship Id="rId7" Type="http://schemas.openxmlformats.org/officeDocument/2006/relationships/image" Target="../media/image1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9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81000" y="22123"/>
            <a:ext cx="8382000" cy="64008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3"/>
          </a:lnRef>
          <a:fillRef idx="1001">
            <a:schemeClr val="dk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6000" b="1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  <a:p>
            <a:r>
              <a:rPr lang="en-US" sz="6000" b="1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হামিদ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উল্লা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হাট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অনলাইন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96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9600" i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r>
              <a:rPr 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 </a:t>
            </a:r>
            <a:r>
              <a:rPr lang="en-US" sz="6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  </a:t>
            </a:r>
            <a:endParaRPr lang="en-US" sz="6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277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7842315">
            <a:off x="1524000" y="2362200"/>
            <a:ext cx="4495800" cy="1371599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sz="8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8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27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"/>
            <a:ext cx="4495800" cy="5029200"/>
          </a:xfrm>
          <a:blipFill>
            <a:blip r:embed="rId2"/>
            <a:tile tx="0" ty="0" sx="100000" sy="100000" flip="none" algn="tl"/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i="1" u="sng" dirty="0" err="1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i="1" u="sng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i="1" u="sng" dirty="0" err="1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i="1" dirty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i="1" dirty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 err="1" smtClean="0">
                <a:ln w="18415" cmpd="sng">
                  <a:noFill/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সুমন</a:t>
            </a:r>
            <a:r>
              <a:rPr lang="en-US" dirty="0" smtClean="0">
                <a:ln w="18415" cmpd="sng">
                  <a:noFill/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n w="18415" cmpd="sng">
                  <a:noFill/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কুমার</a:t>
            </a:r>
            <a:r>
              <a:rPr lang="en-US" dirty="0" smtClean="0">
                <a:ln w="18415" cmpd="sng">
                  <a:noFill/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n w="18415" cmpd="sng">
                  <a:noFill/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দাশ</a:t>
            </a:r>
            <a:r>
              <a:rPr lang="en-US" dirty="0" smtClean="0">
                <a:ln w="18415" cmpd="sng">
                  <a:noFill/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 smtClean="0">
                <a:ln w="18415" cmpd="sng">
                  <a:noFill/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 err="1" smtClean="0">
                <a:ln w="18415" cmpd="sng">
                  <a:noFill/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dirty="0" smtClean="0">
                <a:ln w="18415" cmpd="sng">
                  <a:noFill/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n w="18415" cmpd="sng">
                  <a:noFill/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dirty="0" smtClean="0">
                <a:ln w="18415" cmpd="sng">
                  <a:noFill/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en-US" dirty="0" smtClean="0">
                <a:ln w="18415" cmpd="sng">
                  <a:noFill/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 err="1" smtClean="0">
                <a:ln w="18415" cmpd="sng">
                  <a:noFill/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হামিদ</a:t>
            </a:r>
            <a:r>
              <a:rPr lang="en-US" dirty="0" smtClean="0">
                <a:ln w="18415" cmpd="sng">
                  <a:noFill/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n w="18415" cmpd="sng">
                  <a:noFill/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উল্লা</a:t>
            </a:r>
            <a:r>
              <a:rPr lang="en-US" dirty="0" smtClean="0">
                <a:ln w="18415" cmpd="sng">
                  <a:noFill/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n w="18415" cmpd="sng">
                  <a:noFill/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হাট</a:t>
            </a:r>
            <a:r>
              <a:rPr lang="en-US" dirty="0" smtClean="0">
                <a:ln w="18415" cmpd="sng">
                  <a:noFill/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n w="18415" cmpd="sng">
                  <a:noFill/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dirty="0" smtClean="0">
                <a:ln w="18415" cmpd="sng">
                  <a:noFill/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n w="18415" cmpd="sng">
                  <a:noFill/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dirty="0" smtClean="0">
                <a:ln w="18415" cmpd="sng">
                  <a:noFill/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 smtClean="0">
                <a:ln w="18415" cmpd="sng">
                  <a:noFill/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>
              <a:ln w="18415" cmpd="sng">
                <a:noFill/>
                <a:prstDash val="solid"/>
              </a:ln>
              <a:solidFill>
                <a:srgbClr val="00B0F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953000" y="152400"/>
            <a:ext cx="0" cy="4953000"/>
          </a:xfrm>
          <a:prstGeom prst="line">
            <a:avLst/>
          </a:prstGeom>
          <a:ln>
            <a:solidFill>
              <a:srgbClr val="0070C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5307496" y="304800"/>
            <a:ext cx="3810000" cy="4953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i="1" u="sng" dirty="0" err="1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i="1" u="sng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u="sng" dirty="0" err="1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600" i="1" u="sng" dirty="0" smtClean="0">
              <a:ln w="18415" cmpd="sng">
                <a:noFill/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i="1" dirty="0" err="1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en-US" sz="3600" i="1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600" i="1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i="1" dirty="0" err="1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00" i="1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3600" i="1" dirty="0" err="1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উচ্চতর</a:t>
            </a:r>
            <a:r>
              <a:rPr lang="en-US" sz="3600" i="1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3600" i="1" dirty="0" smtClean="0">
              <a:ln w="18415" cmpd="sng">
                <a:noFill/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i="1" dirty="0" err="1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600" i="1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:  ১৪ (</a:t>
            </a:r>
            <a:r>
              <a:rPr lang="en-US" sz="3600" i="1" dirty="0" err="1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সম্ভাবনা</a:t>
            </a:r>
            <a:r>
              <a:rPr lang="en-US" sz="3600" i="1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) </a:t>
            </a:r>
          </a:p>
          <a:p>
            <a:r>
              <a:rPr lang="en-US" sz="3600" i="1" dirty="0" err="1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3600" i="1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২৫/০৮/২১ </a:t>
            </a:r>
            <a:r>
              <a:rPr lang="en-US" sz="3600" i="1" dirty="0" err="1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  <a:r>
              <a:rPr lang="en-US" sz="3600" i="1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600" i="1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3600" dirty="0">
              <a:ln w="18415" cmpd="sng">
                <a:noFill/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183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2" grpId="3" animBg="1"/>
      <p:bldP spid="2" grpId="4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382000" cy="480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smtClean="0">
                <a:solidFill>
                  <a:schemeClr val="tx1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US" u="sng" dirty="0" smtClean="0">
                <a:solidFill>
                  <a:srgbClr val="FF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u="sng" dirty="0" smtClean="0">
                <a:solidFill>
                  <a:srgbClr val="FF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 smtClean="0">
                <a:solidFill>
                  <a:srgbClr val="FF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১.সম্ভাবনার </a:t>
            </a:r>
            <a:r>
              <a:rPr lang="en-US" sz="3200" dirty="0" err="1" smtClean="0">
                <a:solidFill>
                  <a:srgbClr val="FF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br>
              <a:rPr lang="en-US" sz="3200" dirty="0" smtClean="0">
                <a:solidFill>
                  <a:srgbClr val="FF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 smtClean="0">
                <a:solidFill>
                  <a:srgbClr val="00206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২.উদাহরণের </a:t>
            </a:r>
            <a:r>
              <a:rPr lang="en-US" sz="3200" dirty="0" err="1" smtClean="0">
                <a:solidFill>
                  <a:srgbClr val="00206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3200" dirty="0" smtClean="0">
                <a:solidFill>
                  <a:srgbClr val="00206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নিশ্চিত</a:t>
            </a:r>
            <a:r>
              <a:rPr lang="en-US" sz="3200" dirty="0" smtClean="0">
                <a:solidFill>
                  <a:srgbClr val="00206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sz="3200" dirty="0" smtClean="0">
                <a:solidFill>
                  <a:srgbClr val="00206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200" dirty="0" err="1" smtClean="0">
                <a:solidFill>
                  <a:srgbClr val="00206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অসম্ভব</a:t>
            </a:r>
            <a:r>
              <a:rPr lang="en-US" sz="3200" dirty="0" smtClean="0">
                <a:solidFill>
                  <a:srgbClr val="00206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rgbClr val="00206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সম্ভাব্য</a:t>
            </a:r>
            <a:r>
              <a:rPr lang="en-US" sz="3200" dirty="0" smtClean="0">
                <a:solidFill>
                  <a:srgbClr val="00206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sz="3200" dirty="0" smtClean="0">
                <a:solidFill>
                  <a:srgbClr val="00206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200" dirty="0" smtClean="0">
                <a:solidFill>
                  <a:srgbClr val="00206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solidFill>
                  <a:srgbClr val="00206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rgbClr val="00206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br>
              <a:rPr lang="en-US" sz="3200" dirty="0" smtClean="0">
                <a:solidFill>
                  <a:srgbClr val="00206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 smtClean="0">
                <a:solidFill>
                  <a:srgbClr val="C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৩.সম্ভাবনার </a:t>
            </a:r>
            <a:r>
              <a:rPr lang="en-US" sz="3200" dirty="0" err="1" smtClean="0">
                <a:solidFill>
                  <a:srgbClr val="C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সহজ</a:t>
            </a:r>
            <a:r>
              <a:rPr lang="en-US" sz="3200" dirty="0" smtClean="0">
                <a:solidFill>
                  <a:srgbClr val="C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rgbClr val="C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বাস্তবভিত্তিক</a:t>
            </a:r>
            <a:r>
              <a:rPr lang="en-US" sz="3200" dirty="0" smtClean="0">
                <a:solidFill>
                  <a:srgbClr val="C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সম্যাসার</a:t>
            </a:r>
            <a:r>
              <a:rPr lang="en-US" sz="3200" dirty="0" smtClean="0">
                <a:solidFill>
                  <a:srgbClr val="C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3200" dirty="0" smtClean="0">
                <a:solidFill>
                  <a:srgbClr val="C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solidFill>
                  <a:srgbClr val="C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rgbClr val="C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>
                <a:solidFill>
                  <a:srgbClr val="C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dirty="0">
                <a:solidFill>
                  <a:srgbClr val="C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 smtClean="0">
                <a:solidFill>
                  <a:srgbClr val="C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dirty="0" smtClean="0">
                <a:solidFill>
                  <a:srgbClr val="C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>
                <a:solidFill>
                  <a:srgbClr val="0070C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dirty="0">
                <a:solidFill>
                  <a:srgbClr val="0070C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022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2" grpId="3" animBg="1"/>
      <p:bldP spid="2" grpId="4" animBg="1"/>
      <p:bldP spid="2" grpId="5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52400" y="228600"/>
                <a:ext cx="8915400" cy="1905000"/>
              </a:xfrm>
            </p:spPr>
            <p:txBody>
              <a:bodyPr>
                <a:no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** </a:t>
                </a:r>
                <a:r>
                  <a:rPr lang="en-US" sz="2800" dirty="0" err="1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একজন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লোক</a:t>
                </a:r>
                <a:r>
                  <a:rPr lang="en-US" sz="28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চট্টগ্রাম</a:t>
                </a:r>
                <a:r>
                  <a:rPr lang="en-US" sz="28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থেকে</a:t>
                </a:r>
                <a:r>
                  <a:rPr lang="en-US" sz="28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বাসে</a:t>
                </a:r>
                <a:r>
                  <a:rPr lang="en-US" sz="28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ঢাকা</a:t>
                </a:r>
                <a:r>
                  <a:rPr lang="en-US" sz="28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যাওয়ার</a:t>
                </a:r>
                <a:r>
                  <a:rPr lang="en-US" sz="28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সম্ভাবনা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2</m:t>
                        </m:r>
                      </m:num>
                      <m:den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,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ঢাকা </a:t>
                </a:r>
                <a:r>
                  <a:rPr lang="en-US" sz="2800" dirty="0" err="1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থেকে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ট্টেনে</a:t>
                </a:r>
                <a:r>
                  <a:rPr lang="en-US" sz="28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যাওয়ার</a:t>
                </a:r>
                <a:r>
                  <a:rPr lang="en-US" sz="28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সম্ভাবনা</a:t>
                </a:r>
                <a:r>
                  <a:rPr lang="en-US" sz="28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5</m:t>
                        </m:r>
                      </m:num>
                      <m:den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এবং</a:t>
                </a:r>
                <a:r>
                  <a:rPr lang="en-US" sz="28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রাজশাহী</a:t>
                </a:r>
                <a:r>
                  <a:rPr lang="en-US" sz="28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হতে</a:t>
                </a:r>
                <a:r>
                  <a:rPr lang="en-US" sz="28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প্লেনে</a:t>
                </a:r>
                <a:r>
                  <a:rPr lang="en-US" sz="28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খুলনা</a:t>
                </a:r>
                <a:r>
                  <a:rPr lang="en-US" sz="28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যাওয়ার</a:t>
                </a:r>
                <a:r>
                  <a:rPr lang="en-US" sz="28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সম্ভাবনা</a:t>
                </a:r>
                <a:r>
                  <a:rPr lang="en-US" sz="28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3</m:t>
                        </m:r>
                      </m:num>
                      <m:den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10</m:t>
                        </m:r>
                      </m:den>
                    </m:f>
                  </m:oMath>
                </a14:m>
                <a:endParaRPr lang="en-US" sz="28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52400" y="228600"/>
                <a:ext cx="8915400" cy="1905000"/>
              </a:xfrm>
              <a:blipFill rotWithShape="1">
                <a:blip r:embed="rId2"/>
                <a:stretch>
                  <a:fillRect l="-1230" r="-11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  <a:blipFill>
            <a:blip r:embed="rId3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নিশ্চিত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অসম্ভব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সম্ভাবনার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Probability tree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অঙ্কন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চট্টগ্রাম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বাসে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নয়,ঢাকা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রাজশাহী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ট্টেনে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রাজশাহী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খুলনা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প্লেনে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যাওয়ার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সম্ভাবনা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লোকটির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রাজশাহী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ট্টেনে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খুলনা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প্লেনে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যাওয়ার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সম্ভাবনা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নিণর্য়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28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1219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নিশ্চিত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অসম্ভব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b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নিশ্চিত</a:t>
            </a:r>
            <a:r>
              <a:rPr lang="en-US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দৈব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পরীক্ষার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সংশ্লিষ্ট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এরুপ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 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পরীক্ষার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নিশ্চিত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অসম্ভব</a:t>
            </a:r>
            <a:r>
              <a:rPr lang="en-US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যে,তা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পরীক্ষনের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আদৌ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ঘটবে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উক্ত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কল্পিত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ঘটনাকে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অসম্ভব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5316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8" name="Title 7"/>
              <p:cNvSpPr>
                <a:spLocks noGrp="1"/>
              </p:cNvSpPr>
              <p:nvPr>
                <p:ph type="title"/>
              </p:nvPr>
            </p:nvSpPr>
            <p:spPr>
              <a:xfrm>
                <a:off x="0" y="1"/>
                <a:ext cx="9144000" cy="1219200"/>
              </a:xfrm>
              <a:solidFill>
                <a:srgbClr val="FF0000"/>
              </a:solidFill>
            </p:spPr>
            <p:txBody>
              <a:bodyPr>
                <a:normAutofit fontScale="90000"/>
              </a:bodyPr>
              <a:lstStyle/>
              <a:p>
                <a:r>
                  <a:rPr lang="en-US" sz="2800" dirty="0" smtClean="0">
                    <a:solidFill>
                      <a:srgbClr val="92D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একজন </a:t>
                </a:r>
                <a:r>
                  <a:rPr lang="en-US" sz="2800" dirty="0" err="1" smtClean="0">
                    <a:solidFill>
                      <a:srgbClr val="92D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লোক</a:t>
                </a:r>
                <a:r>
                  <a:rPr lang="en-US" sz="2800" dirty="0" smtClean="0">
                    <a:solidFill>
                      <a:srgbClr val="92D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92D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চট্টগ্রাম</a:t>
                </a:r>
                <a:r>
                  <a:rPr lang="en-US" sz="2800" dirty="0" smtClean="0">
                    <a:solidFill>
                      <a:srgbClr val="92D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92D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থেকে</a:t>
                </a:r>
                <a:r>
                  <a:rPr lang="en-US" sz="2800" dirty="0" smtClean="0">
                    <a:solidFill>
                      <a:srgbClr val="92D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92D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বাসে</a:t>
                </a:r>
                <a:r>
                  <a:rPr lang="en-US" sz="2800" dirty="0" smtClean="0">
                    <a:solidFill>
                      <a:srgbClr val="92D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92D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ঢাকা</a:t>
                </a:r>
                <a:r>
                  <a:rPr lang="en-US" sz="2800" dirty="0" smtClean="0">
                    <a:solidFill>
                      <a:srgbClr val="92D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92D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যাওয়ার</a:t>
                </a:r>
                <a:r>
                  <a:rPr lang="en-US" sz="2800" dirty="0" smtClean="0">
                    <a:solidFill>
                      <a:srgbClr val="92D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92D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সম্ভাবনা</a:t>
                </a:r>
                <a:r>
                  <a:rPr lang="en-US" sz="2800" dirty="0" smtClean="0">
                    <a:solidFill>
                      <a:srgbClr val="92D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rgbClr val="92D050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92D050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2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92D050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rgbClr val="92D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.</a:t>
                </a:r>
                <a:r>
                  <a:rPr lang="en-US" sz="2800" dirty="0" err="1" smtClean="0">
                    <a:solidFill>
                      <a:srgbClr val="92D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ঢাকা</a:t>
                </a:r>
                <a:r>
                  <a:rPr lang="en-US" sz="2800" dirty="0" smtClean="0">
                    <a:solidFill>
                      <a:srgbClr val="92D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92D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থেকে</a:t>
                </a:r>
                <a:r>
                  <a:rPr lang="en-US" sz="2800" dirty="0" smtClean="0">
                    <a:solidFill>
                      <a:srgbClr val="92D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92D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ট্টেনে</a:t>
                </a:r>
                <a:r>
                  <a:rPr lang="en-US" sz="2800" dirty="0" smtClean="0">
                    <a:solidFill>
                      <a:srgbClr val="92D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92D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যাওয়ার</a:t>
                </a:r>
                <a:r>
                  <a:rPr lang="en-US" sz="2800" dirty="0" smtClean="0">
                    <a:solidFill>
                      <a:srgbClr val="92D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92D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সম্ভাবনা</a:t>
                </a:r>
                <a:r>
                  <a:rPr lang="en-US" sz="2800" dirty="0" smtClean="0">
                    <a:solidFill>
                      <a:srgbClr val="92D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92D050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92D050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5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92D050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rgbClr val="92D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92D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এবং</a:t>
                </a:r>
                <a:r>
                  <a:rPr lang="en-US" sz="2800" dirty="0" smtClean="0">
                    <a:solidFill>
                      <a:srgbClr val="92D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92D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রাজশাহী</a:t>
                </a:r>
                <a:r>
                  <a:rPr lang="en-US" sz="2800" dirty="0" smtClean="0">
                    <a:solidFill>
                      <a:srgbClr val="92D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92D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হতে</a:t>
                </a:r>
                <a:r>
                  <a:rPr lang="en-US" sz="2800" dirty="0" smtClean="0">
                    <a:solidFill>
                      <a:srgbClr val="92D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92D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প্লেনে</a:t>
                </a:r>
                <a:r>
                  <a:rPr lang="en-US" sz="2800" dirty="0" smtClean="0">
                    <a:solidFill>
                      <a:srgbClr val="92D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92D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খুলনা</a:t>
                </a:r>
                <a:r>
                  <a:rPr lang="en-US" sz="2800" dirty="0" smtClean="0">
                    <a:solidFill>
                      <a:srgbClr val="92D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92D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যাওয়ার</a:t>
                </a:r>
                <a:r>
                  <a:rPr lang="en-US" sz="2800" dirty="0" smtClean="0">
                    <a:solidFill>
                      <a:srgbClr val="92D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92D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সম্ভাবনা</a:t>
                </a:r>
                <a:r>
                  <a:rPr lang="en-US" sz="2800" dirty="0" smtClean="0">
                    <a:solidFill>
                      <a:srgbClr val="92D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92D050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92D050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3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92D050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10</m:t>
                        </m:r>
                      </m:den>
                    </m:f>
                  </m:oMath>
                </a14:m>
                <a:endParaRPr lang="en-US" sz="2800" dirty="0">
                  <a:solidFill>
                    <a:srgbClr val="92D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8" name="Title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1"/>
                <a:ext cx="9144000" cy="1219200"/>
              </a:xfrm>
              <a:blipFill rotWithShape="1">
                <a:blip r:embed="rId2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8"/>
              <p:cNvSpPr>
                <a:spLocks noGrp="1"/>
              </p:cNvSpPr>
              <p:nvPr>
                <p:ph idx="1"/>
              </p:nvPr>
            </p:nvSpPr>
            <p:spPr>
              <a:xfrm>
                <a:off x="0" y="1328068"/>
                <a:ext cx="9144000" cy="5506910"/>
              </a:xfrm>
              <a:solidFill>
                <a:srgbClr val="00B0F0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t"/>
              <a:lstStyle/>
              <a:p>
                <a:pPr marL="914400" lvl="2" indent="0">
                  <a:buNone/>
                </a:pPr>
                <a:endParaRPr lang="en-US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914400" lvl="2" indent="0">
                  <a:buNone/>
                </a:pPr>
                <a:r>
                  <a:rPr lang="en-US" dirty="0" smtClean="0">
                    <a:cs typeface="NikoshBAN" panose="02000000000000000000" pitchFamily="2" charset="0"/>
                  </a:rPr>
                  <a:t> 			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cs typeface="NikoshBAN" panose="02000000000000000000" pitchFamily="2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cs typeface="NikoshBAN" panose="02000000000000000000" pitchFamily="2" charset="0"/>
                          </a:rPr>
                          <m:t>10</m:t>
                        </m:r>
                      </m:den>
                    </m:f>
                  </m:oMath>
                </a14:m>
                <a:endParaRPr lang="en-US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914400" lvl="2" indent="0">
                  <a:buNone/>
                </a:pPr>
                <a:endParaRPr lang="en-US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914400" lvl="2" indent="0">
                  <a:buNone/>
                </a:pPr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	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cs typeface="NikoshBAN" panose="02000000000000000000" pitchFamily="2" charset="0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cs typeface="NikoshBAN" panose="02000000000000000000" pitchFamily="2" charset="0"/>
                          </a:rPr>
                          <m:t>8</m:t>
                        </m:r>
                      </m:den>
                    </m:f>
                  </m:oMath>
                </a14:m>
                <a:endParaRPr lang="en-US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914400" lvl="2" indent="0">
                  <a:buNone/>
                </a:pPr>
                <a:r>
                  <a:rPr lang="en-US" dirty="0" smtClean="0">
                    <a:cs typeface="NikoshBAN" panose="02000000000000000000" pitchFamily="2" charset="0"/>
                  </a:rPr>
                  <a:t>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cs typeface="NikoshBAN" panose="02000000000000000000" pitchFamily="2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cs typeface="NikoshBAN" panose="02000000000000000000" pitchFamily="2" charset="0"/>
                          </a:rPr>
                          <m:t>5</m:t>
                        </m:r>
                      </m:den>
                    </m:f>
                    <m:r>
                      <a:rPr lang="en-US" i="1"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	</a:t>
                </a:r>
                <a:endParaRPr lang="en-US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914400" lvl="2" indent="0">
                  <a:buNone/>
                </a:pPr>
                <a:endParaRPr lang="en-US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914400" lvl="2" indent="0">
                  <a:buNone/>
                </a:pPr>
                <a:endParaRPr lang="en-US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9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328068"/>
                <a:ext cx="9144000" cy="5506910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648929" y="4101666"/>
            <a:ext cx="749709" cy="45611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চট্টগ্রাম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13641" y="3592455"/>
            <a:ext cx="870154" cy="53901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79134" y="5215857"/>
            <a:ext cx="990333" cy="58111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398638" y="4101666"/>
            <a:ext cx="474408" cy="1887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365616" y="4570792"/>
            <a:ext cx="895447" cy="81204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785038" y="3265497"/>
            <a:ext cx="485672" cy="494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827039" y="3961578"/>
            <a:ext cx="485695" cy="1814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269467" y="2616938"/>
            <a:ext cx="1317692" cy="48423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রাজশাহূ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ট্টেনে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303709" y="3607592"/>
            <a:ext cx="1391577" cy="59861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রাজশাহূ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ট্টেনে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3312734" y="5186530"/>
            <a:ext cx="518748" cy="657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261983" y="5785287"/>
            <a:ext cx="468106" cy="2169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999497" y="4835735"/>
            <a:ext cx="1159697" cy="5183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রাজশাহূ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ট্টেনে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188636" y="5094912"/>
            <a:ext cx="1131942" cy="41150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খুলনা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প্লেনে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4611940" y="2133600"/>
            <a:ext cx="1047820" cy="5930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82" idx="1"/>
          </p:cNvCxnSpPr>
          <p:nvPr/>
        </p:nvCxnSpPr>
        <p:spPr>
          <a:xfrm flipV="1">
            <a:off x="4662988" y="2875410"/>
            <a:ext cx="1286833" cy="2168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4695286" y="3607593"/>
            <a:ext cx="1350724" cy="1526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4654924" y="4244797"/>
            <a:ext cx="1312890" cy="72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5159194" y="4835735"/>
            <a:ext cx="89276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V="1">
            <a:off x="5006597" y="5779384"/>
            <a:ext cx="1132694" cy="1926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5615240" y="1641128"/>
            <a:ext cx="1339168" cy="4924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খুলনা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প্লেনে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5949821" y="2633293"/>
            <a:ext cx="1278964" cy="48423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খুলনা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প্লেনে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5139551" y="5354090"/>
            <a:ext cx="1049085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986942" y="6530396"/>
            <a:ext cx="121836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6284825" y="5649531"/>
            <a:ext cx="1035754" cy="46355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খুলনা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প্লেনে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730089" y="5916449"/>
            <a:ext cx="1278700" cy="63967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রাজশাহূ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ট্টেনে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188636" y="6236288"/>
            <a:ext cx="1131942" cy="5142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খুলনা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প্লেনে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051956" y="4543024"/>
            <a:ext cx="1268622" cy="3929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খুলনা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প্লেনে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46010" y="3261728"/>
            <a:ext cx="1182775" cy="49851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খুলনা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প্লেনে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958027" y="3968019"/>
            <a:ext cx="1362551" cy="4783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খুলনা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প্লেনে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Rectangle 100"/>
              <p:cNvSpPr/>
              <p:nvPr/>
            </p:nvSpPr>
            <p:spPr>
              <a:xfrm>
                <a:off x="5499969" y="2327825"/>
                <a:ext cx="367210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cs typeface="NikoshBAN" panose="02000000000000000000" pitchFamily="2" charset="0"/>
                            </a:rPr>
                            <m:t>7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cs typeface="NikoshBAN" panose="02000000000000000000" pitchFamily="2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1" name="Rectangle 10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969" y="2327825"/>
                <a:ext cx="367210" cy="61093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Rectangle 101"/>
              <p:cNvSpPr/>
              <p:nvPr/>
            </p:nvSpPr>
            <p:spPr>
              <a:xfrm>
                <a:off x="3415985" y="4521288"/>
                <a:ext cx="497758" cy="612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cs typeface="NikoshBAN" panose="02000000000000000000" pitchFamily="2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cs typeface="NikoshBAN" panose="02000000000000000000" pitchFamily="2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2" name="Rectangle 10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5985" y="4521288"/>
                <a:ext cx="497758" cy="61279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Rectangle 102"/>
              <p:cNvSpPr/>
              <p:nvPr/>
            </p:nvSpPr>
            <p:spPr>
              <a:xfrm>
                <a:off x="3149483" y="5977635"/>
                <a:ext cx="422625" cy="612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cs typeface="NikoshBAN" panose="02000000000000000000" pitchFamily="2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cs typeface="NikoshBAN" panose="02000000000000000000" pitchFamily="2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3" name="Rectangle 1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9483" y="5977635"/>
                <a:ext cx="422625" cy="61279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ectangle 103"/>
              <p:cNvSpPr/>
              <p:nvPr/>
            </p:nvSpPr>
            <p:spPr>
              <a:xfrm>
                <a:off x="2791629" y="4142991"/>
                <a:ext cx="365805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cs typeface="NikoshBAN" panose="02000000000000000000" pitchFamily="2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cs typeface="NikoshBAN" panose="02000000000000000000" pitchFamily="2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4" name="Rectangle 1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1629" y="4142991"/>
                <a:ext cx="365805" cy="6127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Rectangle 104"/>
              <p:cNvSpPr/>
              <p:nvPr/>
            </p:nvSpPr>
            <p:spPr>
              <a:xfrm>
                <a:off x="1270036" y="5134083"/>
                <a:ext cx="518205" cy="612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cs typeface="NikoshBAN" panose="02000000000000000000" pitchFamily="2" charset="0"/>
                            </a:rPr>
                            <m:t>3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  <a:cs typeface="NikoshBAN" panose="02000000000000000000" pitchFamily="2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5" name="Rectangle 10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0036" y="5134083"/>
                <a:ext cx="518205" cy="61279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Rectangle 105"/>
              <p:cNvSpPr/>
              <p:nvPr/>
            </p:nvSpPr>
            <p:spPr>
              <a:xfrm>
                <a:off x="5336444" y="3021192"/>
                <a:ext cx="494046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cs typeface="NikoshBAN" panose="02000000000000000000" pitchFamily="2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cs typeface="NikoshBAN" panose="02000000000000000000" pitchFamily="2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6" name="Rectangle 10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6444" y="3021192"/>
                <a:ext cx="494046" cy="6127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Rectangle 106"/>
              <p:cNvSpPr/>
              <p:nvPr/>
            </p:nvSpPr>
            <p:spPr>
              <a:xfrm>
                <a:off x="5229546" y="3683920"/>
                <a:ext cx="577544" cy="6108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cs typeface="NikoshBAN" panose="02000000000000000000" pitchFamily="2" charset="0"/>
                            </a:rPr>
                            <m:t>7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cs typeface="NikoshBAN" panose="02000000000000000000" pitchFamily="2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7" name="Rectangle 1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9546" y="3683920"/>
                <a:ext cx="577544" cy="610873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Rectangle 107"/>
              <p:cNvSpPr/>
              <p:nvPr/>
            </p:nvSpPr>
            <p:spPr>
              <a:xfrm>
                <a:off x="5313044" y="4202566"/>
                <a:ext cx="494046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cs typeface="NikoshBAN" panose="02000000000000000000" pitchFamily="2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cs typeface="NikoshBAN" panose="02000000000000000000" pitchFamily="2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8" name="Rectangle 10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3044" y="4202566"/>
                <a:ext cx="494046" cy="6127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Rectangle 108"/>
              <p:cNvSpPr/>
              <p:nvPr/>
            </p:nvSpPr>
            <p:spPr>
              <a:xfrm>
                <a:off x="5412737" y="4871821"/>
                <a:ext cx="494046" cy="6108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cs typeface="NikoshBAN" panose="02000000000000000000" pitchFamily="2" charset="0"/>
                            </a:rPr>
                            <m:t>7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cs typeface="NikoshBAN" panose="02000000000000000000" pitchFamily="2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9" name="Rectangle 10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2737" y="4871821"/>
                <a:ext cx="494046" cy="610873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Rectangle 109"/>
              <p:cNvSpPr/>
              <p:nvPr/>
            </p:nvSpPr>
            <p:spPr>
              <a:xfrm>
                <a:off x="5064346" y="5262976"/>
                <a:ext cx="494046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cs typeface="NikoshBAN" panose="02000000000000000000" pitchFamily="2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cs typeface="NikoshBAN" panose="02000000000000000000" pitchFamily="2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0" name="Rectangle 10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4346" y="5262976"/>
                <a:ext cx="494046" cy="6127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Rectangle 110"/>
              <p:cNvSpPr/>
              <p:nvPr/>
            </p:nvSpPr>
            <p:spPr>
              <a:xfrm>
                <a:off x="5252946" y="5967838"/>
                <a:ext cx="494046" cy="6108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cs typeface="NikoshBAN" panose="02000000000000000000" pitchFamily="2" charset="0"/>
                            </a:rPr>
                            <m:t>7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cs typeface="NikoshBAN" panose="02000000000000000000" pitchFamily="2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1" name="Rectangle 1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2946" y="5967838"/>
                <a:ext cx="494046" cy="610873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440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build="p" animBg="1"/>
      <p:bldP spid="9" grpId="1" build="p" animBg="1"/>
      <p:bldP spid="9" grpId="2" build="p" animBg="1"/>
      <p:bldP spid="9" grpId="3" build="p" animBg="1"/>
      <p:bldP spid="9" grpId="4" build="p" animBg="1"/>
      <p:bldP spid="10" grpId="0" animBg="1"/>
      <p:bldP spid="11" grpId="0" animBg="1"/>
      <p:bldP spid="12" grpId="0" animBg="1"/>
      <p:bldP spid="30" grpId="0" animBg="1"/>
      <p:bldP spid="31" grpId="0" animBg="1"/>
      <p:bldP spid="45" grpId="0" animBg="1"/>
      <p:bldP spid="46" grpId="0" animBg="1"/>
      <p:bldP spid="81" grpId="0" animBg="1"/>
      <p:bldP spid="82" grpId="0" animBg="1"/>
      <p:bldP spid="41" grpId="0" animBg="1"/>
      <p:bldP spid="42" grpId="0" animBg="1"/>
      <p:bldP spid="43" grpId="0" animBg="1"/>
      <p:bldP spid="47" grpId="0" animBg="1"/>
      <p:bldP spid="48" grpId="0" animBg="1"/>
      <p:bldP spid="49" grpId="0" animBg="1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141763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সম্ভাবনার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Probability tree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অঙ্কন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b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blipFill>
                <a:blip r:embed="rId2"/>
                <a:tile tx="0" ty="0" sx="100000" sy="100000" flip="none" algn="tl"/>
              </a:blipFill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চট্টগ্রাম 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থেকে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ঢাকা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বাসে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না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যাওয়ার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সম্ভাবনা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=  </a:t>
                </a:r>
              </a:p>
              <a:p>
                <a:pPr marL="0" indent="0">
                  <a:buNone/>
                </a:pP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ঢাকা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থেকে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রাজশাহী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ট্টেনে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যাওয়ার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সম্ভাবনা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= </a:t>
                </a:r>
              </a:p>
              <a:p>
                <a:pPr marL="0" indent="0">
                  <a:buNone/>
                </a:pP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রাজশাহী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থেকে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খুলনা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প্লেনে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যাওয়ার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সম্ভাবনা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=        </a:t>
                </a:r>
              </a:p>
              <a:p>
                <a:pPr marL="0" indent="0">
                  <a:buNone/>
                </a:pPr>
                <a:endPara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P (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চট্টগ্রাম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থেকে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ঢাকা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বাসে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নয়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ঢাকা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থেকে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রাজশাহী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ট্টেনে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রাজশাহী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থেকে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খুলনা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প্লেনে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) =     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×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×</m:t>
                    </m:r>
                  </m:oMath>
                </a14:m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	</a:t>
                </a:r>
              </a:p>
              <a:p>
                <a:pPr marL="0" indent="0">
                  <a:buNone/>
                </a:pP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	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	    = </a:t>
                </a:r>
              </a:p>
              <a:p>
                <a:pPr marL="0" indent="0">
                  <a:buNone/>
                </a:pPr>
                <a:endParaRPr lang="en-US" sz="2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endPara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endParaRPr lang="en-US" sz="2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481"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477001" y="1600200"/>
                <a:ext cx="381000" cy="612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cs typeface="NikoshBAN" panose="02000000000000000000" pitchFamily="2" charset="0"/>
                            </a:rPr>
                            <m:t>3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  <a:cs typeface="NikoshBAN" panose="02000000000000000000" pitchFamily="2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1" y="1600200"/>
                <a:ext cx="381000" cy="61279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455203" y="2212996"/>
                <a:ext cx="402798" cy="6366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cs typeface="NikoshBAN" panose="02000000000000000000" pitchFamily="2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cs typeface="NikoshBAN" panose="02000000000000000000" pitchFamily="2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5203" y="2212996"/>
                <a:ext cx="402798" cy="63664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 rot="10800000" flipH="1" flipV="1">
                <a:off x="6455203" y="2759444"/>
                <a:ext cx="402798" cy="612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cs typeface="NikoshBAN" panose="02000000000000000000" pitchFamily="2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cs typeface="NikoshBAN" panose="02000000000000000000" pitchFamily="2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H="1" flipV="1">
                <a:off x="6455203" y="2759444"/>
                <a:ext cx="402798" cy="61279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048000" y="4038600"/>
                <a:ext cx="381000" cy="612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cs typeface="NikoshBAN" panose="02000000000000000000" pitchFamily="2" charset="0"/>
                            </a:rPr>
                            <m:t>3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  <a:cs typeface="NikoshBAN" panose="02000000000000000000" pitchFamily="2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4038600"/>
                <a:ext cx="381000" cy="61279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733800" y="4102567"/>
                <a:ext cx="609600" cy="6183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cs typeface="NikoshBAN" panose="02000000000000000000" pitchFamily="2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cs typeface="NikoshBAN" panose="02000000000000000000" pitchFamily="2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102567"/>
                <a:ext cx="609600" cy="61831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 rot="10800000" flipV="1">
                <a:off x="4593796" y="4102567"/>
                <a:ext cx="511603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cs typeface="NikoshBAN" panose="02000000000000000000" pitchFamily="2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cs typeface="NikoshBAN" panose="02000000000000000000" pitchFamily="2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V="1">
                <a:off x="4593796" y="4102567"/>
                <a:ext cx="511603" cy="6127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 rot="10800000" flipH="1" flipV="1">
                <a:off x="3048326" y="4639502"/>
                <a:ext cx="402798" cy="6365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cs typeface="NikoshBAN" panose="02000000000000000000" pitchFamily="2" charset="0"/>
                            </a:rPr>
                            <m:t>9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cs typeface="NikoshBAN" panose="02000000000000000000" pitchFamily="2" charset="0"/>
                            </a:rPr>
                            <m:t>80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H="1" flipV="1">
                <a:off x="3048326" y="4639502"/>
                <a:ext cx="402798" cy="63658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965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  <p:bldP spid="3" grpId="1" build="p" animBg="1"/>
      <p:bldP spid="3" grpId="2" build="p" animBg="1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77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রাজশাহী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ট্টেনে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যাওয়ার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সম্ভাবনা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রাজশাহী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খুলনা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প্লেনে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যাওয়ার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সম্ভাবনা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 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P  (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রাজশাহী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ট্টেনে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খুলনা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প্লেনে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) = 									   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				=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					= 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938674" y="808703"/>
                <a:ext cx="562083" cy="6366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NikoshBAN" panose="02000000000000000000" pitchFamily="2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NikoshBAN" panose="02000000000000000000" pitchFamily="2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8674" y="808703"/>
                <a:ext cx="562083" cy="63664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629400" y="1445352"/>
                <a:ext cx="367210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NikoshBAN" panose="02000000000000000000" pitchFamily="2" charset="0"/>
                            </a:rPr>
                            <m:t>7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NikoshBAN" panose="02000000000000000000" pitchFamily="2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1445352"/>
                <a:ext cx="367210" cy="61093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467600" y="2018192"/>
                <a:ext cx="562083" cy="6366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NikoshBAN" panose="02000000000000000000" pitchFamily="2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NikoshBAN" panose="02000000000000000000" pitchFamily="2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2018192"/>
                <a:ext cx="562083" cy="63664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924800" y="2151850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0" y="2151850"/>
                <a:ext cx="228600" cy="369332"/>
              </a:xfrm>
              <a:prstGeom prst="rect">
                <a:avLst/>
              </a:prstGeom>
              <a:blipFill rotWithShape="1">
                <a:blip r:embed="rId6"/>
                <a:stretch>
                  <a:fillRect r="-39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8305800" y="2056288"/>
                <a:ext cx="367210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NikoshBAN" panose="02000000000000000000" pitchFamily="2" charset="0"/>
                            </a:rPr>
                            <m:t>7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NikoshBAN" panose="02000000000000000000" pitchFamily="2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5800" y="2056288"/>
                <a:ext cx="367210" cy="61093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924800" y="2985516"/>
                <a:ext cx="564605" cy="6183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NikoshBAN" panose="02000000000000000000" pitchFamily="2" charset="0"/>
                            </a:rPr>
                            <m:t>35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NikoshBAN" panose="02000000000000000000" pitchFamily="2" charset="0"/>
                            </a:rPr>
                            <m:t>80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0" y="2985516"/>
                <a:ext cx="564605" cy="61831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7924799" y="4267200"/>
                <a:ext cx="564605" cy="6108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NikoshBAN" panose="02000000000000000000" pitchFamily="2" charset="0"/>
                            </a:rPr>
                            <m:t>7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NikoshBAN" panose="02000000000000000000" pitchFamily="2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799" y="4267200"/>
                <a:ext cx="564605" cy="61087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186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  <p:bldP spid="8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1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15571"/>
            <a:ext cx="9067800" cy="4830763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লোক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চিটাগং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যাওয়ার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সম্ভাবনা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, 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রাজশাহী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ট্টেনে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যাওয়ার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সম্ভাবনা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রাজশাহী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কুসুম্ভা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মসজিদে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যাওয়ার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সম্ভাবনা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সম্ভাব্য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ঘটনার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Probability tree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অঙ্কন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বাসে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রাজশাহীতে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ট্টেনে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কুসুম্বা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মসজিদে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বাসে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যাওয়ার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সম্ভাবনা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pPr marL="0" indent="0">
              <a:buNone/>
            </a:pP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304800" y="2030896"/>
                <a:ext cx="457200" cy="6694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NikoshBAN" panose="02000000000000000000" pitchFamily="2" charset="0"/>
                            </a:rPr>
                            <m:t>    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NikoshBAN" panose="02000000000000000000" pitchFamily="2" charset="0"/>
                            </a:rPr>
                            <m:t>2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NikoshBAN" panose="02000000000000000000" pitchFamily="2" charset="0"/>
                            </a:rPr>
                            <m:t>   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NikoshBAN" panose="02000000000000000000" pitchFamily="2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030896"/>
                <a:ext cx="457200" cy="669414"/>
              </a:xfrm>
              <a:prstGeom prst="rect">
                <a:avLst/>
              </a:prstGeom>
              <a:blipFill rotWithShape="1">
                <a:blip r:embed="rId3"/>
                <a:stretch>
                  <a:fillRect r="-3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8458200" y="1551406"/>
                <a:ext cx="535057" cy="4894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   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5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   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8200" y="1551406"/>
                <a:ext cx="535057" cy="48942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6705600" y="2438400"/>
                <a:ext cx="533400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NikoshBAN" panose="02000000000000000000" pitchFamily="2" charset="0"/>
                            </a:rPr>
                            <m:t>    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NikoshBAN" panose="02000000000000000000" pitchFamily="2" charset="0"/>
                            </a:rPr>
                            <m:t>3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NikoshBAN" panose="02000000000000000000" pitchFamily="2" charset="0"/>
                            </a:rPr>
                            <m:t>  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NikoshBAN" panose="02000000000000000000" pitchFamily="2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438400"/>
                <a:ext cx="533400" cy="6127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304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528</Words>
  <Application>Microsoft Office PowerPoint</Application>
  <PresentationFormat>On-screen Show (4:3)</PresentationFormat>
  <Paragraphs>106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শিক্ষক পরিচিতি সুমন কুমার দাশ সহকারি শিক্ষক  হামিদ উল্লা হাট উচ্চ বিদ্যালয় </vt:lpstr>
      <vt:lpstr>   এই অধ্যায় শেষে শিক্ষার্থীরা : ১.সম্ভাবনার ধারণা ব্যাখ্যা করতে পারবে। ২.উদাহরণের সাহায্যে নিশ্চিত ঘটনা ,অসম্ভব ও সম্ভাব্য ঘটনা বর্ণনা করতে পারবে। ৩.সম্ভাবনার সহজ ও বাস্তবভিত্তিক সম্যাসার সমাধান করতে পারবে।     </vt:lpstr>
      <vt:lpstr>** একজন লোক চট্টগ্রাম থেকে বাসে ঢাকা যাওয়ার সম্ভাবনা  2/5 ,ঢাকা থেকে ট্টেনে যাওয়ার সম্ভাবনা  5/8 এবং রাজশাহী হতে প্লেনে খুলনা যাওয়ার সম্ভাবনা 3/10</vt:lpstr>
      <vt:lpstr>ক) নিশ্চিত ঘটনা ও অসম্ভব ঘটনা কী? </vt:lpstr>
      <vt:lpstr>একজন লোক চট্টগ্রাম থেকে বাসে ঢাকা যাওয়ার সম্ভাবনা   2/5 .ঢাকা থেকে ট্টেনে যাওয়ার সম্ভাবনা  5/8 এবং রাজশাহী হতে প্লেনে খুলনা যাওয়ার সম্ভাবনা 3/10</vt:lpstr>
      <vt:lpstr>খ) সম্ভাবনার মাধ্যমে Probability tree অঙ্কন কর । </vt:lpstr>
      <vt:lpstr>PowerPoint Presentation</vt:lpstr>
      <vt:lpstr>বাড়ির কাজ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Suman das</dc:creator>
  <cp:lastModifiedBy>Suman das</cp:lastModifiedBy>
  <cp:revision>54</cp:revision>
  <dcterms:created xsi:type="dcterms:W3CDTF">2021-08-23T07:00:24Z</dcterms:created>
  <dcterms:modified xsi:type="dcterms:W3CDTF">2021-08-26T07:55:05Z</dcterms:modified>
</cp:coreProperties>
</file>