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9" r:id="rId10"/>
    <p:sldId id="266" r:id="rId11"/>
    <p:sldId id="265" r:id="rId12"/>
    <p:sldId id="264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2A4"/>
    <a:srgbClr val="FF33CC"/>
    <a:srgbClr val="76F561"/>
    <a:srgbClr val="FF3399"/>
    <a:srgbClr val="FF5050"/>
    <a:srgbClr val="CA4A10"/>
    <a:srgbClr val="0000FF"/>
    <a:srgbClr val="704C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0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1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56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5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2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35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1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4B8A5-8BF4-4D79-85A2-23F06C6E3A63}" type="datetimeFigureOut">
              <a:rPr lang="en-US" smtClean="0"/>
              <a:t>1/1/2001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4F022-FEE2-42A2-B4FA-168AA8844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75" y="366760"/>
            <a:ext cx="9772650" cy="186204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274320" tIns="91440" rIns="182880" bIns="0" rtlCol="0" anchor="ctr">
            <a:spAutoFit/>
          </a:bodyPr>
          <a:lstStyle/>
          <a:p>
            <a:pPr algn="ctr"/>
            <a:r>
              <a:rPr lang="en-US" sz="11500" dirty="0" err="1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স্বাগতম</a:t>
            </a:r>
            <a:r>
              <a:rPr lang="en-US" sz="80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en-US" sz="80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5" y="2521814"/>
            <a:ext cx="9772650" cy="383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6" y="449944"/>
            <a:ext cx="11306628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দলগত কাজ </a:t>
            </a:r>
            <a:endParaRPr lang="en-US" sz="8000" dirty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516" y="2133599"/>
            <a:ext cx="11306628" cy="4154984"/>
          </a:xfrm>
          <a:prstGeom prst="rect">
            <a:avLst/>
          </a:prstGeom>
          <a:solidFill>
            <a:srgbClr val="002060"/>
          </a:solidFill>
        </p:spPr>
        <p:txBody>
          <a:bodyPr wrap="square" lIns="274320" tIns="365760" rIns="182880" bIns="274320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একটি সুষম ষড়ভুজের কেন্দ্র থেকে কৌণিক বিন্দুর দূরত্ব </a:t>
            </a:r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4</a:t>
            </a:r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মিটার হলে, এর ক্ষেত্রফল নির্ণয় কর ।</a:t>
            </a:r>
          </a:p>
          <a:p>
            <a:r>
              <a:rPr lang="bn-BD" sz="3600" dirty="0" smtClean="0">
                <a:solidFill>
                  <a:srgbClr val="76F561"/>
                </a:solidFill>
              </a:rPr>
              <a:t>দল – </a:t>
            </a:r>
            <a:r>
              <a:rPr lang="en-US" sz="3600" dirty="0" smtClean="0">
                <a:solidFill>
                  <a:srgbClr val="76F561"/>
                </a:solidFill>
              </a:rPr>
              <a:t>2,4,6,8</a:t>
            </a:r>
          </a:p>
          <a:p>
            <a:pPr marL="742950" indent="-742950">
              <a:buFont typeface="+mj-lt"/>
              <a:buAutoNum type="arabicPeriod" startAt="2"/>
            </a:pP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সুষম ষড়ভুজের পরিসীমা 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90 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সে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হলে ষড়ভুজটির ক্ষেত্রফল এবং কেন্দ্র হতে কৌণিক বিন্দুর দূরত্ব নির্ণয় কর ।</a:t>
            </a:r>
            <a:endParaRPr lang="en-US" sz="4000" dirty="0" smtClean="0">
              <a:solidFill>
                <a:schemeClr val="accent4">
                  <a:lumMod val="60000"/>
                  <a:lumOff val="40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bn-BD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bn-BD" sz="40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দল – </a:t>
            </a:r>
            <a:r>
              <a:rPr lang="en-US" sz="40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1,3,5,7</a:t>
            </a:r>
            <a:endParaRPr lang="en-US" sz="4000" dirty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8618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2341" y="1074057"/>
            <a:ext cx="11219543" cy="16004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457200" tIns="182880" rIns="182880" bIns="182880" rtlCol="0">
            <a:spAutoFit/>
          </a:bodyPr>
          <a:lstStyle/>
          <a:p>
            <a:pPr algn="ctr"/>
            <a:r>
              <a:rPr lang="bn-BD" sz="8000" dirty="0" smtClean="0">
                <a:solidFill>
                  <a:srgbClr val="0000FF"/>
                </a:solidFill>
              </a:rPr>
              <a:t>মূল্যায়ন </a:t>
            </a:r>
            <a:endParaRPr lang="en-US" sz="8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2341" y="3222172"/>
            <a:ext cx="11219543" cy="2185214"/>
          </a:xfrm>
          <a:prstGeom prst="rect">
            <a:avLst/>
          </a:prstGeom>
          <a:solidFill>
            <a:srgbClr val="76F561"/>
          </a:solidFill>
        </p:spPr>
        <p:txBody>
          <a:bodyPr wrap="square" lIns="274320" tIns="457200" rIns="365760" bIns="365760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সামান্তরিকের বাহুর দৈর্ঘ্য 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30 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সে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এবং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26 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সে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। এর ক্ষুদ্রতম কর্ণটি 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28 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সে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400" dirty="0" smtClean="0">
                <a:solidFill>
                  <a:srgbClr val="FF3399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হলে অপর কর্ণের দৈর্ঘ্য নির্ণয় কর ।</a:t>
            </a:r>
            <a:endParaRPr lang="en-US" sz="4400" dirty="0">
              <a:solidFill>
                <a:srgbClr val="FF3399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53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0801" y="489677"/>
            <a:ext cx="9289142" cy="152349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tIns="365760" rtlCol="0">
            <a:spAutoFit/>
          </a:bodyPr>
          <a:lstStyle/>
          <a:p>
            <a:pPr indent="57150" algn="ctr"/>
            <a:r>
              <a:rPr lang="bn-BD" sz="7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বাড়ির কাজ</a:t>
            </a:r>
            <a:endParaRPr lang="en-US" sz="7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801" y="2177142"/>
            <a:ext cx="9332685" cy="3385542"/>
          </a:xfrm>
          <a:prstGeom prst="rect">
            <a:avLst/>
          </a:prstGeom>
          <a:solidFill>
            <a:srgbClr val="F672A4"/>
          </a:solidFill>
        </p:spPr>
        <p:txBody>
          <a:bodyPr wrap="square" lIns="457200" tIns="548640" rIns="457200" bIns="365760" rtlCol="0">
            <a:spAutoFit/>
          </a:bodyPr>
          <a:lstStyle/>
          <a:p>
            <a:pPr marL="623888" indent="-623888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ট্রাপিজিয়ামের সমান্তরাল বাহুদ্বয়ের দৈর্ঘ্য যথক্রমে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31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সে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ও 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11 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সে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এবং অপর বাহু দুইটির দৈর্ঘ্য যথাক্রমে 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10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সে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ও 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12 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সে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4000" dirty="0" smtClean="0">
                <a:solidFill>
                  <a:srgbClr val="0000FF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। এর ক্ষেত্রফল নির্ণয় কর । </a:t>
            </a:r>
            <a:endParaRPr lang="en-US" sz="4000" dirty="0">
              <a:solidFill>
                <a:srgbClr val="0000FF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124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548" y="671512"/>
            <a:ext cx="10501313" cy="132343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ধন্যবাদ</a:t>
            </a:r>
            <a:endParaRPr lang="en-US" sz="8000" dirty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" y="2171699"/>
            <a:ext cx="10501313" cy="4171951"/>
          </a:xfrm>
          <a:prstGeom prst="rect">
            <a:avLst/>
          </a:prstGeom>
          <a:solidFill>
            <a:srgbClr val="0070C0"/>
          </a:solidFill>
        </p:spPr>
      </p:pic>
    </p:spTree>
    <p:extLst>
      <p:ext uri="{BB962C8B-B14F-4D97-AF65-F5344CB8AC3E}">
        <p14:creationId xmlns:p14="http://schemas.microsoft.com/office/powerpoint/2010/main" val="55153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82" y="971656"/>
            <a:ext cx="10144126" cy="143116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tIns="274320" rtlCol="0">
            <a:spAutoFit/>
          </a:bodyPr>
          <a:lstStyle/>
          <a:p>
            <a:pPr algn="ctr"/>
            <a:r>
              <a:rPr lang="bn-BD" sz="7200" dirty="0" smtClean="0">
                <a:latin typeface="Narkisim" panose="020E0502050101010101" pitchFamily="34" charset="-79"/>
                <a:cs typeface="Narkisim" panose="020E0502050101010101" pitchFamily="34" charset="-79"/>
              </a:rPr>
              <a:t>পরিচিতি </a:t>
            </a:r>
            <a:endParaRPr lang="en-US" sz="72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82" y="2442881"/>
            <a:ext cx="5072063" cy="78483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18288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শিক্ষক পরিচিতি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7425" y="2442881"/>
            <a:ext cx="5005383" cy="7848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tIns="182880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পাঠ পরিচিতি </a:t>
            </a:r>
            <a:endParaRPr lang="en-US" sz="3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0166" y="3240557"/>
            <a:ext cx="5103919" cy="2677656"/>
          </a:xfrm>
          <a:prstGeom prst="rect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tIns="457200" bIns="731520" rtlCol="0" anchor="b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মোঃ সাইফুল ইসলাম </a:t>
            </a:r>
          </a:p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সহকারী শিক্ষক(গণিত)</a:t>
            </a:r>
          </a:p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মোহাম্মদপুর এ আর উচ্চ বিদ্যালয়, দেবিদ্বার , কুমিল্লা । 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67425" y="3267775"/>
            <a:ext cx="5005383" cy="2677656"/>
          </a:xfrm>
          <a:prstGeom prst="rect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txBody>
          <a:bodyPr wrap="square" tIns="731520" bIns="457200" rtlCol="0">
            <a:spAutoFit/>
          </a:bodyPr>
          <a:lstStyle/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শ্রেণিঃ নবম-দশম</a:t>
            </a:r>
          </a:p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বিষয়ঃ গণিত </a:t>
            </a:r>
          </a:p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অধ্যায়ঃ পরিমিতি(</a:t>
            </a:r>
            <a:r>
              <a:rPr lang="en-US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16.2)</a:t>
            </a:r>
          </a:p>
          <a:p>
            <a:pPr algn="ctr"/>
            <a:r>
              <a:rPr lang="bn-BD" sz="2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শিরোনাম- চতুর্ভুজ ক্ষেত্রের ক্ষেত্রফল </a:t>
            </a:r>
            <a:endParaRPr lang="en-US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3" y="971656"/>
            <a:ext cx="1557342" cy="1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28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824" y="1662112"/>
            <a:ext cx="3476625" cy="2119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772275" y="1781175"/>
                <a:ext cx="3600450" cy="2238375"/>
              </a:xfrm>
              <a:custGeom>
                <a:avLst/>
                <a:gdLst>
                  <a:gd name="connsiteX0" fmla="*/ 0 w 3600450"/>
                  <a:gd name="connsiteY0" fmla="*/ 0 h 2238375"/>
                  <a:gd name="connsiteX1" fmla="*/ 3600450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0 w 3600450"/>
                  <a:gd name="connsiteY4" fmla="*/ 0 h 2238375"/>
                  <a:gd name="connsiteX0" fmla="*/ 514350 w 3600450"/>
                  <a:gd name="connsiteY0" fmla="*/ 0 h 2238375"/>
                  <a:gd name="connsiteX1" fmla="*/ 3600450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  <a:gd name="connsiteX0" fmla="*/ 514350 w 3600450"/>
                  <a:gd name="connsiteY0" fmla="*/ 0 h 2238375"/>
                  <a:gd name="connsiteX1" fmla="*/ 3600450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  <a:gd name="connsiteX0" fmla="*/ 514350 w 3600450"/>
                  <a:gd name="connsiteY0" fmla="*/ 0 h 2238375"/>
                  <a:gd name="connsiteX1" fmla="*/ 3171825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  <a:gd name="connsiteX0" fmla="*/ 514350 w 3600450"/>
                  <a:gd name="connsiteY0" fmla="*/ 0 h 2238375"/>
                  <a:gd name="connsiteX1" fmla="*/ 3076575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450" h="2238375">
                    <a:moveTo>
                      <a:pt x="514350" y="0"/>
                    </a:moveTo>
                    <a:lnTo>
                      <a:pt x="3076575" y="0"/>
                    </a:lnTo>
                    <a:lnTo>
                      <a:pt x="3600450" y="2238375"/>
                    </a:lnTo>
                    <a:lnTo>
                      <a:pt x="0" y="2238375"/>
                    </a:lnTo>
                    <a:lnTo>
                      <a:pt x="514350" y="0"/>
                    </a:lnTo>
                    <a:close/>
                  </a:path>
                </a:pathLst>
              </a:cu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সমান্তরাল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বাহুদ্বয়ের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যোগফল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তাদের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মধ্যবর্তী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দূরত্ব</m:t>
                      </m:r>
                      <m:r>
                        <a:rPr lang="bn-BD" sz="1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2275" y="1781175"/>
                <a:ext cx="3600450" cy="2238375"/>
              </a:xfrm>
              <a:custGeom>
                <a:avLst/>
                <a:gdLst>
                  <a:gd name="connsiteX0" fmla="*/ 0 w 3600450"/>
                  <a:gd name="connsiteY0" fmla="*/ 0 h 2238375"/>
                  <a:gd name="connsiteX1" fmla="*/ 3600450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0 w 3600450"/>
                  <a:gd name="connsiteY4" fmla="*/ 0 h 2238375"/>
                  <a:gd name="connsiteX0" fmla="*/ 514350 w 3600450"/>
                  <a:gd name="connsiteY0" fmla="*/ 0 h 2238375"/>
                  <a:gd name="connsiteX1" fmla="*/ 3600450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  <a:gd name="connsiteX0" fmla="*/ 514350 w 3600450"/>
                  <a:gd name="connsiteY0" fmla="*/ 0 h 2238375"/>
                  <a:gd name="connsiteX1" fmla="*/ 3600450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  <a:gd name="connsiteX0" fmla="*/ 514350 w 3600450"/>
                  <a:gd name="connsiteY0" fmla="*/ 0 h 2238375"/>
                  <a:gd name="connsiteX1" fmla="*/ 3171825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  <a:gd name="connsiteX0" fmla="*/ 514350 w 3600450"/>
                  <a:gd name="connsiteY0" fmla="*/ 0 h 2238375"/>
                  <a:gd name="connsiteX1" fmla="*/ 3076575 w 3600450"/>
                  <a:gd name="connsiteY1" fmla="*/ 0 h 2238375"/>
                  <a:gd name="connsiteX2" fmla="*/ 3600450 w 3600450"/>
                  <a:gd name="connsiteY2" fmla="*/ 2238375 h 2238375"/>
                  <a:gd name="connsiteX3" fmla="*/ 0 w 3600450"/>
                  <a:gd name="connsiteY3" fmla="*/ 2238375 h 2238375"/>
                  <a:gd name="connsiteX4" fmla="*/ 514350 w 3600450"/>
                  <a:gd name="connsiteY4" fmla="*/ 0 h 2238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00450" h="2238375">
                    <a:moveTo>
                      <a:pt x="514350" y="0"/>
                    </a:moveTo>
                    <a:lnTo>
                      <a:pt x="3076575" y="0"/>
                    </a:lnTo>
                    <a:lnTo>
                      <a:pt x="3600450" y="2238375"/>
                    </a:lnTo>
                    <a:lnTo>
                      <a:pt x="0" y="2238375"/>
                    </a:lnTo>
                    <a:lnTo>
                      <a:pt x="514350" y="0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8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satMod val="103000"/>
                <a:lumMod val="102000"/>
                <a:tint val="94000"/>
              </a:schemeClr>
            </a:gs>
            <a:gs pos="50000">
              <a:schemeClr val="accent6">
                <a:satMod val="110000"/>
                <a:lumMod val="100000"/>
                <a:shade val="100000"/>
              </a:schemeClr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6975" y="2447925"/>
            <a:ext cx="7753350" cy="1661993"/>
          </a:xfrm>
          <a:prstGeom prst="rect">
            <a:avLst/>
          </a:prstGeom>
          <a:solidFill>
            <a:srgbClr val="002060"/>
          </a:solidFill>
        </p:spPr>
        <p:txBody>
          <a:bodyPr wrap="square" tIns="457200" bIns="365760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চতুর্ভুজ সংক্রান্ত ক্ষেত্রফল</a:t>
            </a:r>
            <a:endParaRPr lang="en-US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59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28788" y="2719953"/>
            <a:ext cx="9186862" cy="2800767"/>
          </a:xfrm>
          <a:prstGeom prst="rect">
            <a:avLst/>
          </a:prstGeom>
          <a:solidFill>
            <a:srgbClr val="002060"/>
          </a:solidFill>
        </p:spPr>
        <p:txBody>
          <a:bodyPr wrap="square" tIns="457200" bIns="182880" rtlCol="0">
            <a:spAutoFit/>
          </a:bodyPr>
          <a:lstStyle/>
          <a:p>
            <a:r>
              <a:rPr lang="bn-BD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</a:t>
            </a:r>
            <a:r>
              <a:rPr lang="en-US" sz="32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১। চতুর্ভজ সংক্রান্ত চিত্র সম্পর্কে বলতে পারবে</a:t>
            </a:r>
            <a:endParaRPr lang="bn-BD" sz="3200" dirty="0" smtClean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bn-BD" sz="32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</a:t>
            </a:r>
            <a:r>
              <a:rPr lang="en-US" sz="32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২। চতুর্ভুজ সংক্রান্ত সূত্র ব্যাখ্যা করতে পারবে </a:t>
            </a:r>
            <a:endParaRPr lang="bn-BD" sz="3200" dirty="0" smtClean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r>
              <a:rPr lang="bn-BD" sz="32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</a:t>
            </a:r>
            <a:r>
              <a:rPr lang="en-US" sz="32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৩। সূত্র প্রয়োগ করে সমস্যার সমাধান করতে</a:t>
            </a:r>
            <a:r>
              <a:rPr lang="en-US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পারবে </a:t>
            </a:r>
          </a:p>
          <a:p>
            <a:r>
              <a:rPr lang="bn-BD" sz="32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           </a:t>
            </a:r>
            <a:endParaRPr lang="en-US" sz="3200" dirty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788" y="1552575"/>
            <a:ext cx="9186862" cy="110799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F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শিখনফল</a:t>
            </a:r>
            <a:endParaRPr lang="en-US" sz="6600" dirty="0">
              <a:solidFill>
                <a:srgbClr val="00B0F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581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1" y="1457324"/>
            <a:ext cx="11203370" cy="4985980"/>
          </a:xfrm>
          <a:prstGeom prst="rect">
            <a:avLst/>
          </a:prstGeom>
          <a:solidFill>
            <a:srgbClr val="002060"/>
          </a:solidFill>
        </p:spPr>
        <p:txBody>
          <a:bodyPr wrap="square" lIns="182880" tIns="640080" rIns="640080" bIns="457200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1.    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ট্রাপিজিয়ামের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সমান্তরাল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বাহুদ্বয়ের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দৈর্ঘ্য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যথাক্রমে</a:t>
            </a:r>
            <a:r>
              <a:rPr lang="en-US" sz="3600" dirty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91সে.মি. ও 51সে.মি.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এবং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অপর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বাহু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দুইটির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দৈর্ঘ্য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যথাক্রমে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37সে.মি. ও 13সে.মি.।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ট্রাপিজিয়ামটির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ক্ষেত্রফল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নির্ণয়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3600" dirty="0" err="1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কর</a:t>
            </a:r>
            <a:r>
              <a:rPr lang="en-US" sz="3600" dirty="0" smtClean="0">
                <a:solidFill>
                  <a:srgbClr val="F672A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।</a:t>
            </a:r>
          </a:p>
          <a:p>
            <a:pPr algn="ctr"/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2.  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রম্বসের পরিসীমা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180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সে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এবং ক্ষুদ্রতম কর্ণটি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54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সে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মি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.</a:t>
            </a:r>
            <a:r>
              <a:rPr lang="bn-BD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। এর অপর কর্ণ এবং ক্ষেত্রফল নির্ণয় কর ।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endParaRPr lang="bn-BD" sz="3600" dirty="0" smtClean="0">
              <a:solidFill>
                <a:schemeClr val="accent4">
                  <a:lumMod val="75000"/>
                </a:schemeClr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ctr"/>
            <a:r>
              <a:rPr lang="en-US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3.  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একটি সামান্তরিকের বাহুর দৈর্ঘ্য</a:t>
            </a:r>
            <a:r>
              <a:rPr lang="en-US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12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ও</a:t>
            </a:r>
            <a:r>
              <a:rPr lang="en-US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8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এবং ক্ষুদ্রতম কর্ণটি</a:t>
            </a:r>
            <a:r>
              <a:rPr lang="en-US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10</a:t>
            </a:r>
            <a:r>
              <a:rPr lang="bn-BD" sz="3600" dirty="0" smtClean="0">
                <a:solidFill>
                  <a:srgbClr val="76F56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মিটার হলে , অপর কর্ণটির দৈর্ঘ্য নির্ণয় কর । </a:t>
            </a:r>
            <a:endParaRPr lang="en-US" sz="3600" dirty="0">
              <a:solidFill>
                <a:srgbClr val="76F56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2" y="285750"/>
            <a:ext cx="11203369" cy="1600438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274320" tIns="182880" bIns="182880" rtlCol="0">
            <a:spAutoFit/>
          </a:bodyPr>
          <a:lstStyle/>
          <a:p>
            <a:pPr marL="742950" indent="-742950" algn="ctr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rgbClr val="FF5050"/>
                </a:solidFill>
              </a:rPr>
              <a:t>কিছু সমস্যা সমাধান করতে চেষ্টা করা যাক ......</a:t>
            </a:r>
            <a:endParaRPr lang="en-US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3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278853" y="141890"/>
            <a:ext cx="11672887" cy="6528582"/>
            <a:chOff x="278853" y="141890"/>
            <a:chExt cx="11672887" cy="6528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78853" y="141890"/>
                  <a:ext cx="11672887" cy="6528582"/>
                </a:xfrm>
                <a:prstGeom prst="rect">
                  <a:avLst/>
                </a:prstGeom>
                <a:solidFill>
                  <a:schemeClr val="bg2">
                    <a:lumMod val="10000"/>
                  </a:schemeClr>
                </a:solidFill>
              </p:spPr>
              <p:txBody>
                <a:bodyPr wrap="square" lIns="640080" tIns="0" rIns="182880" bIns="0" rtlCol="0">
                  <a:spAutoFit/>
                </a:bodyPr>
                <a:lstStyle/>
                <a:p>
                  <a:pPr algn="ctr"/>
                  <a:r>
                    <a:rPr lang="bn-BD" sz="3600" b="1" i="1" u="sng" dirty="0" smtClean="0">
                      <a:solidFill>
                        <a:srgbClr val="76F561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সমাধান</a:t>
                  </a:r>
                  <a:r>
                    <a:rPr lang="en-US" sz="3600" b="1" i="1" u="sng" dirty="0" smtClean="0">
                      <a:solidFill>
                        <a:srgbClr val="76F561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bn-BD" sz="3600" b="1" i="1" u="sng" dirty="0" smtClean="0">
                      <a:solidFill>
                        <a:srgbClr val="76F561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– </a:t>
                  </a:r>
                  <a:r>
                    <a:rPr lang="en-US" sz="3600" b="1" i="1" u="sng" dirty="0" smtClean="0">
                      <a:solidFill>
                        <a:srgbClr val="76F561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1 </a:t>
                  </a:r>
                </a:p>
                <a:p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মনে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করি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, ABCD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ট্রাপিজিয়ামের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AB = 91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সে.মি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 CD = 51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সে.মি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থেকে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। D ও C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থেকে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AB 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এর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উপর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যথাক্রমে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DE ও CF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লম্ব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টানি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। </a:t>
                  </a:r>
                </a:p>
                <a:p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𝐶𝐷𝐸𝐹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একটি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err="1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আয়তক্ষেত্র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। 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𝐸𝐹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= CD = 51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সে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মি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। </a:t>
                  </a:r>
                  <a:endParaRPr lang="en-US" sz="2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ধরি,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AE = x 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এবং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DE = CF = h </a:t>
                  </a:r>
                </a:p>
                <a:p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bn-BD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∴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BF = AB – AF = 91 – (x+51) = 40 – x </a:t>
                  </a:r>
                </a:p>
                <a:p>
                  <a14:m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সমকোণী</m:t>
                      </m:r>
                      <m:r>
                        <a:rPr lang="bn-BD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 ∆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ADE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থেকে পাই , 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𝐴𝐸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𝐷𝐸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𝐴𝐷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  </m:t>
                          </m:r>
                        </m:sup>
                      </m:sSup>
                      <m:r>
                        <a:rPr lang="bn-BD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বা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13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endParaRPr lang="en-US" sz="2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বা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+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169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 …… 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(1)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আবার সমকোণী ত্রিভুজ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BCF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এর ক্ষেত্রে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𝐵𝐹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bn-BD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𝐶𝐹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bn-BD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40 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–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bn-BD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bn-BD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বা,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1600 – 40x +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+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= 1369 </a:t>
                  </a: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বা,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1600 – 80x + 169 = 1369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) </m:t>
                          </m:r>
                          <m:r>
                            <m:rPr>
                              <m:nor/>
                            </m:rPr>
                            <a:rPr lang="bn-BD" sz="2400" b="0" i="0" dirty="0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Narkisim" panose="020E0502050101010101" pitchFamily="34" charset="-79"/>
                              <a:cs typeface="Narkisim" panose="020E0502050101010101" pitchFamily="34" charset="-79"/>
                            </a:rPr>
                            <m:t>এর সাহায্য </m:t>
                          </m:r>
                        </m:e>
                      </m:d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বা, </a:t>
                  </a:r>
                  <a:r>
                    <a:rPr lang="en-US" sz="2400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1600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+ 169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-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1369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=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80x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বা, </a:t>
                  </a:r>
                  <a:r>
                    <a:rPr lang="en-US" sz="2400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80x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=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400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x = 5 </a:t>
                  </a: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সমীকরণ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(</a:t>
                  </a:r>
                  <a:r>
                    <a:rPr lang="en-US" sz="2400" dirty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1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)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এ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x </a:t>
                  </a:r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এর মান বসিয়ে পাই ,</a:t>
                  </a:r>
                  <a:endParaRPr lang="en-US" sz="24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5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+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h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 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169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 </m:t>
                      </m:r>
                    </m:oMath>
                  </a14:m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বা,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h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 </m:t>
                          </m:r>
                        </m:sup>
                      </m:sSup>
                    </m:oMath>
                  </a14:m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=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cs typeface="Narkisim" panose="020E0502050101010101" pitchFamily="34" charset="-79"/>
                        </a:rPr>
                        <m:t>169</m:t>
                      </m:r>
                    </m:oMath>
                  </a14:m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– </a:t>
                  </a:r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25 = 144 </a:t>
                  </a:r>
                  <a14:m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∴</m:t>
                      </m:r>
                      <m:r>
                        <a:rPr lang="en-US" sz="24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 </m:t>
                      </m:r>
                    </m:oMath>
                  </a14:m>
                  <a:r>
                    <a:rPr lang="en-US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h = 12 </a:t>
                  </a:r>
                </a:p>
                <a:p>
                  <a:r>
                    <a:rPr lang="bn-BD" sz="24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ট্রাপিজিয়াম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ABCD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এর ক্ষেত্রফল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(AB + CD).h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chemeClr val="accent4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  <a:cs typeface="Narkisim" panose="020E0502050101010101" pitchFamily="34" charset="-79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(91 + 51)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12</m:t>
                      </m:r>
                    </m:oMath>
                  </a14:m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বর্গ সে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মি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 = 71</a:t>
                  </a:r>
                  <a14:m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×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12</m:t>
                      </m:r>
                      <m:r>
                        <a:rPr lang="en-US" sz="2000" b="0" i="1" smtClean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arkisim" panose="020E0502050101010101" pitchFamily="34" charset="-79"/>
                        </a:rPr>
                        <m:t> </m:t>
                      </m:r>
                    </m:oMath>
                  </a14:m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বর্গ সে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মি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= 852 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বর্গ সে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মি</a:t>
                  </a:r>
                  <a:r>
                    <a:rPr lang="en-US" sz="2000" dirty="0" smtClean="0"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 </a:t>
                  </a:r>
                  <a:endParaRPr lang="bn-BD" sz="2000" dirty="0" smtClean="0">
                    <a:solidFill>
                      <a:schemeClr val="accent4">
                        <a:lumMod val="60000"/>
                        <a:lumOff val="40000"/>
                      </a:schemeClr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  <a:p>
                  <a:pPr algn="ctr"/>
                  <a:r>
                    <a:rPr lang="bn-BD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নির্ণেয় ক্ষেত্রফল</a:t>
                  </a:r>
                  <a:r>
                    <a:rPr lang="en-US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852</a:t>
                  </a:r>
                  <a:r>
                    <a:rPr lang="bn-BD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বর্গ সে</a:t>
                  </a:r>
                  <a:r>
                    <a:rPr lang="en-US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মি</a:t>
                  </a:r>
                  <a:r>
                    <a:rPr lang="en-US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.</a:t>
                  </a:r>
                  <a:r>
                    <a:rPr lang="bn-BD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।</a:t>
                  </a:r>
                  <a:r>
                    <a:rPr lang="en-US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</a:t>
                  </a:r>
                  <a:r>
                    <a:rPr lang="bn-BD" sz="2400" b="1" i="1" dirty="0" smtClean="0">
                      <a:solidFill>
                        <a:srgbClr val="FF3399"/>
                      </a:solidFill>
                      <a:latin typeface="Narkisim" panose="020E0502050101010101" pitchFamily="34" charset="-79"/>
                      <a:cs typeface="Narkisim" panose="020E0502050101010101" pitchFamily="34" charset="-79"/>
                    </a:rPr>
                    <a:t>  </a:t>
                  </a:r>
                  <a:endParaRPr lang="bn-BD" sz="2400" b="1" i="1" dirty="0">
                    <a:solidFill>
                      <a:srgbClr val="FF3399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853" y="141890"/>
                  <a:ext cx="11672887" cy="65285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2708" b="-2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/>
            <p:cNvGrpSpPr/>
            <p:nvPr/>
          </p:nvGrpSpPr>
          <p:grpSpPr>
            <a:xfrm>
              <a:off x="6176262" y="1332195"/>
              <a:ext cx="5775478" cy="2741195"/>
              <a:chOff x="6304326" y="1132171"/>
              <a:chExt cx="5775478" cy="274119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197633" y="1239893"/>
                <a:ext cx="29313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</a:rPr>
                  <a:t>D</a:t>
                </a:r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304326" y="3285221"/>
                <a:ext cx="4880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</a:rPr>
                  <a:t>A</a:t>
                </a:r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371490" y="3350146"/>
                <a:ext cx="8072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</a:rPr>
                  <a:t>E</a:t>
                </a:r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328136" y="1239893"/>
                <a:ext cx="5790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</a:rPr>
                  <a:t>C</a:t>
                </a:r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600435" y="1473691"/>
                <a:ext cx="5000623" cy="2371860"/>
                <a:chOff x="6556238" y="1501506"/>
                <a:chExt cx="5000623" cy="2371860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556238" y="1501506"/>
                  <a:ext cx="5000623" cy="1904675"/>
                  <a:chOff x="6472240" y="2100261"/>
                  <a:chExt cx="5000623" cy="1643064"/>
                </a:xfrm>
              </p:grpSpPr>
              <p:sp>
                <p:nvSpPr>
                  <p:cNvPr id="3" name="Rectangle 2"/>
                  <p:cNvSpPr/>
                  <p:nvPr/>
                </p:nvSpPr>
                <p:spPr>
                  <a:xfrm>
                    <a:off x="7458075" y="2100262"/>
                    <a:ext cx="2786063" cy="1643063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" name="Right Triangle 4"/>
                  <p:cNvSpPr/>
                  <p:nvPr/>
                </p:nvSpPr>
                <p:spPr>
                  <a:xfrm>
                    <a:off x="10244138" y="2100261"/>
                    <a:ext cx="1228725" cy="1643061"/>
                  </a:xfrm>
                  <a:prstGeom prst="rtTriangle">
                    <a:avLst/>
                  </a:prstGeom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ight Triangle 5"/>
                  <p:cNvSpPr/>
                  <p:nvPr/>
                </p:nvSpPr>
                <p:spPr>
                  <a:xfrm rot="16200000">
                    <a:off x="6143627" y="2428875"/>
                    <a:ext cx="1643062" cy="985835"/>
                  </a:xfrm>
                  <a:prstGeom prst="rtTriangle">
                    <a:avLst/>
                  </a:prstGeom>
                  <a:ln>
                    <a:solidFill>
                      <a:srgbClr val="FF505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10218395" y="3350146"/>
                  <a:ext cx="61436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smtClean="0">
                      <a:solidFill>
                        <a:srgbClr val="FF3399"/>
                      </a:solidFill>
                    </a:rPr>
                    <a:t>F</a:t>
                  </a:r>
                  <a:endParaRPr lang="en-US" sz="2800" dirty="0">
                    <a:solidFill>
                      <a:srgbClr val="FF3399"/>
                    </a:solidFill>
                  </a:endParaRPr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>
                <a:off x="11451154" y="3322331"/>
                <a:ext cx="6286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FF3399"/>
                    </a:solidFill>
                  </a:rPr>
                  <a:t>B</a:t>
                </a:r>
                <a:endParaRPr lang="en-US" sz="2800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8476606" y="1132171"/>
                <a:ext cx="4387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99"/>
                    </a:solidFill>
                  </a:rPr>
                  <a:t>51</a:t>
                </a:r>
                <a:endParaRPr lang="en-US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507579" y="3362165"/>
                <a:ext cx="4742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99"/>
                    </a:solidFill>
                  </a:rPr>
                  <a:t>91</a:t>
                </a:r>
                <a:endParaRPr lang="en-US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693069" y="2241361"/>
                <a:ext cx="8005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99"/>
                    </a:solidFill>
                  </a:rPr>
                  <a:t>13</a:t>
                </a:r>
                <a:endParaRPr lang="en-US" dirty="0">
                  <a:solidFill>
                    <a:srgbClr val="FF3399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876308" y="2016740"/>
                <a:ext cx="6000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3399"/>
                    </a:solidFill>
                  </a:rPr>
                  <a:t>37</a:t>
                </a:r>
                <a:endParaRPr lang="en-US" dirty="0">
                  <a:solidFill>
                    <a:srgbClr val="FF3399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664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28637" y="100095"/>
                <a:ext cx="11391899" cy="6628289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0">
                <a:scrgbClr r="0" g="0" b="0"/>
              </a:lnRef>
              <a:fillRef idx="1001">
                <a:schemeClr val="dk2"/>
              </a:fillRef>
              <a:effectRef idx="0">
                <a:scrgbClr r="0" g="0" b="0"/>
              </a:effectRef>
              <a:fontRef idx="major"/>
            </p:style>
            <p:txBody>
              <a:bodyPr wrap="square" lIns="640080" tIns="365760" bIns="274320" rtlCol="0">
                <a:spAutoFit/>
              </a:bodyPr>
              <a:lstStyle/>
              <a:p>
                <a:pPr algn="ctr"/>
                <a:r>
                  <a:rPr lang="bn-BD" sz="3200" b="1" i="1" u="sng" dirty="0" smtClean="0">
                    <a:solidFill>
                      <a:srgbClr val="FFFF00"/>
                    </a:solidFill>
                  </a:rPr>
                  <a:t>সমাধান – </a:t>
                </a:r>
                <a:r>
                  <a:rPr lang="en-US" sz="3200" b="1" i="1" u="sng" dirty="0" smtClean="0">
                    <a:solidFill>
                      <a:srgbClr val="FFFF00"/>
                    </a:solidFill>
                  </a:rPr>
                  <a:t>2 </a:t>
                </a:r>
                <a:r>
                  <a:rPr lang="bn-BD" sz="2800" b="1" u="sng" dirty="0" smtClean="0">
                    <a:solidFill>
                      <a:srgbClr val="FFFF00"/>
                    </a:solidFill>
                  </a:rPr>
                  <a:t> </a:t>
                </a:r>
                <a:endParaRPr lang="en-US" sz="2800" b="1" u="sng" dirty="0" smtClean="0">
                  <a:solidFill>
                    <a:srgbClr val="FFFF00"/>
                  </a:solidFill>
                </a:endParaRPr>
              </a:p>
              <a:p>
                <a:r>
                  <a:rPr lang="bn-BD" sz="2400" dirty="0" smtClean="0">
                    <a:solidFill>
                      <a:srgbClr val="FF33CC"/>
                    </a:solidFill>
                  </a:rPr>
                  <a:t>মনে করি, 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ABCD 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একটি রম্বস , যার দুইটি কর্ণ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AC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এবং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BD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পরস্পর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O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বিন্দুতে ছেদ করেছে । </a:t>
                </a:r>
              </a:p>
              <a:p>
                <a:r>
                  <a:rPr lang="bn-BD" sz="2400" dirty="0" smtClean="0">
                    <a:solidFill>
                      <a:srgbClr val="FF33CC"/>
                    </a:solidFill>
                  </a:rPr>
                  <a:t>দেওয়া আছে , রম্বসের পরিসীমা =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 180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 সে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মি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. 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এবং একটি কর্ণ 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BD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 =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 54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 সে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মি</a:t>
                </a:r>
                <a:r>
                  <a:rPr lang="en-US" sz="24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 </a:t>
                </a:r>
                <a:endParaRPr lang="en-US" sz="2400" dirty="0" smtClean="0">
                  <a:solidFill>
                    <a:srgbClr val="FF33CC"/>
                  </a:solidFill>
                </a:endParaRPr>
              </a:p>
              <a:p>
                <a:r>
                  <a:rPr lang="bn-BD" sz="2000" dirty="0" smtClean="0">
                    <a:solidFill>
                      <a:srgbClr val="FF33CC"/>
                    </a:solidFill>
                  </a:rPr>
                  <a:t>রম্বসের বাহু ,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AB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=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পরিসীমা</m:t>
                        </m:r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BD" sz="2000" dirty="0" smtClean="0">
                    <a:solidFill>
                      <a:srgbClr val="FF33CC"/>
                    </a:solidFill>
                  </a:rPr>
                  <a:t> =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FF33CC"/>
                    </a:solidFill>
                  </a:rPr>
                  <a:t> 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সে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মি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=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 45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সে</a:t>
                </a:r>
                <a:r>
                  <a:rPr lang="en-US" sz="2000" dirty="0">
                    <a:solidFill>
                      <a:srgbClr val="FF33CC"/>
                    </a:solidFill>
                  </a:rPr>
                  <a:t>.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মি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</a:t>
                </a:r>
              </a:p>
              <a:p>
                <a:r>
                  <a:rPr lang="bn-BD" sz="2000" dirty="0" smtClean="0">
                    <a:solidFill>
                      <a:srgbClr val="FF33CC"/>
                    </a:solidFill>
                  </a:rPr>
                  <a:t>আমরা জানি , রম্বসের কর্ণদ্বয় পরস্পরকে সমকোণে সমদ্বিখন্ডিত করে ।</a:t>
                </a:r>
                <a:endParaRPr lang="en-US" sz="2000" dirty="0" smtClean="0">
                  <a:solidFill>
                    <a:srgbClr val="FF33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bn-BD" sz="20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000" dirty="0" smtClean="0">
                    <a:solidFill>
                      <a:srgbClr val="FF33CC"/>
                    </a:solidFill>
                  </a:rPr>
                  <a:t> OB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FF33CC"/>
                    </a:solidFill>
                  </a:rPr>
                  <a:t>BD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  <m:r>
                      <a:rPr lang="en-US" sz="20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  <m:r>
                      <a:rPr lang="bn-BD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সে</m:t>
                    </m:r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bn-BD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মি</m:t>
                    </m:r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bn-BD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FF33CC"/>
                    </a:solidFill>
                  </a:rPr>
                  <a:t>= 27 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সে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মি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 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  </a:t>
                </a:r>
                <a:endParaRPr lang="en-US" sz="2000" dirty="0" smtClean="0">
                  <a:solidFill>
                    <a:srgbClr val="FF33CC"/>
                  </a:solidFill>
                </a:endParaRPr>
              </a:p>
              <a:p>
                <a:r>
                  <a:rPr lang="en-US" sz="2400" dirty="0" smtClean="0">
                    <a:solidFill>
                      <a:srgbClr val="FF33CC"/>
                    </a:solidFill>
                  </a:rPr>
                  <a:t>AOB 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সমকোণী ত্রিভুজ থেকে আমরা পাই </a:t>
                </a:r>
                <a:endParaRPr lang="en-US" sz="2400" dirty="0">
                  <a:solidFill>
                    <a:srgbClr val="FF33CC"/>
                  </a:solidFill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𝑂𝐵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bn-BD" sz="2400" dirty="0" smtClean="0">
                    <a:solidFill>
                      <a:srgbClr val="FF33CC"/>
                    </a:solidFill>
                  </a:rPr>
                  <a:t>বা,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33CC"/>
                    </a:solidFill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solidFill>
                    <a:srgbClr val="FF33CC"/>
                  </a:solidFill>
                </a:endParaRPr>
              </a:p>
              <a:p>
                <a:r>
                  <a:rPr lang="en-US" sz="2400" dirty="0" smtClean="0">
                    <a:solidFill>
                      <a:srgbClr val="FF33CC"/>
                    </a:solidFill>
                  </a:rPr>
                  <a:t> 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n-BD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FF33CC"/>
                    </a:solidFill>
                  </a:rPr>
                  <a:t>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bn-BD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FF33CC"/>
                    </a:solidFill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BD" sz="2400" dirty="0" smtClean="0">
                    <a:solidFill>
                      <a:srgbClr val="FF33CC"/>
                    </a:solidFill>
                  </a:rPr>
                  <a:t> </a:t>
                </a:r>
                <a:endParaRPr lang="en-US" sz="2400" dirty="0" smtClean="0">
                  <a:solidFill>
                    <a:srgbClr val="FF33CC"/>
                  </a:solidFill>
                </a:endParaRPr>
              </a:p>
              <a:p>
                <a:r>
                  <a:rPr lang="bn-BD" sz="2400" dirty="0" smtClean="0">
                    <a:solidFill>
                      <a:srgbClr val="FF33CC"/>
                    </a:solidFill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𝑂𝐴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bn-BD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 smtClean="0">
                    <a:solidFill>
                      <a:srgbClr val="FF33CC"/>
                    </a:solidFill>
                  </a:rPr>
                  <a:t> 1296</a:t>
                </a:r>
              </a:p>
              <a:p>
                <a:r>
                  <a:rPr lang="en-US" sz="2400" dirty="0" smtClean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33CC"/>
                    </a:solidFill>
                  </a:rPr>
                  <a:t>OA = 36</a:t>
                </a:r>
                <a:r>
                  <a:rPr lang="bn-BD" sz="2400" dirty="0" smtClean="0">
                    <a:solidFill>
                      <a:srgbClr val="FF33CC"/>
                    </a:solidFill>
                  </a:rPr>
                  <a:t> </a:t>
                </a:r>
                <a:endParaRPr lang="en-US" sz="2400" dirty="0" smtClean="0">
                  <a:solidFill>
                    <a:srgbClr val="FF33CC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bn-BD" sz="20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bn-BD" sz="2000" dirty="0" smtClean="0">
                    <a:solidFill>
                      <a:srgbClr val="FF33CC"/>
                    </a:solidFill>
                  </a:rPr>
                  <a:t> রম্বসের কর্ণ , 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AC = 2OA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যেহেতু</m:t>
                        </m:r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, 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এর</m:t>
                        </m:r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মধ্যবিন্দু</m:t>
                        </m:r>
                        <m:r>
                          <a:rPr lang="bn-BD" sz="20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0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FF33CC"/>
                    </a:solidFill>
                  </a:rPr>
                  <a:t> = 2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solidFill>
                      <a:srgbClr val="FF33CC"/>
                    </a:solidFill>
                  </a:rPr>
                  <a:t>36 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সে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</a:t>
                </a:r>
                <a:r>
                  <a:rPr lang="bn-BD" sz="2000" dirty="0" smtClean="0">
                    <a:solidFill>
                      <a:srgbClr val="FF33CC"/>
                    </a:solidFill>
                  </a:rPr>
                  <a:t>মি</a:t>
                </a:r>
                <a:r>
                  <a:rPr lang="en-US" sz="2000" dirty="0" smtClean="0">
                    <a:solidFill>
                      <a:srgbClr val="FF33CC"/>
                    </a:solidFill>
                  </a:rPr>
                  <a:t>. = </a:t>
                </a:r>
                <a:r>
                  <a:rPr lang="en-US" sz="2400" dirty="0" smtClean="0">
                    <a:solidFill>
                      <a:srgbClr val="92D050"/>
                    </a:solidFill>
                  </a:rPr>
                  <a:t>72 </a:t>
                </a:r>
                <a:r>
                  <a:rPr lang="bn-BD" sz="2400" dirty="0" smtClean="0">
                    <a:solidFill>
                      <a:srgbClr val="92D050"/>
                    </a:solidFill>
                  </a:rPr>
                  <a:t>সে</a:t>
                </a:r>
                <a:r>
                  <a:rPr lang="en-US" sz="2400" dirty="0" smtClean="0">
                    <a:solidFill>
                      <a:srgbClr val="92D050"/>
                    </a:solidFill>
                  </a:rPr>
                  <a:t>.</a:t>
                </a:r>
                <a:r>
                  <a:rPr lang="bn-BD" sz="2400" dirty="0" smtClean="0">
                    <a:solidFill>
                      <a:srgbClr val="92D050"/>
                    </a:solidFill>
                  </a:rPr>
                  <a:t>মি</a:t>
                </a:r>
                <a:r>
                  <a:rPr lang="en-US" sz="2400" dirty="0" smtClean="0">
                    <a:solidFill>
                      <a:srgbClr val="92D050"/>
                    </a:solidFill>
                  </a:rPr>
                  <a:t>. </a:t>
                </a:r>
                <a:r>
                  <a:rPr lang="en-US" sz="2800" b="1" dirty="0" smtClean="0">
                    <a:solidFill>
                      <a:srgbClr val="92D050"/>
                    </a:solidFill>
                  </a:rPr>
                  <a:t>(Ans.</a:t>
                </a:r>
                <a:r>
                  <a:rPr lang="en-US" sz="2800" b="1" dirty="0">
                    <a:solidFill>
                      <a:srgbClr val="92D050"/>
                    </a:solidFill>
                  </a:rPr>
                  <a:t>)</a:t>
                </a:r>
                <a:endParaRPr lang="bn-BD" sz="2800" b="1" dirty="0" smtClean="0">
                  <a:solidFill>
                    <a:srgbClr val="92D050"/>
                  </a:solidFill>
                </a:endParaRPr>
              </a:p>
              <a:p>
                <a:r>
                  <a:rPr lang="bn-BD" sz="2400" dirty="0" smtClean="0">
                    <a:solidFill>
                      <a:srgbClr val="FF33CC"/>
                    </a:solidFill>
                  </a:rPr>
                  <a:t>এবং রম্বসের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bn-BD" sz="24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𝐵𝐷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bn-BD" sz="2400" dirty="0" smtClean="0">
                    <a:solidFill>
                      <a:srgbClr val="FF33CC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bn-BD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bn-BD" sz="2400" dirty="0">
                            <a:solidFill>
                              <a:srgbClr val="FF33CC"/>
                            </a:solidFill>
                          </a:rPr>
                          <m:t>যেহেতু রম্বসের ক্ষেত্রফল </m:t>
                        </m:r>
                        <m:r>
                          <m:rPr>
                            <m:nor/>
                          </m:rPr>
                          <a:rPr lang="bn-BD" sz="2400" dirty="0">
                            <a:solidFill>
                              <a:srgbClr val="FF33CC"/>
                            </a:solidFill>
                          </a:rPr>
                          <m:t>=</m:t>
                        </m:r>
                        <m:f>
                          <m:fPr>
                            <m:ctrlPr>
                              <a:rPr lang="bn-BD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33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i="1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bn-BD" sz="2400" dirty="0">
                            <a:solidFill>
                              <a:srgbClr val="FF33CC"/>
                            </a:solidFill>
                          </a:rPr>
                          <m:t>রম্বসটির কর্ণদ্বয়ের গুণফল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rgbClr val="FF33CC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54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72</m:t>
                    </m:r>
                    <m:r>
                      <a:rPr lang="bn-BD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বর্গ</m:t>
                    </m:r>
                    <m:r>
                      <a:rPr lang="bn-BD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সে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bn-BD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মি</m:t>
                    </m:r>
                    <m:r>
                      <a:rPr lang="en-US" sz="2400" b="0" i="1" smtClean="0">
                        <a:solidFill>
                          <a:srgbClr val="FF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  =</m:t>
                    </m:r>
                    <m:r>
                      <a:rPr lang="en-US" sz="2400" b="0" i="1" smtClean="0">
                        <a:solidFill>
                          <a:srgbClr val="92D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1944</m:t>
                    </m:r>
                  </m:oMath>
                </a14:m>
                <a:r>
                  <a:rPr lang="bn-BD" sz="2400" dirty="0" smtClean="0">
                    <a:solidFill>
                      <a:srgbClr val="92D050"/>
                    </a:solidFill>
                  </a:rPr>
                  <a:t> বর্গ সে</a:t>
                </a:r>
                <a:r>
                  <a:rPr lang="en-US" sz="2400" dirty="0" smtClean="0">
                    <a:solidFill>
                      <a:srgbClr val="92D050"/>
                    </a:solidFill>
                  </a:rPr>
                  <a:t>.</a:t>
                </a:r>
                <a:r>
                  <a:rPr lang="bn-BD" sz="2400" dirty="0" smtClean="0">
                    <a:solidFill>
                      <a:srgbClr val="92D050"/>
                    </a:solidFill>
                  </a:rPr>
                  <a:t>মি</a:t>
                </a:r>
                <a:r>
                  <a:rPr lang="en-US" sz="2400" dirty="0" smtClean="0">
                    <a:solidFill>
                      <a:srgbClr val="92D050"/>
                    </a:solidFill>
                  </a:rPr>
                  <a:t>.  </a:t>
                </a:r>
                <a:r>
                  <a:rPr lang="en-US" sz="2400" b="1" dirty="0" smtClean="0">
                    <a:solidFill>
                      <a:srgbClr val="92D050"/>
                    </a:solidFill>
                  </a:rPr>
                  <a:t>(</a:t>
                </a:r>
                <a:r>
                  <a:rPr lang="en-US" sz="2800" b="1" dirty="0" smtClean="0">
                    <a:solidFill>
                      <a:srgbClr val="92D050"/>
                    </a:solidFill>
                  </a:rPr>
                  <a:t>Ans.)</a:t>
                </a:r>
                <a:r>
                  <a:rPr lang="bn-BD" sz="2800" b="1" dirty="0" smtClean="0">
                    <a:solidFill>
                      <a:srgbClr val="92D050"/>
                    </a:solidFill>
                  </a:rPr>
                  <a:t> </a:t>
                </a:r>
                <a:endParaRPr lang="en-US" sz="28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37" y="100095"/>
                <a:ext cx="11391899" cy="662828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8971359" y="2476175"/>
            <a:ext cx="357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D</a:t>
            </a:r>
            <a:endParaRPr lang="en-US" sz="2400" dirty="0">
              <a:solidFill>
                <a:srgbClr val="FFFF00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513919" y="2504749"/>
            <a:ext cx="3232349" cy="2155832"/>
            <a:chOff x="8513919" y="2504749"/>
            <a:chExt cx="3232349" cy="2155832"/>
          </a:xfrm>
        </p:grpSpPr>
        <p:grpSp>
          <p:nvGrpSpPr>
            <p:cNvPr id="27" name="Group 26"/>
            <p:cNvGrpSpPr/>
            <p:nvPr/>
          </p:nvGrpSpPr>
          <p:grpSpPr>
            <a:xfrm>
              <a:off x="8513919" y="2504749"/>
              <a:ext cx="3232349" cy="2155832"/>
              <a:chOff x="8628288" y="2535917"/>
              <a:chExt cx="3121509" cy="2155832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8910645" y="2819269"/>
                <a:ext cx="2508736" cy="1485902"/>
                <a:chOff x="8524392" y="2958659"/>
                <a:chExt cx="2314126" cy="1562453"/>
              </a:xfrm>
            </p:grpSpPr>
            <p:sp>
              <p:nvSpPr>
                <p:cNvPr id="2" name="Rectangle 1"/>
                <p:cNvSpPr/>
                <p:nvPr/>
              </p:nvSpPr>
              <p:spPr>
                <a:xfrm>
                  <a:off x="8524392" y="2958659"/>
                  <a:ext cx="2314126" cy="1562453"/>
                </a:xfrm>
                <a:custGeom>
                  <a:avLst/>
                  <a:gdLst>
                    <a:gd name="connsiteX0" fmla="*/ 0 w 1957388"/>
                    <a:gd name="connsiteY0" fmla="*/ 0 h 1714500"/>
                    <a:gd name="connsiteX1" fmla="*/ 1957388 w 1957388"/>
                    <a:gd name="connsiteY1" fmla="*/ 0 h 1714500"/>
                    <a:gd name="connsiteX2" fmla="*/ 1957388 w 1957388"/>
                    <a:gd name="connsiteY2" fmla="*/ 1714500 h 1714500"/>
                    <a:gd name="connsiteX3" fmla="*/ 0 w 1957388"/>
                    <a:gd name="connsiteY3" fmla="*/ 1714500 h 1714500"/>
                    <a:gd name="connsiteX4" fmla="*/ 0 w 1957388"/>
                    <a:gd name="connsiteY4" fmla="*/ 0 h 1714500"/>
                    <a:gd name="connsiteX0" fmla="*/ 214312 w 1957388"/>
                    <a:gd name="connsiteY0" fmla="*/ 0 h 1728788"/>
                    <a:gd name="connsiteX1" fmla="*/ 1957388 w 1957388"/>
                    <a:gd name="connsiteY1" fmla="*/ 14288 h 1728788"/>
                    <a:gd name="connsiteX2" fmla="*/ 1957388 w 1957388"/>
                    <a:gd name="connsiteY2" fmla="*/ 1728788 h 1728788"/>
                    <a:gd name="connsiteX3" fmla="*/ 0 w 1957388"/>
                    <a:gd name="connsiteY3" fmla="*/ 1728788 h 1728788"/>
                    <a:gd name="connsiteX4" fmla="*/ 214312 w 1957388"/>
                    <a:gd name="connsiteY4" fmla="*/ 0 h 1728788"/>
                    <a:gd name="connsiteX0" fmla="*/ 214312 w 2328863"/>
                    <a:gd name="connsiteY0" fmla="*/ 0 h 1728788"/>
                    <a:gd name="connsiteX1" fmla="*/ 2328863 w 2328863"/>
                    <a:gd name="connsiteY1" fmla="*/ 57150 h 1728788"/>
                    <a:gd name="connsiteX2" fmla="*/ 1957388 w 2328863"/>
                    <a:gd name="connsiteY2" fmla="*/ 1728788 h 1728788"/>
                    <a:gd name="connsiteX3" fmla="*/ 0 w 2328863"/>
                    <a:gd name="connsiteY3" fmla="*/ 1728788 h 1728788"/>
                    <a:gd name="connsiteX4" fmla="*/ 214312 w 2328863"/>
                    <a:gd name="connsiteY4" fmla="*/ 0 h 1728788"/>
                    <a:gd name="connsiteX0" fmla="*/ 214312 w 2243138"/>
                    <a:gd name="connsiteY0" fmla="*/ 0 h 1728788"/>
                    <a:gd name="connsiteX1" fmla="*/ 2243138 w 2243138"/>
                    <a:gd name="connsiteY1" fmla="*/ 57150 h 1728788"/>
                    <a:gd name="connsiteX2" fmla="*/ 1957388 w 2243138"/>
                    <a:gd name="connsiteY2" fmla="*/ 1728788 h 1728788"/>
                    <a:gd name="connsiteX3" fmla="*/ 0 w 2243138"/>
                    <a:gd name="connsiteY3" fmla="*/ 1728788 h 1728788"/>
                    <a:gd name="connsiteX4" fmla="*/ 214312 w 2243138"/>
                    <a:gd name="connsiteY4" fmla="*/ 0 h 1728788"/>
                    <a:gd name="connsiteX0" fmla="*/ 214312 w 2157413"/>
                    <a:gd name="connsiteY0" fmla="*/ 0 h 1728788"/>
                    <a:gd name="connsiteX1" fmla="*/ 2157413 w 2157413"/>
                    <a:gd name="connsiteY1" fmla="*/ 71438 h 1728788"/>
                    <a:gd name="connsiteX2" fmla="*/ 1957388 w 2157413"/>
                    <a:gd name="connsiteY2" fmla="*/ 1728788 h 1728788"/>
                    <a:gd name="connsiteX3" fmla="*/ 0 w 2157413"/>
                    <a:gd name="connsiteY3" fmla="*/ 1728788 h 1728788"/>
                    <a:gd name="connsiteX4" fmla="*/ 214312 w 2157413"/>
                    <a:gd name="connsiteY4" fmla="*/ 0 h 1728788"/>
                    <a:gd name="connsiteX0" fmla="*/ 214312 w 2171700"/>
                    <a:gd name="connsiteY0" fmla="*/ 0 h 1728788"/>
                    <a:gd name="connsiteX1" fmla="*/ 2171700 w 2171700"/>
                    <a:gd name="connsiteY1" fmla="*/ 0 h 1728788"/>
                    <a:gd name="connsiteX2" fmla="*/ 1957388 w 2171700"/>
                    <a:gd name="connsiteY2" fmla="*/ 1728788 h 1728788"/>
                    <a:gd name="connsiteX3" fmla="*/ 0 w 2171700"/>
                    <a:gd name="connsiteY3" fmla="*/ 1728788 h 1728788"/>
                    <a:gd name="connsiteX4" fmla="*/ 214312 w 2171700"/>
                    <a:gd name="connsiteY4" fmla="*/ 0 h 1728788"/>
                    <a:gd name="connsiteX0" fmla="*/ 214312 w 2128837"/>
                    <a:gd name="connsiteY0" fmla="*/ 0 h 1728788"/>
                    <a:gd name="connsiteX1" fmla="*/ 2128837 w 2128837"/>
                    <a:gd name="connsiteY1" fmla="*/ 0 h 1728788"/>
                    <a:gd name="connsiteX2" fmla="*/ 1957388 w 2128837"/>
                    <a:gd name="connsiteY2" fmla="*/ 1728788 h 1728788"/>
                    <a:gd name="connsiteX3" fmla="*/ 0 w 2128837"/>
                    <a:gd name="connsiteY3" fmla="*/ 1728788 h 1728788"/>
                    <a:gd name="connsiteX4" fmla="*/ 214312 w 2128837"/>
                    <a:gd name="connsiteY4" fmla="*/ 0 h 1728788"/>
                    <a:gd name="connsiteX0" fmla="*/ 214312 w 2128837"/>
                    <a:gd name="connsiteY0" fmla="*/ 0 h 1728788"/>
                    <a:gd name="connsiteX1" fmla="*/ 2128837 w 2128837"/>
                    <a:gd name="connsiteY1" fmla="*/ 57150 h 1728788"/>
                    <a:gd name="connsiteX2" fmla="*/ 1957388 w 2128837"/>
                    <a:gd name="connsiteY2" fmla="*/ 1728788 h 1728788"/>
                    <a:gd name="connsiteX3" fmla="*/ 0 w 2128837"/>
                    <a:gd name="connsiteY3" fmla="*/ 1728788 h 1728788"/>
                    <a:gd name="connsiteX4" fmla="*/ 214312 w 2128837"/>
                    <a:gd name="connsiteY4" fmla="*/ 0 h 1728788"/>
                    <a:gd name="connsiteX0" fmla="*/ 214312 w 2128837"/>
                    <a:gd name="connsiteY0" fmla="*/ 0 h 1728788"/>
                    <a:gd name="connsiteX1" fmla="*/ 2128837 w 2128837"/>
                    <a:gd name="connsiteY1" fmla="*/ 57150 h 1728788"/>
                    <a:gd name="connsiteX2" fmla="*/ 1957388 w 2128837"/>
                    <a:gd name="connsiteY2" fmla="*/ 1728788 h 1728788"/>
                    <a:gd name="connsiteX3" fmla="*/ 0 w 2128837"/>
                    <a:gd name="connsiteY3" fmla="*/ 1728788 h 1728788"/>
                    <a:gd name="connsiteX4" fmla="*/ 214312 w 2128837"/>
                    <a:gd name="connsiteY4" fmla="*/ 0 h 1728788"/>
                    <a:gd name="connsiteX0" fmla="*/ 214312 w 2114549"/>
                    <a:gd name="connsiteY0" fmla="*/ 0 h 1728788"/>
                    <a:gd name="connsiteX1" fmla="*/ 2114549 w 2114549"/>
                    <a:gd name="connsiteY1" fmla="*/ 14288 h 1728788"/>
                    <a:gd name="connsiteX2" fmla="*/ 1957388 w 2114549"/>
                    <a:gd name="connsiteY2" fmla="*/ 1728788 h 1728788"/>
                    <a:gd name="connsiteX3" fmla="*/ 0 w 2114549"/>
                    <a:gd name="connsiteY3" fmla="*/ 1728788 h 1728788"/>
                    <a:gd name="connsiteX4" fmla="*/ 214312 w 2114549"/>
                    <a:gd name="connsiteY4" fmla="*/ 0 h 1728788"/>
                    <a:gd name="connsiteX0" fmla="*/ 214312 w 2085974"/>
                    <a:gd name="connsiteY0" fmla="*/ 0 h 1728788"/>
                    <a:gd name="connsiteX1" fmla="*/ 2085974 w 2085974"/>
                    <a:gd name="connsiteY1" fmla="*/ 14288 h 1728788"/>
                    <a:gd name="connsiteX2" fmla="*/ 1957388 w 2085974"/>
                    <a:gd name="connsiteY2" fmla="*/ 1728788 h 1728788"/>
                    <a:gd name="connsiteX3" fmla="*/ 0 w 2085974"/>
                    <a:gd name="connsiteY3" fmla="*/ 1728788 h 1728788"/>
                    <a:gd name="connsiteX4" fmla="*/ 214312 w 2085974"/>
                    <a:gd name="connsiteY4" fmla="*/ 0 h 1728788"/>
                    <a:gd name="connsiteX0" fmla="*/ 185737 w 2085974"/>
                    <a:gd name="connsiteY0" fmla="*/ 42862 h 1714500"/>
                    <a:gd name="connsiteX1" fmla="*/ 2085974 w 2085974"/>
                    <a:gd name="connsiteY1" fmla="*/ 0 h 1714500"/>
                    <a:gd name="connsiteX2" fmla="*/ 1957388 w 2085974"/>
                    <a:gd name="connsiteY2" fmla="*/ 1714500 h 1714500"/>
                    <a:gd name="connsiteX3" fmla="*/ 0 w 2085974"/>
                    <a:gd name="connsiteY3" fmla="*/ 1714500 h 1714500"/>
                    <a:gd name="connsiteX4" fmla="*/ 185737 w 2085974"/>
                    <a:gd name="connsiteY4" fmla="*/ 42862 h 1714500"/>
                    <a:gd name="connsiteX0" fmla="*/ 185737 w 2100262"/>
                    <a:gd name="connsiteY0" fmla="*/ 0 h 1671638"/>
                    <a:gd name="connsiteX1" fmla="*/ 2100262 w 2100262"/>
                    <a:gd name="connsiteY1" fmla="*/ 14288 h 1671638"/>
                    <a:gd name="connsiteX2" fmla="*/ 1957388 w 2100262"/>
                    <a:gd name="connsiteY2" fmla="*/ 1671638 h 1671638"/>
                    <a:gd name="connsiteX3" fmla="*/ 0 w 2100262"/>
                    <a:gd name="connsiteY3" fmla="*/ 1671638 h 1671638"/>
                    <a:gd name="connsiteX4" fmla="*/ 185737 w 2100262"/>
                    <a:gd name="connsiteY4" fmla="*/ 0 h 1671638"/>
                    <a:gd name="connsiteX0" fmla="*/ 228600 w 2100262"/>
                    <a:gd name="connsiteY0" fmla="*/ 0 h 1671638"/>
                    <a:gd name="connsiteX1" fmla="*/ 2100262 w 2100262"/>
                    <a:gd name="connsiteY1" fmla="*/ 14288 h 1671638"/>
                    <a:gd name="connsiteX2" fmla="*/ 1957388 w 2100262"/>
                    <a:gd name="connsiteY2" fmla="*/ 1671638 h 1671638"/>
                    <a:gd name="connsiteX3" fmla="*/ 0 w 2100262"/>
                    <a:gd name="connsiteY3" fmla="*/ 1671638 h 1671638"/>
                    <a:gd name="connsiteX4" fmla="*/ 228600 w 2100262"/>
                    <a:gd name="connsiteY4" fmla="*/ 0 h 1671638"/>
                    <a:gd name="connsiteX0" fmla="*/ 228600 w 2157412"/>
                    <a:gd name="connsiteY0" fmla="*/ 0 h 1671638"/>
                    <a:gd name="connsiteX1" fmla="*/ 2157412 w 2157412"/>
                    <a:gd name="connsiteY1" fmla="*/ 14288 h 1671638"/>
                    <a:gd name="connsiteX2" fmla="*/ 1957388 w 2157412"/>
                    <a:gd name="connsiteY2" fmla="*/ 1671638 h 1671638"/>
                    <a:gd name="connsiteX3" fmla="*/ 0 w 2157412"/>
                    <a:gd name="connsiteY3" fmla="*/ 1671638 h 1671638"/>
                    <a:gd name="connsiteX4" fmla="*/ 228600 w 2157412"/>
                    <a:gd name="connsiteY4" fmla="*/ 0 h 1671638"/>
                    <a:gd name="connsiteX0" fmla="*/ 271462 w 2157412"/>
                    <a:gd name="connsiteY0" fmla="*/ 0 h 1671638"/>
                    <a:gd name="connsiteX1" fmla="*/ 2157412 w 2157412"/>
                    <a:gd name="connsiteY1" fmla="*/ 14288 h 1671638"/>
                    <a:gd name="connsiteX2" fmla="*/ 1957388 w 2157412"/>
                    <a:gd name="connsiteY2" fmla="*/ 1671638 h 1671638"/>
                    <a:gd name="connsiteX3" fmla="*/ 0 w 2157412"/>
                    <a:gd name="connsiteY3" fmla="*/ 1671638 h 1671638"/>
                    <a:gd name="connsiteX4" fmla="*/ 271462 w 2157412"/>
                    <a:gd name="connsiteY4" fmla="*/ 0 h 1671638"/>
                    <a:gd name="connsiteX0" fmla="*/ 271462 w 2214562"/>
                    <a:gd name="connsiteY0" fmla="*/ 0 h 1671638"/>
                    <a:gd name="connsiteX1" fmla="*/ 2214562 w 2214562"/>
                    <a:gd name="connsiteY1" fmla="*/ 14288 h 1671638"/>
                    <a:gd name="connsiteX2" fmla="*/ 1957388 w 2214562"/>
                    <a:gd name="connsiteY2" fmla="*/ 1671638 h 1671638"/>
                    <a:gd name="connsiteX3" fmla="*/ 0 w 2214562"/>
                    <a:gd name="connsiteY3" fmla="*/ 1671638 h 1671638"/>
                    <a:gd name="connsiteX4" fmla="*/ 271462 w 2214562"/>
                    <a:gd name="connsiteY4" fmla="*/ 0 h 1671638"/>
                    <a:gd name="connsiteX0" fmla="*/ 271462 w 2185987"/>
                    <a:gd name="connsiteY0" fmla="*/ 0 h 1671638"/>
                    <a:gd name="connsiteX1" fmla="*/ 2185987 w 2185987"/>
                    <a:gd name="connsiteY1" fmla="*/ 57151 h 1671638"/>
                    <a:gd name="connsiteX2" fmla="*/ 1957388 w 2185987"/>
                    <a:gd name="connsiteY2" fmla="*/ 1671638 h 1671638"/>
                    <a:gd name="connsiteX3" fmla="*/ 0 w 2185987"/>
                    <a:gd name="connsiteY3" fmla="*/ 1671638 h 1671638"/>
                    <a:gd name="connsiteX4" fmla="*/ 271462 w 2185987"/>
                    <a:gd name="connsiteY4" fmla="*/ 0 h 1671638"/>
                    <a:gd name="connsiteX0" fmla="*/ 271462 w 2157412"/>
                    <a:gd name="connsiteY0" fmla="*/ 0 h 1671638"/>
                    <a:gd name="connsiteX1" fmla="*/ 2157412 w 2157412"/>
                    <a:gd name="connsiteY1" fmla="*/ 1 h 1671638"/>
                    <a:gd name="connsiteX2" fmla="*/ 1957388 w 2157412"/>
                    <a:gd name="connsiteY2" fmla="*/ 1671638 h 1671638"/>
                    <a:gd name="connsiteX3" fmla="*/ 0 w 2157412"/>
                    <a:gd name="connsiteY3" fmla="*/ 1671638 h 1671638"/>
                    <a:gd name="connsiteX4" fmla="*/ 271462 w 2157412"/>
                    <a:gd name="connsiteY4" fmla="*/ 0 h 1671638"/>
                    <a:gd name="connsiteX0" fmla="*/ 371474 w 2157412"/>
                    <a:gd name="connsiteY0" fmla="*/ 0 h 1671638"/>
                    <a:gd name="connsiteX1" fmla="*/ 2157412 w 2157412"/>
                    <a:gd name="connsiteY1" fmla="*/ 1 h 1671638"/>
                    <a:gd name="connsiteX2" fmla="*/ 1957388 w 2157412"/>
                    <a:gd name="connsiteY2" fmla="*/ 1671638 h 1671638"/>
                    <a:gd name="connsiteX3" fmla="*/ 0 w 2157412"/>
                    <a:gd name="connsiteY3" fmla="*/ 1671638 h 1671638"/>
                    <a:gd name="connsiteX4" fmla="*/ 371474 w 2157412"/>
                    <a:gd name="connsiteY4" fmla="*/ 0 h 1671638"/>
                    <a:gd name="connsiteX0" fmla="*/ 371474 w 2285999"/>
                    <a:gd name="connsiteY0" fmla="*/ 14287 h 1685925"/>
                    <a:gd name="connsiteX1" fmla="*/ 2285999 w 2285999"/>
                    <a:gd name="connsiteY1" fmla="*/ 0 h 1685925"/>
                    <a:gd name="connsiteX2" fmla="*/ 1957388 w 2285999"/>
                    <a:gd name="connsiteY2" fmla="*/ 1685925 h 1685925"/>
                    <a:gd name="connsiteX3" fmla="*/ 0 w 2285999"/>
                    <a:gd name="connsiteY3" fmla="*/ 1685925 h 1685925"/>
                    <a:gd name="connsiteX4" fmla="*/ 371474 w 2285999"/>
                    <a:gd name="connsiteY4" fmla="*/ 14287 h 1685925"/>
                    <a:gd name="connsiteX0" fmla="*/ 371474 w 2343149"/>
                    <a:gd name="connsiteY0" fmla="*/ 0 h 1671638"/>
                    <a:gd name="connsiteX1" fmla="*/ 2343149 w 2343149"/>
                    <a:gd name="connsiteY1" fmla="*/ 28576 h 1671638"/>
                    <a:gd name="connsiteX2" fmla="*/ 1957388 w 2343149"/>
                    <a:gd name="connsiteY2" fmla="*/ 1671638 h 1671638"/>
                    <a:gd name="connsiteX3" fmla="*/ 0 w 2343149"/>
                    <a:gd name="connsiteY3" fmla="*/ 1671638 h 1671638"/>
                    <a:gd name="connsiteX4" fmla="*/ 371474 w 2343149"/>
                    <a:gd name="connsiteY4" fmla="*/ 0 h 1671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43149" h="1671638">
                      <a:moveTo>
                        <a:pt x="371474" y="0"/>
                      </a:moveTo>
                      <a:lnTo>
                        <a:pt x="2343149" y="28576"/>
                      </a:lnTo>
                      <a:lnTo>
                        <a:pt x="1957388" y="1671638"/>
                      </a:lnTo>
                      <a:lnTo>
                        <a:pt x="0" y="1671638"/>
                      </a:lnTo>
                      <a:lnTo>
                        <a:pt x="371474" y="0"/>
                      </a:lnTo>
                      <a:close/>
                    </a:path>
                  </a:pathLst>
                </a:custGeom>
                <a:solidFill>
                  <a:srgbClr val="FF33CC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" name="Straight Connector 4"/>
                <p:cNvCxnSpPr>
                  <a:stCxn id="2" idx="0"/>
                  <a:endCxn id="2" idx="2"/>
                </p:cNvCxnSpPr>
                <p:nvPr/>
              </p:nvCxnSpPr>
              <p:spPr>
                <a:xfrm>
                  <a:off x="8891264" y="2958659"/>
                  <a:ext cx="1566271" cy="156245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>
                  <a:stCxn id="2" idx="1"/>
                  <a:endCxn id="2" idx="3"/>
                </p:cNvCxnSpPr>
                <p:nvPr/>
              </p:nvCxnSpPr>
              <p:spPr>
                <a:xfrm flipH="1">
                  <a:off x="8524392" y="2985369"/>
                  <a:ext cx="2314126" cy="1535743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8628288" y="4126855"/>
                <a:ext cx="56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A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917362" y="4230084"/>
                <a:ext cx="5524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B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1322637" y="2612252"/>
                <a:ext cx="42716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FF00"/>
                    </a:solidFill>
                  </a:rPr>
                  <a:t>C</a:t>
                </a:r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8655885" y="2535917"/>
                <a:ext cx="4917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9864401" y="3531052"/>
              <a:ext cx="4816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O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11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8495" y="200025"/>
                <a:ext cx="11587162" cy="6313203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 wrap="square" bIns="1645920" rtlCol="0">
                <a:spAutoFit/>
              </a:bodyPr>
              <a:lstStyle/>
              <a:p>
                <a:pPr algn="ctr"/>
                <a:r>
                  <a:rPr lang="bn-BD" sz="4000" b="1" i="1" u="sng" dirty="0" smtClean="0">
                    <a:solidFill>
                      <a:srgbClr val="76F561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সমাধান- </a:t>
                </a:r>
                <a:r>
                  <a:rPr lang="en-US" sz="4000" b="1" i="1" u="sng" dirty="0" smtClean="0">
                    <a:solidFill>
                      <a:srgbClr val="76F561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3</a:t>
                </a:r>
              </a:p>
              <a:p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মনে করি ,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ABCD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সামান্তরিকের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AB= a = 12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মিটার,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AD= c= 8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 এবং কর্ণ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BD= b = 10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।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D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ও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C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থেকে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AB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এর উপর এবং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AB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এর বর্ধিতাংশের উপর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DF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লম্ব টানি ।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A, C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ও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B, D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যোগ করি ।</a:t>
                </a:r>
                <a:r>
                  <a:rPr lang="bn-BD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∆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𝐴𝐵𝐷</m:t>
                    </m:r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এর অর্ধপরিসীমা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+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8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 =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15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 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∴∆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ABD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এর ক্ষেত্রফল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</a:p>
              <a:p>
                <a:pPr algn="ctr"/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12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10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)(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15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8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 মিটার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bn-BD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 lang="bn-BD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বর্গমিটার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bn-BD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1575</m:t>
                        </m:r>
                      </m:e>
                    </m:rad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বর্গ মিটার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39.68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বর্গ </a:t>
                </a:r>
                <a:r>
                  <a:rPr lang="bn-BD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মিটার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(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প্রায়)  </a:t>
                </a:r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আবার , </a:t>
                </a:r>
                <a14:m>
                  <m:oMath xmlns:m="http://schemas.openxmlformats.org/officeDocument/2006/math">
                    <m:r>
                      <a:rPr lang="bn-BD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∆</m:t>
                    </m:r>
                    <m:r>
                      <a:rPr lang="bn-BD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-ক্ষেত্র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ABC </a:t>
                </a:r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AB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×</m:t>
                    </m:r>
                    <m:r>
                      <a:rPr lang="en-US" sz="20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𝐷𝐹</m:t>
                    </m:r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বা,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39.68</a:t>
                </a:r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0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bn-BD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12</m:t>
                    </m:r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𝐷𝐹</m:t>
                    </m:r>
                    <m:r>
                      <a:rPr lang="en-US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বা,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6DF </a:t>
                </a:r>
                <a:r>
                  <a:rPr lang="en-US" sz="20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39.68</a:t>
                </a:r>
                <a:endParaRPr lang="bn-BD" sz="20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DF = </a:t>
                </a:r>
                <a:r>
                  <a:rPr lang="en-US" sz="20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6.61 </a:t>
                </a:r>
                <a:r>
                  <a:rPr lang="en-US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(</a:t>
                </a:r>
                <a:r>
                  <a:rPr lang="bn-BD" sz="20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প্রায়) 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এখন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∆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BCE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সমকোণী ।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𝐷𝐹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0" i="1" dirty="0" smtClean="0">
                                <a:solidFill>
                                  <a:srgbClr val="FFFF00"/>
                                </a:solidFill>
                                <a:latin typeface="Cambria Math" panose="02040503050406030204" pitchFamily="18" charset="0"/>
                              </a:rPr>
                              <m:t>61</m:t>
                            </m:r>
                          </m:e>
                        </m:d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20.31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BE = 4.5 </a:t>
                </a:r>
                <a:r>
                  <a:rPr lang="en-US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(</a:t>
                </a:r>
                <a:r>
                  <a:rPr lang="bn-BD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</a:t>
                </a:r>
                <a:endParaRPr lang="en-US" sz="24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অতএব ,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AE = AB+BE = 12+4.5= 16.5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(প্রায় )</a:t>
                </a:r>
                <a:endParaRPr lang="bn-BD" sz="2400" dirty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∆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ACE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সমকোণী থেকে পাই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𝐴𝐸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𝐶𝐸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bn-BD" sz="240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  <a:latin typeface="Narkisim" panose="020E0502050101010101" pitchFamily="34" charset="-79"/>
                            <a:cs typeface="Narkisim" panose="020E0502050101010101" pitchFamily="34" charset="-79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  <a:latin typeface="Narkisim" panose="020E0502050101010101" pitchFamily="34" charset="-79"/>
                            <a:cs typeface="Narkisim" panose="020E0502050101010101" pitchFamily="34" charset="-79"/>
                          </a:rPr>
                          <m:t>6.61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FF00"/>
                            </a:solidFill>
                            <a:latin typeface="Narkisim" panose="020E0502050101010101" pitchFamily="34" charset="-79"/>
                            <a:cs typeface="Narkisim" panose="020E0502050101010101" pitchFamily="34" charset="-79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Narkisim" panose="020E0502050101010101" pitchFamily="34" charset="-79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= 315.94 </a:t>
                </a:r>
                <a14:m>
                  <m:oMath xmlns:m="http://schemas.openxmlformats.org/officeDocument/2006/math">
                    <m:r>
                      <a:rPr lang="bn-BD" sz="240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AC = 17.77 </a:t>
                </a:r>
                <a:r>
                  <a:rPr lang="bn-BD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(প্রায়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</a:t>
                </a:r>
                <a:endParaRPr lang="en-US" sz="2400" dirty="0" smtClean="0">
                  <a:solidFill>
                    <a:srgbClr val="FFFF00"/>
                  </a:solidFill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  <a:p>
                <a:pPr algn="ctr"/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নির্ণেয় কর্ণের দৈর্ঘ্য </a:t>
                </a:r>
                <a:r>
                  <a:rPr lang="en-US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17.77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 মিটার (</a:t>
                </a:r>
                <a:r>
                  <a:rPr lang="bn-BD" sz="2400" dirty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প্রায় </a:t>
                </a:r>
                <a:r>
                  <a:rPr lang="bn-BD" sz="2400" dirty="0" smtClean="0">
                    <a:solidFill>
                      <a:srgbClr val="FFFF00"/>
                    </a:solidFill>
                    <a:latin typeface="Narkisim" panose="020E0502050101010101" pitchFamily="34" charset="-79"/>
                    <a:cs typeface="Narkisim" panose="020E0502050101010101" pitchFamily="34" charset="-79"/>
                  </a:rPr>
                  <a:t>)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95" y="200025"/>
                <a:ext cx="11587162" cy="6313203"/>
              </a:xfrm>
              <a:prstGeom prst="rect">
                <a:avLst/>
              </a:prstGeom>
              <a:blipFill rotWithShape="0">
                <a:blip r:embed="rId2"/>
                <a:stretch>
                  <a:fillRect l="-842" t="-2415" r="-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/>
          <p:cNvGrpSpPr/>
          <p:nvPr/>
        </p:nvGrpSpPr>
        <p:grpSpPr>
          <a:xfrm>
            <a:off x="7441255" y="4200349"/>
            <a:ext cx="3983535" cy="2170004"/>
            <a:chOff x="7426968" y="4541666"/>
            <a:chExt cx="3983535" cy="2170004"/>
          </a:xfrm>
        </p:grpSpPr>
        <p:grpSp>
          <p:nvGrpSpPr>
            <p:cNvPr id="25" name="Group 24"/>
            <p:cNvGrpSpPr/>
            <p:nvPr/>
          </p:nvGrpSpPr>
          <p:grpSpPr>
            <a:xfrm>
              <a:off x="7772401" y="4808482"/>
              <a:ext cx="3168870" cy="1529255"/>
              <a:chOff x="7725104" y="4808482"/>
              <a:chExt cx="3168870" cy="1529255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7725105" y="4808482"/>
                <a:ext cx="3168869" cy="1529255"/>
              </a:xfrm>
              <a:custGeom>
                <a:avLst/>
                <a:gdLst>
                  <a:gd name="connsiteX0" fmla="*/ 0 w 2806262"/>
                  <a:gd name="connsiteY0" fmla="*/ 0 h 1466194"/>
                  <a:gd name="connsiteX1" fmla="*/ 2806262 w 2806262"/>
                  <a:gd name="connsiteY1" fmla="*/ 0 h 1466194"/>
                  <a:gd name="connsiteX2" fmla="*/ 2806262 w 2806262"/>
                  <a:gd name="connsiteY2" fmla="*/ 1466194 h 1466194"/>
                  <a:gd name="connsiteX3" fmla="*/ 0 w 2806262"/>
                  <a:gd name="connsiteY3" fmla="*/ 1466194 h 1466194"/>
                  <a:gd name="connsiteX4" fmla="*/ 0 w 2806262"/>
                  <a:gd name="connsiteY4" fmla="*/ 0 h 1466194"/>
                  <a:gd name="connsiteX0" fmla="*/ 409903 w 3216165"/>
                  <a:gd name="connsiteY0" fmla="*/ 0 h 1466194"/>
                  <a:gd name="connsiteX1" fmla="*/ 3216165 w 3216165"/>
                  <a:gd name="connsiteY1" fmla="*/ 0 h 1466194"/>
                  <a:gd name="connsiteX2" fmla="*/ 3216165 w 3216165"/>
                  <a:gd name="connsiteY2" fmla="*/ 1466194 h 1466194"/>
                  <a:gd name="connsiteX3" fmla="*/ 0 w 3216165"/>
                  <a:gd name="connsiteY3" fmla="*/ 1466194 h 1466194"/>
                  <a:gd name="connsiteX4" fmla="*/ 409903 w 3216165"/>
                  <a:gd name="connsiteY4" fmla="*/ 0 h 1466194"/>
                  <a:gd name="connsiteX0" fmla="*/ 409903 w 3216165"/>
                  <a:gd name="connsiteY0" fmla="*/ 0 h 1513490"/>
                  <a:gd name="connsiteX1" fmla="*/ 3216165 w 3216165"/>
                  <a:gd name="connsiteY1" fmla="*/ 0 h 1513490"/>
                  <a:gd name="connsiteX2" fmla="*/ 2916620 w 3216165"/>
                  <a:gd name="connsiteY2" fmla="*/ 1513490 h 1513490"/>
                  <a:gd name="connsiteX3" fmla="*/ 0 w 3216165"/>
                  <a:gd name="connsiteY3" fmla="*/ 1466194 h 1513490"/>
                  <a:gd name="connsiteX4" fmla="*/ 409903 w 3216165"/>
                  <a:gd name="connsiteY4" fmla="*/ 0 h 1513490"/>
                  <a:gd name="connsiteX0" fmla="*/ 409903 w 3216165"/>
                  <a:gd name="connsiteY0" fmla="*/ 0 h 1513490"/>
                  <a:gd name="connsiteX1" fmla="*/ 3216165 w 3216165"/>
                  <a:gd name="connsiteY1" fmla="*/ 0 h 1513490"/>
                  <a:gd name="connsiteX2" fmla="*/ 2916620 w 3216165"/>
                  <a:gd name="connsiteY2" fmla="*/ 1513490 h 1513490"/>
                  <a:gd name="connsiteX3" fmla="*/ 0 w 3216165"/>
                  <a:gd name="connsiteY3" fmla="*/ 1466194 h 1513490"/>
                  <a:gd name="connsiteX4" fmla="*/ 409903 w 3216165"/>
                  <a:gd name="connsiteY4" fmla="*/ 0 h 1513490"/>
                  <a:gd name="connsiteX0" fmla="*/ 782302 w 3588564"/>
                  <a:gd name="connsiteY0" fmla="*/ 0 h 1513490"/>
                  <a:gd name="connsiteX1" fmla="*/ 3588564 w 3588564"/>
                  <a:gd name="connsiteY1" fmla="*/ 0 h 1513490"/>
                  <a:gd name="connsiteX2" fmla="*/ 3289019 w 3588564"/>
                  <a:gd name="connsiteY2" fmla="*/ 1513490 h 1513490"/>
                  <a:gd name="connsiteX3" fmla="*/ 0 w 3588564"/>
                  <a:gd name="connsiteY3" fmla="*/ 1450428 h 1513490"/>
                  <a:gd name="connsiteX4" fmla="*/ 782302 w 3588564"/>
                  <a:gd name="connsiteY4" fmla="*/ 0 h 1513490"/>
                  <a:gd name="connsiteX0" fmla="*/ 782302 w 3588564"/>
                  <a:gd name="connsiteY0" fmla="*/ 0 h 1529255"/>
                  <a:gd name="connsiteX1" fmla="*/ 3588564 w 3588564"/>
                  <a:gd name="connsiteY1" fmla="*/ 0 h 1529255"/>
                  <a:gd name="connsiteX2" fmla="*/ 3085893 w 3588564"/>
                  <a:gd name="connsiteY2" fmla="*/ 1529255 h 1529255"/>
                  <a:gd name="connsiteX3" fmla="*/ 0 w 3588564"/>
                  <a:gd name="connsiteY3" fmla="*/ 1450428 h 1529255"/>
                  <a:gd name="connsiteX4" fmla="*/ 782302 w 3588564"/>
                  <a:gd name="connsiteY4" fmla="*/ 0 h 1529255"/>
                  <a:gd name="connsiteX0" fmla="*/ 782302 w 3588564"/>
                  <a:gd name="connsiteY0" fmla="*/ 0 h 1529255"/>
                  <a:gd name="connsiteX1" fmla="*/ 3588564 w 3588564"/>
                  <a:gd name="connsiteY1" fmla="*/ 0 h 1529255"/>
                  <a:gd name="connsiteX2" fmla="*/ 3085893 w 3588564"/>
                  <a:gd name="connsiteY2" fmla="*/ 1529255 h 1529255"/>
                  <a:gd name="connsiteX3" fmla="*/ 0 w 3588564"/>
                  <a:gd name="connsiteY3" fmla="*/ 1450428 h 1529255"/>
                  <a:gd name="connsiteX4" fmla="*/ 782302 w 3588564"/>
                  <a:gd name="connsiteY4" fmla="*/ 0 h 1529255"/>
                  <a:gd name="connsiteX0" fmla="*/ 782302 w 3588564"/>
                  <a:gd name="connsiteY0" fmla="*/ 0 h 1529255"/>
                  <a:gd name="connsiteX1" fmla="*/ 3588564 w 3588564"/>
                  <a:gd name="connsiteY1" fmla="*/ 94593 h 1529255"/>
                  <a:gd name="connsiteX2" fmla="*/ 3085893 w 3588564"/>
                  <a:gd name="connsiteY2" fmla="*/ 1529255 h 1529255"/>
                  <a:gd name="connsiteX3" fmla="*/ 0 w 3588564"/>
                  <a:gd name="connsiteY3" fmla="*/ 1450428 h 1529255"/>
                  <a:gd name="connsiteX4" fmla="*/ 782302 w 3588564"/>
                  <a:gd name="connsiteY4" fmla="*/ 0 h 1529255"/>
                  <a:gd name="connsiteX0" fmla="*/ 782302 w 3605492"/>
                  <a:gd name="connsiteY0" fmla="*/ 0 h 1529255"/>
                  <a:gd name="connsiteX1" fmla="*/ 3605492 w 3605492"/>
                  <a:gd name="connsiteY1" fmla="*/ 31531 h 1529255"/>
                  <a:gd name="connsiteX2" fmla="*/ 3085893 w 3605492"/>
                  <a:gd name="connsiteY2" fmla="*/ 1529255 h 1529255"/>
                  <a:gd name="connsiteX3" fmla="*/ 0 w 3605492"/>
                  <a:gd name="connsiteY3" fmla="*/ 1450428 h 1529255"/>
                  <a:gd name="connsiteX4" fmla="*/ 782302 w 3605492"/>
                  <a:gd name="connsiteY4" fmla="*/ 0 h 1529255"/>
                  <a:gd name="connsiteX0" fmla="*/ 782302 w 3605492"/>
                  <a:gd name="connsiteY0" fmla="*/ 0 h 1529255"/>
                  <a:gd name="connsiteX1" fmla="*/ 3605492 w 3605492"/>
                  <a:gd name="connsiteY1" fmla="*/ 63062 h 1529255"/>
                  <a:gd name="connsiteX2" fmla="*/ 3085893 w 3605492"/>
                  <a:gd name="connsiteY2" fmla="*/ 1529255 h 1529255"/>
                  <a:gd name="connsiteX3" fmla="*/ 0 w 3605492"/>
                  <a:gd name="connsiteY3" fmla="*/ 1450428 h 1529255"/>
                  <a:gd name="connsiteX4" fmla="*/ 782302 w 3605492"/>
                  <a:gd name="connsiteY4" fmla="*/ 0 h 1529255"/>
                  <a:gd name="connsiteX0" fmla="*/ 714593 w 3537783"/>
                  <a:gd name="connsiteY0" fmla="*/ 0 h 1529255"/>
                  <a:gd name="connsiteX1" fmla="*/ 3537783 w 3537783"/>
                  <a:gd name="connsiteY1" fmla="*/ 63062 h 1529255"/>
                  <a:gd name="connsiteX2" fmla="*/ 3018184 w 3537783"/>
                  <a:gd name="connsiteY2" fmla="*/ 1529255 h 1529255"/>
                  <a:gd name="connsiteX3" fmla="*/ 0 w 3537783"/>
                  <a:gd name="connsiteY3" fmla="*/ 1434663 h 1529255"/>
                  <a:gd name="connsiteX4" fmla="*/ 714593 w 3537783"/>
                  <a:gd name="connsiteY4" fmla="*/ 0 h 1529255"/>
                  <a:gd name="connsiteX0" fmla="*/ 613030 w 3436220"/>
                  <a:gd name="connsiteY0" fmla="*/ 0 h 1529255"/>
                  <a:gd name="connsiteX1" fmla="*/ 3436220 w 3436220"/>
                  <a:gd name="connsiteY1" fmla="*/ 63062 h 1529255"/>
                  <a:gd name="connsiteX2" fmla="*/ 2916621 w 3436220"/>
                  <a:gd name="connsiteY2" fmla="*/ 1529255 h 1529255"/>
                  <a:gd name="connsiteX3" fmla="*/ 0 w 3436220"/>
                  <a:gd name="connsiteY3" fmla="*/ 1403132 h 1529255"/>
                  <a:gd name="connsiteX4" fmla="*/ 613030 w 3436220"/>
                  <a:gd name="connsiteY4" fmla="*/ 0 h 1529255"/>
                  <a:gd name="connsiteX0" fmla="*/ 579176 w 3402366"/>
                  <a:gd name="connsiteY0" fmla="*/ 0 h 1529255"/>
                  <a:gd name="connsiteX1" fmla="*/ 3402366 w 3402366"/>
                  <a:gd name="connsiteY1" fmla="*/ 63062 h 1529255"/>
                  <a:gd name="connsiteX2" fmla="*/ 2882767 w 3402366"/>
                  <a:gd name="connsiteY2" fmla="*/ 1529255 h 1529255"/>
                  <a:gd name="connsiteX3" fmla="*/ 0 w 3402366"/>
                  <a:gd name="connsiteY3" fmla="*/ 1466194 h 1529255"/>
                  <a:gd name="connsiteX4" fmla="*/ 579176 w 3402366"/>
                  <a:gd name="connsiteY4" fmla="*/ 0 h 1529255"/>
                  <a:gd name="connsiteX0" fmla="*/ 579176 w 3334657"/>
                  <a:gd name="connsiteY0" fmla="*/ 0 h 1529255"/>
                  <a:gd name="connsiteX1" fmla="*/ 3334657 w 3334657"/>
                  <a:gd name="connsiteY1" fmla="*/ 94593 h 1529255"/>
                  <a:gd name="connsiteX2" fmla="*/ 2882767 w 3334657"/>
                  <a:gd name="connsiteY2" fmla="*/ 1529255 h 1529255"/>
                  <a:gd name="connsiteX3" fmla="*/ 0 w 3334657"/>
                  <a:gd name="connsiteY3" fmla="*/ 1466194 h 1529255"/>
                  <a:gd name="connsiteX4" fmla="*/ 579176 w 3334657"/>
                  <a:gd name="connsiteY4" fmla="*/ 0 h 1529255"/>
                  <a:gd name="connsiteX0" fmla="*/ 579176 w 3436220"/>
                  <a:gd name="connsiteY0" fmla="*/ 15765 h 1545020"/>
                  <a:gd name="connsiteX1" fmla="*/ 3436220 w 3436220"/>
                  <a:gd name="connsiteY1" fmla="*/ 0 h 1545020"/>
                  <a:gd name="connsiteX2" fmla="*/ 2882767 w 3436220"/>
                  <a:gd name="connsiteY2" fmla="*/ 1545020 h 1545020"/>
                  <a:gd name="connsiteX3" fmla="*/ 0 w 3436220"/>
                  <a:gd name="connsiteY3" fmla="*/ 1481959 h 1545020"/>
                  <a:gd name="connsiteX4" fmla="*/ 579176 w 3436220"/>
                  <a:gd name="connsiteY4" fmla="*/ 15765 h 1545020"/>
                  <a:gd name="connsiteX0" fmla="*/ 579176 w 3402366"/>
                  <a:gd name="connsiteY0" fmla="*/ 0 h 1529255"/>
                  <a:gd name="connsiteX1" fmla="*/ 3402366 w 3402366"/>
                  <a:gd name="connsiteY1" fmla="*/ 47297 h 1529255"/>
                  <a:gd name="connsiteX2" fmla="*/ 2882767 w 3402366"/>
                  <a:gd name="connsiteY2" fmla="*/ 1529255 h 1529255"/>
                  <a:gd name="connsiteX3" fmla="*/ 0 w 3402366"/>
                  <a:gd name="connsiteY3" fmla="*/ 1466194 h 1529255"/>
                  <a:gd name="connsiteX4" fmla="*/ 579176 w 3402366"/>
                  <a:gd name="connsiteY4" fmla="*/ 0 h 1529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02366" h="1529255">
                    <a:moveTo>
                      <a:pt x="579176" y="0"/>
                    </a:moveTo>
                    <a:lnTo>
                      <a:pt x="3402366" y="47297"/>
                    </a:lnTo>
                    <a:lnTo>
                      <a:pt x="2882767" y="1529255"/>
                    </a:lnTo>
                    <a:lnTo>
                      <a:pt x="0" y="1466194"/>
                    </a:lnTo>
                    <a:lnTo>
                      <a:pt x="579176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>
                <a:stCxn id="2" idx="0"/>
              </p:cNvCxnSpPr>
              <p:nvPr/>
            </p:nvCxnSpPr>
            <p:spPr>
              <a:xfrm>
                <a:off x="8264533" y="4808482"/>
                <a:ext cx="12364" cy="1513490"/>
              </a:xfrm>
              <a:prstGeom prst="line">
                <a:avLst/>
              </a:prstGeom>
              <a:ln>
                <a:solidFill>
                  <a:srgbClr val="FF5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2" idx="1"/>
              </p:cNvCxnSpPr>
              <p:nvPr/>
            </p:nvCxnSpPr>
            <p:spPr>
              <a:xfrm>
                <a:off x="10893974" y="4855779"/>
                <a:ext cx="0" cy="1481958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2" idx="2"/>
              </p:cNvCxnSpPr>
              <p:nvPr/>
            </p:nvCxnSpPr>
            <p:spPr>
              <a:xfrm>
                <a:off x="10410034" y="6337737"/>
                <a:ext cx="483940" cy="0"/>
              </a:xfrm>
              <a:prstGeom prst="line">
                <a:avLst/>
              </a:prstGeom>
              <a:ln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7725104" y="4880448"/>
                <a:ext cx="3168870" cy="1369557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endCxn id="2" idx="2"/>
              </p:cNvCxnSpPr>
              <p:nvPr/>
            </p:nvCxnSpPr>
            <p:spPr>
              <a:xfrm>
                <a:off x="8276897" y="4855779"/>
                <a:ext cx="2133137" cy="1481958"/>
              </a:xfrm>
              <a:prstGeom prst="line">
                <a:avLst/>
              </a:prstGeom>
              <a:ln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7426968" y="5948038"/>
              <a:ext cx="58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A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88674" y="6232577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F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227401" y="6250005"/>
              <a:ext cx="5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B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867158" y="6142888"/>
              <a:ext cx="5000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0881866" y="4541666"/>
              <a:ext cx="528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993327" y="4579476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D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719379" y="5414740"/>
              <a:ext cx="4429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8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887634" y="6248162"/>
              <a:ext cx="6143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12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966916" y="5003331"/>
              <a:ext cx="5857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FF00"/>
                  </a:solidFill>
                </a:rPr>
                <a:t>10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50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495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Narkisim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nhome</dc:creator>
  <cp:lastModifiedBy>nhome</cp:lastModifiedBy>
  <cp:revision>112</cp:revision>
  <dcterms:created xsi:type="dcterms:W3CDTF">2000-12-31T18:58:42Z</dcterms:created>
  <dcterms:modified xsi:type="dcterms:W3CDTF">2000-12-31T18:24:31Z</dcterms:modified>
</cp:coreProperties>
</file>