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7" r:id="rId6"/>
    <p:sldId id="268" r:id="rId7"/>
    <p:sldId id="270" r:id="rId8"/>
    <p:sldId id="271" r:id="rId9"/>
    <p:sldId id="269" r:id="rId10"/>
    <p:sldId id="263" r:id="rId11"/>
    <p:sldId id="265" r:id="rId12"/>
    <p:sldId id="262" r:id="rId13"/>
    <p:sldId id="261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F96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95E-3C23-4734-B432-9AF436EFF659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A4BC-6487-4F5A-BC83-35C817D4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4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95E-3C23-4734-B432-9AF436EFF659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A4BC-6487-4F5A-BC83-35C817D4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4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95E-3C23-4734-B432-9AF436EFF659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A4BC-6487-4F5A-BC83-35C817D4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8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95E-3C23-4734-B432-9AF436EFF659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A4BC-6487-4F5A-BC83-35C817D4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3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95E-3C23-4734-B432-9AF436EFF659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A4BC-6487-4F5A-BC83-35C817D4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3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95E-3C23-4734-B432-9AF436EFF659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A4BC-6487-4F5A-BC83-35C817D4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7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95E-3C23-4734-B432-9AF436EFF659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A4BC-6487-4F5A-BC83-35C817D4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4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95E-3C23-4734-B432-9AF436EFF659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A4BC-6487-4F5A-BC83-35C817D4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5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95E-3C23-4734-B432-9AF436EFF659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A4BC-6487-4F5A-BC83-35C817D4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8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95E-3C23-4734-B432-9AF436EFF659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A4BC-6487-4F5A-BC83-35C817D4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1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D95E-3C23-4734-B432-9AF436EFF659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A4BC-6487-4F5A-BC83-35C817D4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7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2D95E-3C23-4734-B432-9AF436EFF659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A4BC-6487-4F5A-BC83-35C817D42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2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503129"/>
            <a:ext cx="11015662" cy="1216024"/>
          </a:xfrm>
          <a:solidFill>
            <a:srgbClr val="002060"/>
          </a:solidFill>
        </p:spPr>
        <p:txBody>
          <a:bodyPr tIns="365760" anchor="ctr">
            <a:normAutofit fontScale="90000"/>
          </a:bodyPr>
          <a:lstStyle/>
          <a:p>
            <a:r>
              <a:rPr lang="bn-BD" sz="8000" dirty="0" smtClean="0">
                <a:solidFill>
                  <a:srgbClr val="FFFF00"/>
                </a:solidFill>
              </a:rPr>
              <a:t>স্বাগতম</a:t>
            </a:r>
            <a:endParaRPr lang="en-US" sz="8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1947752"/>
            <a:ext cx="11015662" cy="442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0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0"/>
            <a:ext cx="11303876" cy="1737213"/>
          </a:xfr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bIns="182880">
            <a:normAutofit/>
          </a:bodyPr>
          <a:lstStyle/>
          <a:p>
            <a:pPr algn="ctr"/>
            <a:r>
              <a:rPr lang="bn-BD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একক কাজ 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651613"/>
                <a:ext cx="11303876" cy="3323987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lIns="457200" tIns="822960" rIns="182880" bIns="822960" rtlCol="0">
                <a:spAutoFit/>
              </a:bodyPr>
              <a:lstStyle/>
              <a:p>
                <a:pPr algn="ctr"/>
                <a:r>
                  <a:rPr lang="bn-BD" sz="5400" dirty="0" smtClean="0">
                    <a:solidFill>
                      <a:srgbClr val="C000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একটি বৃত্তচাপ কেন্দ্রে </a:t>
                </a:r>
                <a:r>
                  <a:rPr lang="en-US" sz="5400" dirty="0" smtClean="0">
                    <a:solidFill>
                      <a:srgbClr val="C000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30</a:t>
                </a:r>
                <a14:m>
                  <m:oMath xmlns:m="http://schemas.openxmlformats.org/officeDocument/2006/math">
                    <m:r>
                      <a:rPr lang="en-US" sz="5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°</m:t>
                    </m:r>
                  </m:oMath>
                </a14:m>
                <a:r>
                  <a:rPr lang="bn-BD" sz="5400" dirty="0" smtClean="0">
                    <a:solidFill>
                      <a:srgbClr val="C000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কোণ উৎপন্ন করে ।বৃত্তের ব্যাস</a:t>
                </a:r>
                <a:r>
                  <a:rPr lang="en-US" sz="5400" dirty="0" smtClean="0">
                    <a:solidFill>
                      <a:srgbClr val="C000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126</a:t>
                </a:r>
                <a:r>
                  <a:rPr lang="bn-BD" sz="5400" dirty="0" smtClean="0">
                    <a:solidFill>
                      <a:srgbClr val="C000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সে</a:t>
                </a:r>
                <a:r>
                  <a:rPr lang="en-US" sz="5400" dirty="0" smtClean="0">
                    <a:solidFill>
                      <a:srgbClr val="C000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  <a:r>
                  <a:rPr lang="bn-BD" sz="5400" dirty="0" smtClean="0">
                    <a:solidFill>
                      <a:srgbClr val="C000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মি</a:t>
                </a:r>
                <a:r>
                  <a:rPr lang="en-US" sz="5400" dirty="0" smtClean="0">
                    <a:solidFill>
                      <a:srgbClr val="C000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  <a:r>
                  <a:rPr lang="bn-BD" sz="5400" dirty="0" smtClean="0">
                    <a:solidFill>
                      <a:srgbClr val="C000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হলে চাপের দৈর্ঘ্য নির্ণয় কর । </a:t>
                </a:r>
                <a:endParaRPr lang="en-US" sz="5400" dirty="0">
                  <a:solidFill>
                    <a:srgbClr val="C00000"/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51613"/>
                <a:ext cx="11303876" cy="3323987"/>
              </a:xfrm>
              <a:prstGeom prst="rect">
                <a:avLst/>
              </a:prstGeom>
              <a:blipFill rotWithShape="0">
                <a:blip r:embed="rId2"/>
                <a:stretch>
                  <a:fillRect r="-2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5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6" y="789474"/>
            <a:ext cx="10944224" cy="1209676"/>
          </a:xfrm>
          <a:solidFill>
            <a:srgbClr val="0070C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274320" rIns="0" bIns="91440">
            <a:normAutofit/>
          </a:bodyPr>
          <a:lstStyle/>
          <a:p>
            <a:pPr algn="ctr"/>
            <a:r>
              <a:rPr lang="bn-BD" sz="5400" dirty="0" smtClean="0"/>
              <a:t>দলীয় কাজ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714377" y="2152355"/>
            <a:ext cx="10944224" cy="4339650"/>
          </a:xfrm>
          <a:prstGeom prst="rect">
            <a:avLst/>
          </a:prstGeom>
          <a:solidFill>
            <a:srgbClr val="002060"/>
          </a:solidFill>
        </p:spPr>
        <p:txBody>
          <a:bodyPr wrap="square" lIns="548640" tIns="457200" rIns="365760" bIns="182880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  </a:t>
            </a:r>
            <a:r>
              <a:rPr lang="bn-BD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একটি বৃত্তের পরিধি 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220</a:t>
            </a:r>
            <a:r>
              <a:rPr lang="bn-BD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মিটার । ঐ বৃত্তে অন্তর্লিখিত বর্গক্ষেত্রের বাহুর দৈর্ঘ্য নির্ণয় কর ।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দল – </a:t>
            </a:r>
            <a:r>
              <a:rPr lang="en-US" sz="4000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1, 3, 5, 7, 8</a:t>
            </a:r>
            <a:endParaRPr lang="bn-BD" sz="4000" dirty="0" smtClean="0">
              <a:solidFill>
                <a:srgbClr val="FF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  </a:t>
            </a:r>
            <a:r>
              <a:rPr lang="bn-BD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একটি চাকার ব্যাস 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4.5</a:t>
            </a:r>
            <a:r>
              <a:rPr lang="bn-BD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মিটার । চাকাটি 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360</a:t>
            </a:r>
            <a:r>
              <a:rPr lang="bn-BD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মিটার পথ অতিক্রম করতে কত বার ঘুরবে ?</a:t>
            </a:r>
            <a:endParaRPr lang="en-US" sz="4000" dirty="0" smtClean="0">
              <a:solidFill>
                <a:schemeClr val="accent4">
                  <a:lumMod val="60000"/>
                  <a:lumOff val="4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r>
              <a:rPr lang="bn-BD" sz="4000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দল</a:t>
            </a:r>
            <a:r>
              <a:rPr lang="en-US" sz="4000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– 2, 4, 6 </a:t>
            </a:r>
            <a:r>
              <a:rPr lang="bn-BD" sz="4000" dirty="0" smtClean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endParaRPr lang="en-US" sz="4000" dirty="0">
              <a:solidFill>
                <a:srgbClr val="FF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5357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806" y="756801"/>
            <a:ext cx="10878207" cy="168931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tIns="548640" bIns="548640">
            <a:noAutofit/>
          </a:bodyPr>
          <a:lstStyle/>
          <a:p>
            <a:pPr algn="ctr"/>
            <a:r>
              <a:rPr lang="bn-BD" sz="9600" dirty="0" smtClean="0">
                <a:solidFill>
                  <a:srgbClr val="FFFF00"/>
                </a:solidFill>
              </a:rPr>
              <a:t>মূল্যায়ন 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807" y="2695903"/>
            <a:ext cx="10878207" cy="3231654"/>
          </a:xfrm>
          <a:prstGeom prst="rect">
            <a:avLst/>
          </a:prstGeom>
          <a:solidFill>
            <a:srgbClr val="002060"/>
          </a:solidFill>
        </p:spPr>
        <p:txBody>
          <a:bodyPr wrap="square" lIns="548640" tIns="640080" rIns="274320" bIns="365760" rtlCol="0">
            <a:spAutoFit/>
          </a:bodyPr>
          <a:lstStyle/>
          <a:p>
            <a:r>
              <a:rPr lang="bn-BD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একটি বৃত্তাকার মাঠের ব্যাস</a:t>
            </a:r>
            <a:r>
              <a:rPr lang="en-US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124</a:t>
            </a:r>
            <a:r>
              <a:rPr lang="bn-BD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মিটার । মাঠের সীমানা ঘেঁষে </a:t>
            </a:r>
            <a:r>
              <a:rPr lang="en-US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6 </a:t>
            </a:r>
            <a:r>
              <a:rPr lang="bn-BD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মিটার চওড়া একটি রাস্তা আছে । রাস্তার ক্ষেত্রফল নির্ণয় কর । 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784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1975"/>
            <a:ext cx="10958513" cy="1223963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algn="ctr"/>
            <a:r>
              <a:rPr lang="bn-BD" sz="6600" dirty="0" smtClean="0"/>
              <a:t>বাড়ির কাজ </a:t>
            </a:r>
            <a:endParaRPr lang="en-US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799" y="2000250"/>
                <a:ext cx="10958514" cy="3416320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lIns="457200" tIns="274320" rIns="274320" bIns="274320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     </a:t>
                </a:r>
                <a:r>
                  <a:rPr lang="en-US" sz="5400" dirty="0" smtClean="0">
                    <a:solidFill>
                      <a:srgbClr val="FF00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1.  </a:t>
                </a:r>
                <a:r>
                  <a:rPr lang="bn-BD" sz="44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একটি বৃত্তের পরিধি একটি সমবাহু ত্রিভুজের পরিসীমার সমান ।এদের ক্ষেত্রফলের অনুপাত নির্ণয় কর । </a:t>
                </a:r>
              </a:p>
              <a:p>
                <a:pPr algn="ctr"/>
                <a:r>
                  <a:rPr lang="en-US" sz="4400" dirty="0" smtClean="0">
                    <a:solidFill>
                      <a:srgbClr val="FF00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2. </a:t>
                </a:r>
                <a:r>
                  <a:rPr lang="bn-BD" sz="44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একটি বৃত্তের ব্যাসার্ধ </a:t>
                </a:r>
                <a:r>
                  <a:rPr lang="en-US" sz="44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14 </a:t>
                </a:r>
                <a:r>
                  <a:rPr lang="bn-BD" sz="44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সে</a:t>
                </a:r>
                <a:r>
                  <a:rPr lang="en-US" sz="44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  <a:r>
                  <a:rPr lang="bn-BD" sz="44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মি</a:t>
                </a:r>
                <a:r>
                  <a:rPr lang="en-US" sz="44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  <a:r>
                  <a:rPr lang="bn-BD" sz="44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এবং বৃত্তচাপ কেন্দ্রে </a:t>
                </a:r>
                <a:r>
                  <a:rPr lang="en-US" sz="44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75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 </m:t>
                    </m:r>
                  </m:oMath>
                </a14:m>
                <a:r>
                  <a:rPr lang="bn-BD" sz="44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কোণ উৎপন্ন করে</a:t>
                </a:r>
                <a:r>
                  <a:rPr lang="bn-BD" sz="44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bn-BD" sz="44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। বৃত্তাংশের ক্ষেত্রফল নির্ণয় কর । </a:t>
                </a:r>
                <a:endParaRPr lang="en-US" sz="44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2000250"/>
                <a:ext cx="10958514" cy="3416320"/>
              </a:xfrm>
              <a:prstGeom prst="rect">
                <a:avLst/>
              </a:prstGeom>
              <a:blipFill rotWithShape="0">
                <a:blip r:embed="rId2"/>
                <a:stretch>
                  <a:fillRect r="-1780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1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0037"/>
            <a:ext cx="10429874" cy="1300163"/>
          </a:xfr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tIns="91440" bIns="0">
            <a:normAutofit/>
          </a:bodyPr>
          <a:lstStyle/>
          <a:p>
            <a:pPr algn="ctr"/>
            <a:r>
              <a:rPr lang="bn-BD" sz="7200" dirty="0" smtClean="0">
                <a:solidFill>
                  <a:srgbClr val="74F96D"/>
                </a:solidFill>
                <a:latin typeface="Narkisim" panose="020E0502050101010101" pitchFamily="34" charset="-79"/>
              </a:rPr>
              <a:t>ধন্যবাদ</a:t>
            </a:r>
            <a:r>
              <a:rPr lang="bn-BD" sz="5400" dirty="0" smtClean="0">
                <a:solidFill>
                  <a:srgbClr val="74F96D"/>
                </a:solidFill>
                <a:latin typeface="Narkisim" panose="020E0502050101010101" pitchFamily="34" charset="-79"/>
              </a:rPr>
              <a:t>  </a:t>
            </a:r>
            <a:endParaRPr lang="en-US" sz="5400" dirty="0">
              <a:solidFill>
                <a:srgbClr val="74F96D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14512"/>
            <a:ext cx="10429875" cy="4772025"/>
          </a:xfr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962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222" y="314325"/>
            <a:ext cx="11272836" cy="1585631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tIns="457200" bIns="0" anchor="t">
            <a:normAutofit/>
          </a:bodyPr>
          <a:lstStyle/>
          <a:p>
            <a:pPr algn="ctr"/>
            <a:r>
              <a:rPr lang="bn-BD" sz="5400" dirty="0" smtClean="0"/>
              <a:t>পরিচিতি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222" y="1899957"/>
            <a:ext cx="5691632" cy="823912"/>
          </a:xfr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4000" dirty="0" smtClean="0"/>
              <a:t>শিক্ষক পরিচিতি 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31082" y="1899957"/>
            <a:ext cx="5577976" cy="823912"/>
          </a:xfrm>
          <a:solidFill>
            <a:schemeClr val="accent4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4000" dirty="0" smtClean="0"/>
              <a:t>পাঠ পরিচিতি</a:t>
            </a:r>
            <a:endParaRPr lang="en-US" sz="4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21558" y="2723868"/>
            <a:ext cx="5587500" cy="3519277"/>
          </a:xfrm>
          <a:solidFill>
            <a:srgbClr val="FFC000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bn-BD" sz="3600" dirty="0" smtClean="0">
                <a:solidFill>
                  <a:srgbClr val="00B0F0"/>
                </a:solidFill>
              </a:rPr>
              <a:t>শ্রেণীঃ নবম- দশম</a:t>
            </a:r>
          </a:p>
          <a:p>
            <a:pPr marL="0" indent="0" algn="ctr">
              <a:buNone/>
            </a:pPr>
            <a:r>
              <a:rPr lang="bn-BD" sz="3600" dirty="0" smtClean="0">
                <a:solidFill>
                  <a:srgbClr val="00B0F0"/>
                </a:solidFill>
              </a:rPr>
              <a:t>বিষয়ঃ সাধারন গণিত </a:t>
            </a:r>
          </a:p>
          <a:p>
            <a:pPr marL="0" indent="0" algn="ctr">
              <a:buNone/>
            </a:pPr>
            <a:r>
              <a:rPr lang="bn-BD" sz="3600" dirty="0" smtClean="0">
                <a:solidFill>
                  <a:srgbClr val="00B0F0"/>
                </a:solidFill>
              </a:rPr>
              <a:t>অধ্যায়ঃ পরিমিতি</a:t>
            </a:r>
            <a:r>
              <a:rPr lang="en-US" sz="3600" dirty="0" smtClean="0">
                <a:solidFill>
                  <a:srgbClr val="00B0F0"/>
                </a:solidFill>
              </a:rPr>
              <a:t>(16.3)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32995" y="2723869"/>
            <a:ext cx="5688564" cy="351927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tIns="182880" bIns="0" anchor="ctr">
            <a:normAutofit/>
          </a:bodyPr>
          <a:lstStyle/>
          <a:p>
            <a:pPr marL="0" indent="0" algn="ctr">
              <a:buNone/>
            </a:pPr>
            <a:r>
              <a:rPr lang="bn-BD" sz="3200" dirty="0" smtClean="0">
                <a:solidFill>
                  <a:srgbClr val="FFFF00"/>
                </a:solidFill>
              </a:rPr>
              <a:t>মোঃ সাইফুল ইসলাম </a:t>
            </a:r>
          </a:p>
          <a:p>
            <a:pPr marL="0" indent="0" algn="ctr">
              <a:buNone/>
            </a:pPr>
            <a:r>
              <a:rPr lang="bn-BD" sz="3200" dirty="0" smtClean="0">
                <a:solidFill>
                  <a:srgbClr val="FFFF00"/>
                </a:solidFill>
              </a:rPr>
              <a:t>সহকারী শিক্ষক(গণিত)</a:t>
            </a:r>
          </a:p>
          <a:p>
            <a:pPr marL="0" indent="0" algn="ctr">
              <a:buNone/>
            </a:pPr>
            <a:r>
              <a:rPr lang="bn-BD" sz="3200" dirty="0" smtClean="0">
                <a:solidFill>
                  <a:srgbClr val="FFFF00"/>
                </a:solidFill>
              </a:rPr>
              <a:t>মোহাম্মদপুর এ আর উচ্চ বিদ্যালয় , দেবিদ্বার , কুমিল্লা।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2" y="314325"/>
            <a:ext cx="1566214" cy="158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1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  <p:bldP spid="13" grpId="0" build="p" animBg="1"/>
      <p:bldP spid="1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36172" y="2971800"/>
                <a:ext cx="1186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172" y="2971800"/>
                <a:ext cx="11862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5789" r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1141610"/>
            <a:ext cx="4881095" cy="4516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41610"/>
            <a:ext cx="4900613" cy="451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719136"/>
            <a:ext cx="11344275" cy="5395913"/>
          </a:xfrm>
          <a:solidFill>
            <a:srgbClr val="00206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13800" dirty="0" smtClean="0">
                <a:solidFill>
                  <a:srgbClr val="FF33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বৃত্ত সংক্রান্ত পরিমাপ</a:t>
            </a:r>
            <a:endParaRPr lang="en-US" sz="13800" dirty="0">
              <a:solidFill>
                <a:srgbClr val="FF33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247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8" y="508000"/>
            <a:ext cx="11358561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C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শিখনফল</a:t>
            </a:r>
            <a:endParaRPr lang="en-US" sz="7200" dirty="0">
              <a:solidFill>
                <a:srgbClr val="FFC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39" y="2035525"/>
            <a:ext cx="11244260" cy="4339650"/>
          </a:xfrm>
          <a:prstGeom prst="rect">
            <a:avLst/>
          </a:prstGeom>
          <a:solidFill>
            <a:srgbClr val="002060"/>
          </a:solidFill>
        </p:spPr>
        <p:txBody>
          <a:bodyPr wrap="square" lIns="0" tIns="822960" rIns="1463040" bIns="274320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১। </a:t>
            </a:r>
            <a:r>
              <a:rPr lang="en-US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বৃত্ত</a:t>
            </a: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সংক্রান্ত</a:t>
            </a: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সূত্রগুলো</a:t>
            </a:r>
            <a:r>
              <a:rPr lang="bn-BD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বলতে</a:t>
            </a:r>
            <a:r>
              <a:rPr lang="bn-BD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পারবে</a:t>
            </a: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</a:p>
          <a:p>
            <a:pPr algn="just"/>
            <a:r>
              <a:rPr lang="bn-BD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   </a:t>
            </a: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২। </a:t>
            </a:r>
            <a:r>
              <a:rPr lang="en-US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সূত্রগুলো</a:t>
            </a:r>
            <a:r>
              <a:rPr lang="bn-BD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ব্যাখ্যা</a:t>
            </a:r>
            <a:r>
              <a:rPr lang="bn-BD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করতেপার</a:t>
            </a:r>
            <a:r>
              <a:rPr lang="bn-BD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বে</a:t>
            </a:r>
            <a:endParaRPr lang="bn-BD" sz="5400" dirty="0">
              <a:solidFill>
                <a:schemeClr val="accent4">
                  <a:lumMod val="60000"/>
                  <a:lumOff val="4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just"/>
            <a:r>
              <a:rPr lang="bn-BD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   </a:t>
            </a: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৩।</a:t>
            </a:r>
            <a:r>
              <a:rPr lang="en-US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সূত্র </a:t>
            </a:r>
            <a:r>
              <a:rPr lang="en-US" sz="4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প্রয়োগ</a:t>
            </a:r>
            <a:r>
              <a:rPr lang="en-US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করে</a:t>
            </a:r>
            <a:r>
              <a:rPr lang="en-US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সমস্যার</a:t>
            </a:r>
            <a:r>
              <a:rPr lang="bn-BD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সমাধান</a:t>
            </a:r>
            <a:r>
              <a:rPr lang="bn-BD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করতে</a:t>
            </a:r>
            <a:r>
              <a:rPr lang="en-US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পারবে</a:t>
            </a:r>
            <a:endParaRPr lang="bn-BD" sz="4800" dirty="0" smtClean="0">
              <a:solidFill>
                <a:schemeClr val="accent4">
                  <a:lumMod val="60000"/>
                  <a:lumOff val="4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just"/>
            <a:r>
              <a:rPr lang="en-US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 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153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7176" y="257176"/>
            <a:ext cx="11391572" cy="5878532"/>
            <a:chOff x="890260" y="861191"/>
            <a:chExt cx="10987087" cy="5223969"/>
          </a:xfrm>
        </p:grpSpPr>
        <p:sp>
          <p:nvSpPr>
            <p:cNvPr id="2" name="TextBox 1"/>
            <p:cNvSpPr txBox="1"/>
            <p:nvPr/>
          </p:nvSpPr>
          <p:spPr>
            <a:xfrm>
              <a:off x="890260" y="861191"/>
              <a:ext cx="10987087" cy="5223969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274320" tIns="1188720" rIns="182880" bIns="365760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74F96D"/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1.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একটি </a:t>
              </a:r>
              <a:r>
                <a:rPr lang="en-US" sz="40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বৃত্তাংশের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</a:t>
              </a:r>
              <a:r>
                <a:rPr lang="en-US" sz="40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ক্ষেত্রফল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77 </a:t>
              </a:r>
              <a:r>
                <a:rPr lang="en-US" sz="40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বর্গমিটার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</a:t>
              </a:r>
              <a:r>
                <a:rPr lang="en-US" sz="40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এবং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</a:t>
              </a:r>
              <a:r>
                <a:rPr lang="en-US" sz="40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বৃত্তের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</a:t>
              </a:r>
              <a:r>
                <a:rPr lang="en-US" sz="40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ব্যাসার্ধ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21 </a:t>
              </a:r>
              <a:r>
                <a:rPr lang="en-US" sz="40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মিটার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। </a:t>
              </a:r>
              <a:r>
                <a:rPr lang="en-US" sz="40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বৃত্তচাপটি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</a:t>
              </a:r>
              <a:r>
                <a:rPr lang="en-US" sz="40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কেন্দ্রে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</a:t>
              </a:r>
              <a:r>
                <a:rPr lang="en-US" sz="40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যে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</a:t>
              </a:r>
              <a:r>
                <a:rPr lang="en-US" sz="40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কোণ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</a:t>
              </a:r>
              <a:r>
                <a:rPr lang="en-US" sz="40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উৎপন্ন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</a:t>
              </a:r>
              <a:r>
                <a:rPr lang="en-US" sz="40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করে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, </a:t>
              </a:r>
              <a:r>
                <a:rPr lang="en-US" sz="40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তা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</a:t>
              </a:r>
              <a:r>
                <a:rPr lang="en-US" sz="40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নির্ণয়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</a:t>
              </a:r>
              <a:r>
                <a:rPr lang="en-US" sz="40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কর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।</a:t>
              </a:r>
            </a:p>
            <a:p>
              <a:pPr algn="ctr"/>
              <a:r>
                <a:rPr lang="en-US" sz="4000" dirty="0" smtClean="0">
                  <a:solidFill>
                    <a:srgbClr val="74F96D"/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2. </a:t>
              </a:r>
              <a:r>
                <a:rPr lang="bn-BD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একটি বৃত্তাকার পার্কের ব্যাস 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26</a:t>
              </a:r>
              <a:r>
                <a:rPr lang="bn-BD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মিটার । পার্কটিকে বেষ্টন করে বাইরে 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2</a:t>
              </a:r>
              <a:r>
                <a:rPr lang="bn-BD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মিটার প্রশস্ত একটি পথ আছে । পথটির ক্ষেত্রফল নির্ণয় কর । </a:t>
              </a:r>
            </a:p>
            <a:p>
              <a:pPr algn="ctr"/>
              <a:r>
                <a:rPr lang="en-US" sz="4000" dirty="0" smtClean="0">
                  <a:solidFill>
                    <a:srgbClr val="74F96D"/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3. </a:t>
              </a:r>
              <a:r>
                <a:rPr lang="bn-BD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একটি গাড়ীর সামনের ব্যাস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28</a:t>
              </a:r>
              <a:r>
                <a:rPr lang="bn-BD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সে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.</a:t>
              </a:r>
              <a:r>
                <a:rPr lang="bn-BD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মি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.</a:t>
              </a:r>
              <a:r>
                <a:rPr lang="bn-BD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এবং পিছনের চাকার ব্যাস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35</a:t>
              </a:r>
              <a:r>
                <a:rPr lang="bn-BD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সে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.</a:t>
              </a:r>
              <a:r>
                <a:rPr lang="bn-BD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মি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.</a:t>
              </a:r>
              <a:r>
                <a:rPr lang="bn-BD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। 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88</a:t>
              </a:r>
              <a:r>
                <a:rPr lang="bn-BD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মিটার পথ যেতে সামনের চাকা পিছনের চাকা অপেক্ষা কত পূর্ণসংখ্যক বার বেশী ঘুরবে ? </a:t>
              </a:r>
              <a:r>
                <a:rPr lang="en-US" sz="4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 </a:t>
              </a:r>
              <a:endPara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87877" y="973271"/>
              <a:ext cx="4603531" cy="77949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square" tIns="91440" rtlCol="0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rgbClr val="00B050"/>
                  </a:solidFill>
                  <a:latin typeface="Narkisim" panose="020E0502050101010101" pitchFamily="34" charset="-79"/>
                  <a:cs typeface="Narkisim" panose="020E0502050101010101" pitchFamily="34" charset="-79"/>
                </a:rPr>
                <a:t>কিছু সমস্যা সমাধান করি </a:t>
              </a:r>
              <a:endParaRPr lang="en-US" sz="4800" dirty="0">
                <a:solidFill>
                  <a:srgbClr val="00B050"/>
                </a:solidFill>
                <a:latin typeface="Narkisim" panose="020E0502050101010101" pitchFamily="34" charset="-79"/>
                <a:cs typeface="Narkisim" panose="020E05020501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5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1" y="141889"/>
                <a:ext cx="11571890" cy="6330516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tIns="274320" bIns="182880" rtlCol="0">
                <a:spAutoFit/>
              </a:bodyPr>
              <a:lstStyle/>
              <a:p>
                <a:pPr algn="ctr"/>
                <a:r>
                  <a:rPr lang="bn-BD" sz="3200" b="1" u="sng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সমাধান - </a:t>
                </a:r>
                <a:r>
                  <a:rPr lang="en-US" sz="3200" b="1" u="sng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1</a:t>
                </a:r>
                <a:endParaRPr lang="bn-BD" sz="3200" b="1" u="sng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ctr"/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দেওয়া 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আছে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, 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বৃত্তের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ব্যাসার্ধ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, র= 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মিটার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</a:p>
              <a:p>
                <a:pPr algn="ctr"/>
                <a:r>
                  <a:rPr lang="en-US" sz="3200" dirty="0" err="1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বৃত্তাংশের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ক্ষেত্রফল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= 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বর্গ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মিটার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</a:p>
              <a:p>
                <a:pPr algn="ctr"/>
                <a:r>
                  <a:rPr lang="en-US" sz="3200" dirty="0" err="1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আমরা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জানি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, 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বৃত্তাংশের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ক্ষেত্রফল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𝜃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360</m:t>
                        </m:r>
                      </m:den>
                    </m:f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𝜋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</a:p>
              <a:p>
                <a:pPr algn="ctr"/>
                <a:r>
                  <a:rPr lang="en-US" sz="3200" dirty="0" err="1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যেখানে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, </a:t>
                </a:r>
              </a:p>
              <a:p>
                <a:pPr algn="ctr"/>
                <a:r>
                  <a:rPr lang="en-US" sz="3200" dirty="0" err="1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বৃত্তকলা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কর্তৃক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কেন্দ্রে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উৎপন্ন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কোণ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( 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ডিগ্রিতে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) </a:t>
                </a:r>
              </a:p>
              <a:p>
                <a:pPr algn="ctr"/>
                <a:r>
                  <a:rPr lang="en-US" sz="3200" dirty="0" err="1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প্রশ্নমতে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,</a:t>
                </a:r>
                <a:r>
                  <a:rPr lang="bn-BD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77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= 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𝜃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360</m:t>
                        </m:r>
                      </m:den>
                    </m:f>
                    <m:r>
                      <a:rPr lang="en-US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3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.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1416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×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B050"/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ctr"/>
                <a:r>
                  <a:rPr lang="bn-BD" sz="3200" dirty="0" smtClean="0">
                    <a:solidFill>
                      <a:srgbClr val="00B050"/>
                    </a:solidFill>
                    <a:ea typeface="Cambria Math" panose="02040503050406030204" pitchFamily="18" charset="0"/>
                    <a:cs typeface="Narkisim" panose="020E0502050101010101" pitchFamily="34" charset="-79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𝜃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77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×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360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1416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×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21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×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21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rgbClr val="00B050"/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∴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𝜃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= 20.008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°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endParaRPr lang="bn-BD" sz="3200" dirty="0" smtClean="0">
                  <a:solidFill>
                    <a:srgbClr val="00B050"/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ctr"/>
                <a:r>
                  <a:rPr lang="en-US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Ans. </a:t>
                </a:r>
                <a:r>
                  <a:rPr lang="en-US" sz="3200" dirty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20.008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°</m:t>
                    </m:r>
                  </m:oMath>
                </a14:m>
                <a:r>
                  <a:rPr lang="en-US" sz="3200" dirty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(</a:t>
                </a:r>
                <a:r>
                  <a:rPr lang="bn-BD" sz="32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প্রায়) </a:t>
                </a:r>
                <a:endParaRPr lang="bn-BD" sz="3200" dirty="0">
                  <a:solidFill>
                    <a:srgbClr val="FFFF00"/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endParaRPr lang="en-US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41889"/>
                <a:ext cx="11571890" cy="63305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1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71539" y="314325"/>
                <a:ext cx="10544174" cy="5959388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800" b="1" u="sng" dirty="0" smtClean="0">
                    <a:solidFill>
                      <a:srgbClr val="FF00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সমাধান</a:t>
                </a:r>
                <a:r>
                  <a:rPr lang="en-US" sz="4800" b="1" u="sng" dirty="0" smtClean="0">
                    <a:solidFill>
                      <a:srgbClr val="FF00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-2</a:t>
                </a:r>
                <a:endParaRPr lang="bn-BD" sz="4800" b="1" u="sng" dirty="0" smtClean="0">
                  <a:solidFill>
                    <a:srgbClr val="FF0000"/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ctr"/>
                <a:r>
                  <a:rPr lang="bn-BD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দেওয়া আছে , বৃত্তাকার পার্কের ব্যাস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2r = 26</a:t>
                </a:r>
                <a:r>
                  <a:rPr lang="bn-BD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মিটার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∴</m:t>
                    </m:r>
                  </m:oMath>
                </a14:m>
                <a:r>
                  <a:rPr lang="bn-BD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বৃত্তের ব্যাসার্ধ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r</a:t>
                </a:r>
                <a:r>
                  <a:rPr lang="en-US" sz="32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bn-BD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মিটার =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13</a:t>
                </a:r>
                <a:r>
                  <a:rPr lang="bn-BD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মিটার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∴</m:t>
                    </m:r>
                  </m:oMath>
                </a14:m>
                <a:r>
                  <a:rPr lang="bn-BD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পার্কের ক্ষেত্রফল =</a:t>
                </a:r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𝜋</m:t>
                    </m:r>
                    <m:sSup>
                      <m:sSupPr>
                        <m:ctrlPr>
                          <a:rPr lang="bn-BD" sz="32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= 3.1416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×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13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বর্গ মিটার = 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530.93 </a:t>
                </a:r>
                <a:r>
                  <a:rPr lang="bn-BD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বর্গ মিটার (প্রায়)</a:t>
                </a:r>
                <a:endParaRPr lang="en-US" sz="32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ctr"/>
                <a:r>
                  <a:rPr lang="en-US" sz="32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তাহলে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পথসহ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পার্কের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ব্যাসার্ধ</a:t>
                </a:r>
                <a:r>
                  <a:rPr lang="bn-BD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=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(13+2) </a:t>
                </a:r>
                <a:r>
                  <a:rPr lang="en-US" sz="32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মিটার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= 15 </a:t>
                </a:r>
                <a:r>
                  <a:rPr lang="en-US" sz="32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মিটার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∴</m:t>
                    </m:r>
                  </m:oMath>
                </a14:m>
                <a:r>
                  <a:rPr lang="bn-BD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পথসহ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পার্কের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ক্ষেত্রফল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𝜋</m:t>
                    </m:r>
                    <m:r>
                      <a:rPr lang="en-US" sz="3200" i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×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15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= 3.1416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×</m:t>
                    </m:r>
                  </m:oMath>
                </a14:m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225 </a:t>
                </a:r>
                <a:r>
                  <a:rPr lang="en-US" sz="32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বর্গ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মিটার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=706.86 </a:t>
                </a:r>
                <a:r>
                  <a:rPr lang="en-US" sz="32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বর্গ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মিটার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(</a:t>
                </a:r>
                <a:r>
                  <a:rPr lang="en-US" sz="32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প্রায়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)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∴</m:t>
                    </m:r>
                  </m:oMath>
                </a14:m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পথটির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ক্ষেত্রফল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=( 706.86 -  530.93)</a:t>
                </a:r>
                <a:r>
                  <a:rPr lang="bn-BD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বর্গ</a:t>
                </a:r>
                <a:r>
                  <a:rPr lang="en-US" sz="32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মিটার</a:t>
                </a:r>
                <a:r>
                  <a:rPr lang="en-US" sz="32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(</a:t>
                </a:r>
                <a:r>
                  <a:rPr lang="en-US" sz="3200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প্রায়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) =175.93 </a:t>
                </a:r>
                <a:r>
                  <a:rPr lang="en-US" sz="32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বর্গ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মিটার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(</a:t>
                </a:r>
                <a:r>
                  <a:rPr lang="en-US" sz="3200" dirty="0" err="1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প্রায়</a:t>
                </a:r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) </a:t>
                </a:r>
              </a:p>
              <a:p>
                <a:pPr algn="ctr"/>
                <a:r>
                  <a:rPr lang="en-US" sz="32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Ans. </a:t>
                </a:r>
                <a:r>
                  <a:rPr lang="en-US" sz="32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175.93 </a:t>
                </a:r>
                <a:r>
                  <a:rPr lang="en-US" sz="3200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বর্গ</a:t>
                </a:r>
                <a:r>
                  <a:rPr lang="en-US" sz="32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3200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মিটার</a:t>
                </a:r>
                <a:r>
                  <a:rPr lang="en-US" sz="32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(</a:t>
                </a:r>
                <a:r>
                  <a:rPr lang="en-US" sz="3200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প্রায়</a:t>
                </a:r>
                <a:r>
                  <a:rPr lang="en-US" sz="32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) </a:t>
                </a:r>
              </a:p>
              <a:p>
                <a:pPr algn="ctr"/>
                <a:endParaRPr lang="en-US" sz="32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39" y="314325"/>
                <a:ext cx="10544174" cy="5959388"/>
              </a:xfrm>
              <a:prstGeom prst="rect">
                <a:avLst/>
              </a:prstGeom>
              <a:blipFill rotWithShape="0">
                <a:blip r:embed="rId2"/>
                <a:stretch>
                  <a:fillRect t="-3173" r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4814" y="148787"/>
                <a:ext cx="10958513" cy="6465231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tIns="91440" rtlCol="0">
                <a:spAutoFit/>
              </a:bodyPr>
              <a:lstStyle/>
              <a:p>
                <a:pPr algn="ctr"/>
                <a:r>
                  <a:rPr lang="bn-BD" sz="4400" b="1" u="sng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সমাধান</a:t>
                </a:r>
                <a:r>
                  <a:rPr lang="en-US" sz="4400" b="1" u="sng" dirty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4400" b="1" u="sng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-  3</a:t>
                </a:r>
              </a:p>
              <a:p>
                <a:pPr algn="ctr"/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গারির সামনের চাকার ব্যাসার্ধ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সে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মি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=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14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সে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মি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</a:p>
              <a:p>
                <a:pPr algn="ctr"/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গাড়ির পিছনের চাকার ব্যাসার্ধ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সে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মি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</a:p>
              <a:p>
                <a:pPr algn="ctr"/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অতএব , সামনের চাকার পরিধি = 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1416</m:t>
                    </m:r>
                    <m:r>
                      <a:rPr lang="en-US" sz="2800" b="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14</m:t>
                    </m:r>
                    <m:r>
                      <a:rPr lang="en-US" sz="2800" b="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 </m:t>
                    </m:r>
                  </m:oMath>
                </a14:m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সে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মি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= 87.9648   </a:t>
                </a:r>
                <a:endParaRPr lang="bn-BD" sz="28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ctr"/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এবং পিছনের চাকার পরিধি =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×</m:t>
                    </m:r>
                    <m:r>
                      <a:rPr lang="en-US" sz="2800" i="1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3</m:t>
                    </m:r>
                    <m:r>
                      <a:rPr lang="en-US" sz="2800" i="1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.</m:t>
                    </m:r>
                    <m:r>
                      <a:rPr lang="en-US" sz="2800" i="1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1416</m:t>
                    </m:r>
                    <m:r>
                      <a:rPr lang="en-US" sz="2800" i="1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×</m:t>
                    </m:r>
                    <m:f>
                      <m:fPr>
                        <m:ctrlPr>
                          <a:rPr lang="bn-BD" sz="2800" i="1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সে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মি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=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109.956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সে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মি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</a:p>
              <a:p>
                <a:pPr algn="ctr"/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এখন ,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88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মিটার =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88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×</m:t>
                    </m:r>
                  </m:oMath>
                </a14:m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100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সে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মি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</a:p>
              <a:p>
                <a:pPr algn="ctr"/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সুতরাং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88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মিটার পথ যেতে গাড়ির সামনের চাকা ঘুরবে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88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87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9648</m:t>
                        </m:r>
                      </m:den>
                    </m:f>
                  </m:oMath>
                </a14:m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বার </a:t>
                </a:r>
              </a:p>
              <a:p>
                <a:pPr algn="ctr"/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বা,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100.04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বার বা, 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100 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বার (প্রায়) </a:t>
                </a:r>
              </a:p>
              <a:p>
                <a:pPr algn="ctr"/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এবং গাড়ির পিছনের চাকা ঘুরবে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88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109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956</m:t>
                        </m:r>
                      </m:den>
                    </m:f>
                  </m:oMath>
                </a14:m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বার </a:t>
                </a:r>
              </a:p>
              <a:p>
                <a:pPr algn="ctr"/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বা,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80.032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বার বা,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80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বার (প্রায়) </a:t>
                </a:r>
              </a:p>
              <a:p>
                <a:pPr algn="ctr"/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অতএব, সামনের চাকা পিছনের চাকা অপেক্ষা (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100-80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) বা, </a:t>
                </a:r>
                <a:r>
                  <a:rPr lang="en-US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20</a:t>
                </a:r>
                <a:r>
                  <a:rPr lang="bn-BD" sz="28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বার বেশী ঘুরবে । </a:t>
                </a:r>
              </a:p>
              <a:p>
                <a:pPr algn="ctr"/>
                <a:r>
                  <a:rPr lang="en-US" sz="2800" dirty="0" smtClean="0">
                    <a:solidFill>
                      <a:srgbClr val="00B0F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Ans. 20 </a:t>
                </a:r>
                <a:r>
                  <a:rPr lang="bn-BD" sz="2800" dirty="0" smtClean="0">
                    <a:solidFill>
                      <a:srgbClr val="00B0F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বার </a:t>
                </a:r>
                <a:endParaRPr lang="bn-BD" sz="2800" dirty="0">
                  <a:solidFill>
                    <a:srgbClr val="00B0F0"/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14" y="148787"/>
                <a:ext cx="10958513" cy="64652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06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346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Narkisim</vt:lpstr>
      <vt:lpstr>Vrinda</vt:lpstr>
      <vt:lpstr>Office Theme</vt:lpstr>
      <vt:lpstr>স্বাগতম</vt:lpstr>
      <vt:lpstr>পরিচিতি</vt:lpstr>
      <vt:lpstr>PowerPoint Presentation</vt:lpstr>
      <vt:lpstr>বৃত্ত সংক্রান্ত পরিমাপ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দলীয় কাজ</vt:lpstr>
      <vt:lpstr>মূল্যায়ন </vt:lpstr>
      <vt:lpstr>বাড়ির কাজ </vt:lpstr>
      <vt:lpstr>ধন্যবাদ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nhome</dc:creator>
  <cp:lastModifiedBy>nhome</cp:lastModifiedBy>
  <cp:revision>113</cp:revision>
  <dcterms:created xsi:type="dcterms:W3CDTF">2000-12-31T21:34:16Z</dcterms:created>
  <dcterms:modified xsi:type="dcterms:W3CDTF">2000-12-31T19:00:02Z</dcterms:modified>
</cp:coreProperties>
</file>